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605AC-AB4F-4AC6-B849-E37422DC50CB}" v="288" dt="2022-07-14T15:58:52.591"/>
    <p1510:client id="{F4620B83-ED4C-433B-BC9D-C37C32892B26}" v="20" dt="2022-07-14T08:54:09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Edward HSLU T&amp;A" userId="0b6f48ed-087d-452a-a0b3-4eb82d34cfa5" providerId="ADAL" clId="{EAC605AC-AB4F-4AC6-B849-E37422DC50CB}"/>
    <pc:docChg chg="undo custSel modSld">
      <pc:chgData name="Lucas Edward HSLU T&amp;A" userId="0b6f48ed-087d-452a-a0b3-4eb82d34cfa5" providerId="ADAL" clId="{EAC605AC-AB4F-4AC6-B849-E37422DC50CB}" dt="2022-07-14T16:01:39.006" v="928" actId="20577"/>
      <pc:docMkLst>
        <pc:docMk/>
      </pc:docMkLst>
      <pc:sldChg chg="modSp mod">
        <pc:chgData name="Lucas Edward HSLU T&amp;A" userId="0b6f48ed-087d-452a-a0b3-4eb82d34cfa5" providerId="ADAL" clId="{EAC605AC-AB4F-4AC6-B849-E37422DC50CB}" dt="2022-07-14T15:39:25.233" v="115" actId="20577"/>
        <pc:sldMkLst>
          <pc:docMk/>
          <pc:sldMk cId="1741774979" sldId="256"/>
        </pc:sldMkLst>
        <pc:spChg chg="mod">
          <ac:chgData name="Lucas Edward HSLU T&amp;A" userId="0b6f48ed-087d-452a-a0b3-4eb82d34cfa5" providerId="ADAL" clId="{EAC605AC-AB4F-4AC6-B849-E37422DC50CB}" dt="2022-07-14T15:39:25.233" v="115" actId="20577"/>
          <ac:spMkLst>
            <pc:docMk/>
            <pc:sldMk cId="1741774979" sldId="256"/>
            <ac:spMk id="5" creationId="{4CDF34A6-A22D-A0F1-57D2-BD80A4E506A0}"/>
          </ac:spMkLst>
        </pc:spChg>
      </pc:sldChg>
      <pc:sldChg chg="addSp modSp mod">
        <pc:chgData name="Lucas Edward HSLU T&amp;A" userId="0b6f48ed-087d-452a-a0b3-4eb82d34cfa5" providerId="ADAL" clId="{EAC605AC-AB4F-4AC6-B849-E37422DC50CB}" dt="2022-07-14T16:01:39.006" v="928" actId="20577"/>
        <pc:sldMkLst>
          <pc:docMk/>
          <pc:sldMk cId="2248148988" sldId="259"/>
        </pc:sldMkLst>
        <pc:spChg chg="mod">
          <ac:chgData name="Lucas Edward HSLU T&amp;A" userId="0b6f48ed-087d-452a-a0b3-4eb82d34cfa5" providerId="ADAL" clId="{EAC605AC-AB4F-4AC6-B849-E37422DC50CB}" dt="2022-07-14T15:57:54.949" v="356"/>
          <ac:spMkLst>
            <pc:docMk/>
            <pc:sldMk cId="2248148988" sldId="259"/>
            <ac:spMk id="5" creationId="{4CDF34A6-A22D-A0F1-57D2-BD80A4E506A0}"/>
          </ac:spMkLst>
        </pc:spChg>
        <pc:spChg chg="add mod">
          <ac:chgData name="Lucas Edward HSLU T&amp;A" userId="0b6f48ed-087d-452a-a0b3-4eb82d34cfa5" providerId="ADAL" clId="{EAC605AC-AB4F-4AC6-B849-E37422DC50CB}" dt="2022-07-14T16:01:39.006" v="928" actId="20577"/>
          <ac:spMkLst>
            <pc:docMk/>
            <pc:sldMk cId="2248148988" sldId="259"/>
            <ac:spMk id="6" creationId="{85A86AC5-A19F-1787-1153-C8640D9990BF}"/>
          </ac:spMkLst>
        </pc:spChg>
      </pc:sldChg>
    </pc:docChg>
  </pc:docChgLst>
  <pc:docChgLst>
    <pc:chgData name="Hendry Reto HSLU T&amp;A" userId="a1233879-0840-440b-896e-145c622bbd02" providerId="ADAL" clId="{F4620B83-ED4C-433B-BC9D-C37C32892B26}"/>
    <pc:docChg chg="undo custSel modSld">
      <pc:chgData name="Hendry Reto HSLU T&amp;A" userId="a1233879-0840-440b-896e-145c622bbd02" providerId="ADAL" clId="{F4620B83-ED4C-433B-BC9D-C37C32892B26}" dt="2022-07-14T08:54:09.124" v="18"/>
      <pc:docMkLst>
        <pc:docMk/>
      </pc:docMkLst>
      <pc:sldChg chg="modSp mod">
        <pc:chgData name="Hendry Reto HSLU T&amp;A" userId="a1233879-0840-440b-896e-145c622bbd02" providerId="ADAL" clId="{F4620B83-ED4C-433B-BC9D-C37C32892B26}" dt="2022-07-14T08:54:09.124" v="18"/>
        <pc:sldMkLst>
          <pc:docMk/>
          <pc:sldMk cId="1741774979" sldId="256"/>
        </pc:sldMkLst>
        <pc:spChg chg="mod">
          <ac:chgData name="Hendry Reto HSLU T&amp;A" userId="a1233879-0840-440b-896e-145c622bbd02" providerId="ADAL" clId="{F4620B83-ED4C-433B-BC9D-C37C32892B26}" dt="2022-07-14T08:54:09.124" v="18"/>
          <ac:spMkLst>
            <pc:docMk/>
            <pc:sldMk cId="1741774979" sldId="256"/>
            <ac:spMk id="5" creationId="{4CDF34A6-A22D-A0F1-57D2-BD80A4E506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36F8-7D7E-9735-17E3-B5F32A23C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8E6C1-1A7F-F635-2EE6-F9910475C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F732F-C032-DFA0-1252-5C2F05BF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789DD-6B27-B726-F994-2A77CA43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4DAC-C3BB-4C02-531C-208AD9B3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562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1E62-9E97-420F-0F57-FA1856CA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2D3E-82E6-9118-B903-29702A1BB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3D84E-4DBB-EB87-3DF2-42B2D227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9921-0FE5-AA4E-C77A-F02C4E1D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F925E-0987-08EE-998C-C8C76DA2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03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0FD53-B3EC-1ECC-1696-D78A00AA5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6DBD-82CE-028F-478B-82CD783B5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CDF22-AAAE-FC32-E735-905695F6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D2851-90DB-0CF6-C872-F62BD0C8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EBD4-E754-9BFA-908F-9559EE78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29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0EA0-0657-EA01-7BCC-F9856910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8CE9-E042-AA5B-8FBD-D7F729F7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3D58-B55A-E67E-5ABA-725C7DD6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67A6-5B87-7BE6-7E32-D3D4455D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21EC-ADD4-7FD3-A4DE-7A14660C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71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1196-2F4B-16C4-C14B-CBE07D58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B0038-53E1-6F1F-FC51-F120DBB1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4D5D2-7D8D-0755-0634-0EF6CAC6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5B351-C1A4-0922-E4EA-ED693C90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C575B-B990-7912-9B27-775CA0D8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655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1490-8611-A89F-3130-58EFCD9B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C738-93CA-E770-D6C7-D692A1015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CA5BA-C1C9-4E4F-ACE3-F117ACC31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286D8-39F8-2361-B7F2-92009C94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91042-A340-01BF-584B-0C4908B4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A83DF-274C-68B4-813E-8C1BD9AC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114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645F-A480-47F3-FE65-B1EEF437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DA9C5-3910-AD43-5B3F-607900F63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5C659-ABBF-5592-8F0D-95DBDA01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67478-BEA9-11CE-8F75-12B9D7A9D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72673-85D7-0A45-4B86-C825796D7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7A352-5C9C-CB26-D5B6-BE249BC6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2740D-42FC-237C-CD66-D2C2DF17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A0E8C-29AD-5A84-552C-3E73152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640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57CD-B74A-AD25-FE99-CA82873E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FDB08-D480-5BFE-4416-532199E2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01F57-FBD5-DEC0-AC3E-6CF37678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DCBB3-8996-0725-C9BD-2A1D8DBF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886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2B604-7C5D-5241-4420-7E3AD5A0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AB770-3A69-4D93-C427-14E5CD56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100C1-AD9C-BEFA-AFE4-F22BB493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177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69D2-9F86-6896-AA05-8BBB3306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A621-2C83-DE46-6EC0-D2709855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82ABA-CCFB-330E-B71B-084D7D6A2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CB600-CA7C-4FC4-FC34-EE0F6CA3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7CEDE-BEAD-B71C-CD0C-C3F9296E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DB189-B5C6-E532-4074-BB0221D2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021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7DC3-6274-0429-93FC-D5FF2379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C3B2D-227E-2CB5-05D2-DE2F458DE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38042-E594-CE3A-00EC-FCF922316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386B2-55E6-647C-7ECA-DA46A521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04C7E-D8E2-B084-8056-124228F9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B14E4-FE0F-FE39-3C50-99CBA820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313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6B305-B7C0-F648-3290-3EFD02CD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4293D-7B84-A75D-A15D-60DBD425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31B2-833E-B81F-7587-EFAE19176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924A-A945-0DF4-7E68-740206619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0D273-D095-48FA-48B7-98F8EDD4B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045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85465-C054-356B-5A1E-8761AEA1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Component: Heat pump</a:t>
            </a:r>
            <a:br>
              <a:rPr lang="en-GB" dirty="0"/>
            </a:br>
            <a:r>
              <a:rPr lang="en-GB" sz="2000" dirty="0"/>
              <a:t>Conceptual diagram, equations, assumptions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DF34A6-A22D-A0F1-57D2-BD80A4E506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569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1800" dirty="0"/>
                  <a:t>Governing equations:</a:t>
                </a:r>
              </a:p>
              <a:p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𝑐𝑎𝑟𝑛𝑜𝑡</m:t>
                          </m:r>
                        </m:sub>
                      </m:sSub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𝑐𝑎𝑟𝑛𝑜𝑡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800" b="0" i="1" baseline="-25000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den>
                      </m:f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𝑃𝑒</m:t>
                      </m:r>
                      <m:r>
                        <a:rPr lang="de-CH" sz="1800" b="0" i="1" baseline="-2500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sz="1800" baseline="-25000" dirty="0"/>
              </a:p>
              <a:p>
                <a:pPr marL="0" indent="0">
                  <a:buNone/>
                </a:pPr>
                <a:endParaRPr lang="en-GB" sz="1800" baseline="-25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GB" sz="1500" b="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𝑠𝑖𝑛𝑘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𝑠𝑖𝑛𝑘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GB" sz="1800" baseline="-25000" dirty="0"/>
              </a:p>
              <a:p>
                <a:pPr marL="0" indent="0">
                  <a:buNone/>
                </a:pPr>
                <a:endParaRPr lang="en-GB" sz="1800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GB" sz="1800" baseline="-250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r>
                  <a:rPr lang="en-GB" sz="1800" dirty="0"/>
                  <a:t>Important assumptions: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Second-law efficiency / Carnot factor (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DE:</a:t>
                </a:r>
                <a:r>
                  <a:rPr kumimoji="0" lang="en-GB" sz="12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Gütegrad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): of 0.4</a:t>
                </a:r>
                <a:endParaRPr kumimoji="0" 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CH" sz="18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DF34A6-A22D-A0F1-57D2-BD80A4E50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56909"/>
              </a:xfrm>
              <a:blipFill>
                <a:blip r:embed="rId2"/>
                <a:stretch>
                  <a:fillRect l="-824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B8211E5-E734-6541-187C-00DB6EC052D5}"/>
              </a:ext>
            </a:extLst>
          </p:cNvPr>
          <p:cNvGrpSpPr/>
          <p:nvPr/>
        </p:nvGrpSpPr>
        <p:grpSpPr>
          <a:xfrm flipH="1">
            <a:off x="7545278" y="1909455"/>
            <a:ext cx="2868228" cy="3891027"/>
            <a:chOff x="7092517" y="1723024"/>
            <a:chExt cx="2868228" cy="38910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B196C9-AF94-2F35-CB48-B652F248B086}"/>
                </a:ext>
              </a:extLst>
            </p:cNvPr>
            <p:cNvSpPr/>
            <p:nvPr/>
          </p:nvSpPr>
          <p:spPr>
            <a:xfrm>
              <a:off x="9367047" y="2645545"/>
              <a:ext cx="593698" cy="25035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Evap.</a:t>
              </a:r>
            </a:p>
            <a:p>
              <a:pPr algn="ctr"/>
              <a:endParaRPr lang="en-GB" sz="1050" dirty="0"/>
            </a:p>
            <a:p>
              <a:pPr algn="ctr"/>
              <a:r>
                <a:rPr lang="en-GB" dirty="0"/>
                <a:t>T</a:t>
              </a:r>
              <a:r>
                <a:rPr lang="en-GB" baseline="-25000" dirty="0"/>
                <a:t>v</a:t>
              </a:r>
              <a:endParaRPr lang="en-CH" sz="3600" baseline="-250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D9B537-2711-D46E-E921-87F52F33C0F0}"/>
                </a:ext>
              </a:extLst>
            </p:cNvPr>
            <p:cNvSpPr/>
            <p:nvPr/>
          </p:nvSpPr>
          <p:spPr>
            <a:xfrm>
              <a:off x="7092517" y="2645546"/>
              <a:ext cx="593698" cy="25035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Cond.</a:t>
              </a:r>
            </a:p>
            <a:p>
              <a:pPr algn="ctr"/>
              <a:endParaRPr lang="en-GB" sz="1100" dirty="0"/>
            </a:p>
            <a:p>
              <a:pPr algn="ctr"/>
              <a:r>
                <a:rPr lang="en-GB" dirty="0"/>
                <a:t>T</a:t>
              </a:r>
              <a:r>
                <a:rPr lang="en-GB" baseline="-25000" dirty="0"/>
                <a:t>K</a:t>
              </a:r>
              <a:endParaRPr lang="en-CH" sz="3600" baseline="-250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D6F8B4-246B-2F27-D041-6624B85B851F}"/>
                </a:ext>
              </a:extLst>
            </p:cNvPr>
            <p:cNvGrpSpPr/>
            <p:nvPr/>
          </p:nvGrpSpPr>
          <p:grpSpPr>
            <a:xfrm>
              <a:off x="8180407" y="5250067"/>
              <a:ext cx="692447" cy="363984"/>
              <a:chOff x="7874496" y="5228945"/>
              <a:chExt cx="692447" cy="36398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25910081-DCDC-C974-D53B-32BDBCC5197F}"/>
                  </a:ext>
                </a:extLst>
              </p:cNvPr>
              <p:cNvSpPr/>
              <p:nvPr/>
            </p:nvSpPr>
            <p:spPr>
              <a:xfrm rot="5400000">
                <a:off x="7865616" y="5237825"/>
                <a:ext cx="363984" cy="34622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96D3A96A-D8A4-1DA3-6B20-5D16D473D072}"/>
                  </a:ext>
                </a:extLst>
              </p:cNvPr>
              <p:cNvSpPr/>
              <p:nvPr/>
            </p:nvSpPr>
            <p:spPr>
              <a:xfrm rot="16200000">
                <a:off x="8211840" y="5237825"/>
                <a:ext cx="363984" cy="34622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2608B1-5DC4-0045-BE3E-750B07FC5C2F}"/>
                </a:ext>
              </a:extLst>
            </p:cNvPr>
            <p:cNvGrpSpPr/>
            <p:nvPr/>
          </p:nvGrpSpPr>
          <p:grpSpPr>
            <a:xfrm>
              <a:off x="8233668" y="1723024"/>
              <a:ext cx="585926" cy="580219"/>
              <a:chOff x="8202967" y="1820677"/>
              <a:chExt cx="585926" cy="5802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CF3B00D-6F6B-FA54-4655-46C389C644F4}"/>
                  </a:ext>
                </a:extLst>
              </p:cNvPr>
              <p:cNvSpPr/>
              <p:nvPr/>
            </p:nvSpPr>
            <p:spPr>
              <a:xfrm>
                <a:off x="8202967" y="1820677"/>
                <a:ext cx="585926" cy="5802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2973E6A2-6C5C-74B5-BE76-1C1012E0DB1A}"/>
                  </a:ext>
                </a:extLst>
              </p:cNvPr>
              <p:cNvSpPr/>
              <p:nvPr/>
            </p:nvSpPr>
            <p:spPr>
              <a:xfrm rot="16200000">
                <a:off x="8283313" y="1866198"/>
                <a:ext cx="363985" cy="489171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B9A04F0-E3AD-CDFC-0F33-2409F86AE8A1}"/>
                </a:ext>
              </a:extLst>
            </p:cNvPr>
            <p:cNvCxnSpPr>
              <a:cxnSpLocks/>
              <a:stCxn id="15" idx="0"/>
              <a:endCxn id="10" idx="0"/>
            </p:cNvCxnSpPr>
            <p:nvPr/>
          </p:nvCxnSpPr>
          <p:spPr>
            <a:xfrm flipH="1">
              <a:off x="7389366" y="2013130"/>
              <a:ext cx="862055" cy="63241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C010AF8-F525-17A8-31BE-2CA70E001F1F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16200000" flipH="1">
              <a:off x="7643381" y="4895034"/>
              <a:ext cx="283010" cy="7910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4B1C75D-E91B-B8C4-F9F0-359556DD2E1A}"/>
                </a:ext>
              </a:extLst>
            </p:cNvPr>
            <p:cNvCxnSpPr>
              <a:cxnSpLocks/>
              <a:stCxn id="13" idx="3"/>
              <a:endCxn id="7" idx="2"/>
            </p:cNvCxnSpPr>
            <p:nvPr/>
          </p:nvCxnSpPr>
          <p:spPr>
            <a:xfrm rot="10800000" flipH="1">
              <a:off x="8872854" y="5149049"/>
              <a:ext cx="791042" cy="2830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0185C5A2-722A-AFE0-692D-1AC4FC853EF6}"/>
                </a:ext>
              </a:extLst>
            </p:cNvPr>
            <p:cNvCxnSpPr>
              <a:cxnSpLocks/>
              <a:stCxn id="7" idx="0"/>
              <a:endCxn id="11" idx="6"/>
            </p:cNvCxnSpPr>
            <p:nvPr/>
          </p:nvCxnSpPr>
          <p:spPr>
            <a:xfrm rot="16200000" flipV="1">
              <a:off x="8925539" y="1907189"/>
              <a:ext cx="632411" cy="84430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F7C3FF-95CD-52D9-EE87-9E1CB6FC1ED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979392" y="1057518"/>
            <a:ext cx="0" cy="85193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6BF452-AD16-5EE0-4154-311B5E0DFEFB}"/>
              </a:ext>
            </a:extLst>
          </p:cNvPr>
          <p:cNvSpPr txBox="1"/>
          <p:nvPr/>
        </p:nvSpPr>
        <p:spPr>
          <a:xfrm>
            <a:off x="8979392" y="906593"/>
            <a:ext cx="4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el</a:t>
            </a:r>
            <a:endParaRPr lang="en-CH" baseline="-25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8598D6-5432-76B2-9E52-939AD7D3B5DB}"/>
              </a:ext>
            </a:extLst>
          </p:cNvPr>
          <p:cNvCxnSpPr>
            <a:cxnSpLocks/>
          </p:cNvCxnSpPr>
          <p:nvPr/>
        </p:nvCxnSpPr>
        <p:spPr>
          <a:xfrm>
            <a:off x="6967306" y="4083727"/>
            <a:ext cx="8748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1EE9B6-4895-F553-F44E-5C0B80E877B0}"/>
              </a:ext>
            </a:extLst>
          </p:cNvPr>
          <p:cNvCxnSpPr>
            <a:cxnSpLocks/>
          </p:cNvCxnSpPr>
          <p:nvPr/>
        </p:nvCxnSpPr>
        <p:spPr>
          <a:xfrm>
            <a:off x="10116657" y="4083727"/>
            <a:ext cx="856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60AC75-1072-A976-F8FF-2625A2CC38D0}"/>
              </a:ext>
            </a:extLst>
          </p:cNvPr>
          <p:cNvSpPr txBox="1"/>
          <p:nvPr/>
        </p:nvSpPr>
        <p:spPr>
          <a:xfrm>
            <a:off x="7024825" y="371439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>
                <a:latin typeface="Dubai" panose="020B0503030403030204" pitchFamily="34" charset="-78"/>
                <a:cs typeface="Dubai" panose="020B0503030403030204" pitchFamily="34" charset="-78"/>
              </a:rPr>
              <a:t>Q̇</a:t>
            </a:r>
            <a:r>
              <a:rPr lang="en-GB" baseline="-25000" dirty="0"/>
              <a:t>v</a:t>
            </a:r>
            <a:endParaRPr lang="en-CH" sz="3600" baseline="-25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D5C01F-3D8E-174C-485E-CC72BED12064}"/>
              </a:ext>
            </a:extLst>
          </p:cNvPr>
          <p:cNvSpPr txBox="1"/>
          <p:nvPr/>
        </p:nvSpPr>
        <p:spPr>
          <a:xfrm>
            <a:off x="10466034" y="371439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>
                <a:latin typeface="Dubai" panose="020B0503030403030204" pitchFamily="34" charset="-78"/>
                <a:cs typeface="Dubai" panose="020B0503030403030204" pitchFamily="34" charset="-78"/>
              </a:rPr>
              <a:t>Q̇</a:t>
            </a:r>
            <a:r>
              <a:rPr lang="en-GB" baseline="-25000" dirty="0"/>
              <a:t>K</a:t>
            </a:r>
            <a:endParaRPr lang="en-CH" sz="3600" baseline="-25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E5D5AA-526E-F70C-FBE8-DCA9651C5971}"/>
              </a:ext>
            </a:extLst>
          </p:cNvPr>
          <p:cNvCxnSpPr>
            <a:cxnSpLocks/>
          </p:cNvCxnSpPr>
          <p:nvPr/>
        </p:nvCxnSpPr>
        <p:spPr>
          <a:xfrm>
            <a:off x="7651810" y="1909455"/>
            <a:ext cx="0" cy="400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9337AB-74B1-DA13-2595-4F732FD42FC4}"/>
              </a:ext>
            </a:extLst>
          </p:cNvPr>
          <p:cNvCxnSpPr>
            <a:cxnSpLocks/>
          </p:cNvCxnSpPr>
          <p:nvPr/>
        </p:nvCxnSpPr>
        <p:spPr>
          <a:xfrm flipV="1">
            <a:off x="10307713" y="1909455"/>
            <a:ext cx="0" cy="400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EB163A8-6E73-98C7-C3C0-E516A3B507AF}"/>
              </a:ext>
            </a:extLst>
          </p:cNvPr>
          <p:cNvSpPr txBox="1"/>
          <p:nvPr/>
        </p:nvSpPr>
        <p:spPr>
          <a:xfrm>
            <a:off x="7170567" y="153180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source</a:t>
            </a:r>
            <a:r>
              <a:rPr lang="en-GB" baseline="-25000" dirty="0"/>
              <a:t>, in</a:t>
            </a:r>
            <a:endParaRPr lang="en-CH" sz="3600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BB8F3E-2870-122C-9EE1-AD774398F49C}"/>
              </a:ext>
            </a:extLst>
          </p:cNvPr>
          <p:cNvSpPr txBox="1"/>
          <p:nvPr/>
        </p:nvSpPr>
        <p:spPr>
          <a:xfrm>
            <a:off x="7170567" y="5922768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source</a:t>
            </a:r>
            <a:r>
              <a:rPr lang="en-GB" baseline="-25000" dirty="0"/>
              <a:t>, out</a:t>
            </a:r>
            <a:endParaRPr lang="en-CH" sz="3600" baseline="-25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D9931C-2784-ECCC-4982-4826B9DE8A82}"/>
              </a:ext>
            </a:extLst>
          </p:cNvPr>
          <p:cNvSpPr txBox="1"/>
          <p:nvPr/>
        </p:nvSpPr>
        <p:spPr>
          <a:xfrm>
            <a:off x="9721137" y="5922768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sink</a:t>
            </a:r>
            <a:r>
              <a:rPr lang="en-GB" baseline="-25000" dirty="0"/>
              <a:t>, in</a:t>
            </a:r>
            <a:endParaRPr lang="en-CH" sz="3600" baseline="-25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0F5308-D45C-3539-1B84-B49B4B838187}"/>
              </a:ext>
            </a:extLst>
          </p:cNvPr>
          <p:cNvSpPr txBox="1"/>
          <p:nvPr/>
        </p:nvSpPr>
        <p:spPr>
          <a:xfrm>
            <a:off x="9721137" y="152940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sink</a:t>
            </a:r>
            <a:r>
              <a:rPr lang="en-GB" baseline="-25000" dirty="0"/>
              <a:t>, out</a:t>
            </a:r>
            <a:endParaRPr lang="en-CH" sz="3600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53CF42-DCC7-772B-9BF4-EC0A8FB554DC}"/>
              </a:ext>
            </a:extLst>
          </p:cNvPr>
          <p:cNvSpPr txBox="1"/>
          <p:nvPr/>
        </p:nvSpPr>
        <p:spPr>
          <a:xfrm>
            <a:off x="7170566" y="120489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ṁ</a:t>
            </a:r>
            <a:r>
              <a:rPr lang="en-GB" baseline="-25000" dirty="0"/>
              <a:t>source</a:t>
            </a:r>
            <a:endParaRPr lang="en-CH" sz="3600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324305-3383-A782-A919-0B05FA3D8702}"/>
              </a:ext>
            </a:extLst>
          </p:cNvPr>
          <p:cNvSpPr txBox="1"/>
          <p:nvPr/>
        </p:nvSpPr>
        <p:spPr>
          <a:xfrm>
            <a:off x="9807230" y="623673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ṁ</a:t>
            </a:r>
            <a:r>
              <a:rPr lang="en-GB" baseline="-25000" dirty="0"/>
              <a:t>sink</a:t>
            </a:r>
            <a:endParaRPr lang="en-CH" sz="36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E47360-1C4D-D4C2-EBA8-39812AC25BBB}"/>
              </a:ext>
            </a:extLst>
          </p:cNvPr>
          <p:cNvSpPr txBox="1"/>
          <p:nvPr/>
        </p:nvSpPr>
        <p:spPr>
          <a:xfrm>
            <a:off x="10392878" y="623673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i="1" dirty="0" err="1"/>
              <a:t>c</a:t>
            </a:r>
            <a:r>
              <a:rPr lang="de-CH" baseline="-25000" dirty="0" err="1"/>
              <a:t>p</a:t>
            </a:r>
            <a:r>
              <a:rPr lang="de-CH" baseline="-25000" dirty="0"/>
              <a:t>,</a:t>
            </a:r>
            <a:r>
              <a:rPr lang="en-GB" baseline="-25000" dirty="0"/>
              <a:t>sink</a:t>
            </a:r>
            <a:endParaRPr lang="en-CH" sz="3600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AB7EC5-496B-99F3-B75A-FE59196DEC4F}"/>
              </a:ext>
            </a:extLst>
          </p:cNvPr>
          <p:cNvSpPr txBox="1"/>
          <p:nvPr/>
        </p:nvSpPr>
        <p:spPr>
          <a:xfrm>
            <a:off x="7139865" y="838239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i="1" dirty="0" err="1"/>
              <a:t>c</a:t>
            </a:r>
            <a:r>
              <a:rPr lang="de-CH" baseline="-25000" dirty="0" err="1"/>
              <a:t>p</a:t>
            </a:r>
            <a:r>
              <a:rPr lang="de-CH" baseline="-25000" dirty="0"/>
              <a:t>,</a:t>
            </a:r>
            <a:r>
              <a:rPr lang="en-GB" baseline="-25000" dirty="0"/>
              <a:t>source</a:t>
            </a:r>
            <a:endParaRPr lang="en-CH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174177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85465-C054-356B-5A1E-8761AEA1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Component: Heat pump</a:t>
            </a:r>
            <a:br>
              <a:rPr lang="en-GB" dirty="0"/>
            </a:br>
            <a:r>
              <a:rPr lang="en-GB" sz="1800" dirty="0"/>
              <a:t>Model notes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DF34A6-A22D-A0F1-57D2-BD80A4E50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Governing equations: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Important assumptions:</a:t>
            </a:r>
          </a:p>
          <a:p>
            <a:pPr marL="0" indent="0">
              <a:buNone/>
            </a:pPr>
            <a:r>
              <a:rPr lang="en-GB" sz="1200" dirty="0"/>
              <a:t>Second-law efficiency / Carnot factor (</a:t>
            </a:r>
            <a:r>
              <a:rPr lang="en-GB" sz="1200" dirty="0" err="1"/>
              <a:t>DE:</a:t>
            </a:r>
            <a:r>
              <a:rPr lang="en-GB" sz="1200" i="1" dirty="0" err="1"/>
              <a:t>Gütegrad</a:t>
            </a:r>
            <a:r>
              <a:rPr lang="en-GB" sz="1200" dirty="0"/>
              <a:t>): range of 0.4-0.55</a:t>
            </a:r>
            <a:endParaRPr lang="en-CH" sz="12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8211E5-E734-6541-187C-00DB6EC052D5}"/>
              </a:ext>
            </a:extLst>
          </p:cNvPr>
          <p:cNvGrpSpPr/>
          <p:nvPr/>
        </p:nvGrpSpPr>
        <p:grpSpPr>
          <a:xfrm flipH="1">
            <a:off x="7545278" y="1909455"/>
            <a:ext cx="2868228" cy="3891027"/>
            <a:chOff x="7092517" y="1723024"/>
            <a:chExt cx="2868228" cy="38910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B196C9-AF94-2F35-CB48-B652F248B086}"/>
                </a:ext>
              </a:extLst>
            </p:cNvPr>
            <p:cNvSpPr/>
            <p:nvPr/>
          </p:nvSpPr>
          <p:spPr>
            <a:xfrm>
              <a:off x="9367047" y="2645545"/>
              <a:ext cx="593698" cy="25035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Evap.</a:t>
              </a:r>
            </a:p>
            <a:p>
              <a:pPr algn="ctr"/>
              <a:endParaRPr lang="en-GB" sz="1050" dirty="0"/>
            </a:p>
            <a:p>
              <a:pPr algn="ctr"/>
              <a:r>
                <a:rPr lang="en-GB" dirty="0"/>
                <a:t>T</a:t>
              </a:r>
              <a:r>
                <a:rPr lang="en-GB" baseline="-25000" dirty="0"/>
                <a:t>v</a:t>
              </a:r>
              <a:endParaRPr lang="en-CH" sz="3600" baseline="-250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D9B537-2711-D46E-E921-87F52F33C0F0}"/>
                </a:ext>
              </a:extLst>
            </p:cNvPr>
            <p:cNvSpPr/>
            <p:nvPr/>
          </p:nvSpPr>
          <p:spPr>
            <a:xfrm>
              <a:off x="7092517" y="2645546"/>
              <a:ext cx="593698" cy="25035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Cond.</a:t>
              </a:r>
            </a:p>
            <a:p>
              <a:pPr algn="ctr"/>
              <a:endParaRPr lang="en-GB" sz="1100" dirty="0"/>
            </a:p>
            <a:p>
              <a:pPr algn="ctr"/>
              <a:r>
                <a:rPr lang="en-GB" dirty="0"/>
                <a:t>T</a:t>
              </a:r>
              <a:r>
                <a:rPr lang="en-GB" baseline="-25000" dirty="0"/>
                <a:t>K</a:t>
              </a:r>
              <a:endParaRPr lang="en-CH" sz="3600" baseline="-250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D6F8B4-246B-2F27-D041-6624B85B851F}"/>
                </a:ext>
              </a:extLst>
            </p:cNvPr>
            <p:cNvGrpSpPr/>
            <p:nvPr/>
          </p:nvGrpSpPr>
          <p:grpSpPr>
            <a:xfrm>
              <a:off x="8180407" y="5250067"/>
              <a:ext cx="692447" cy="363984"/>
              <a:chOff x="7874496" y="5228945"/>
              <a:chExt cx="692447" cy="36398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25910081-DCDC-C974-D53B-32BDBCC5197F}"/>
                  </a:ext>
                </a:extLst>
              </p:cNvPr>
              <p:cNvSpPr/>
              <p:nvPr/>
            </p:nvSpPr>
            <p:spPr>
              <a:xfrm rot="5400000">
                <a:off x="7865616" y="5237825"/>
                <a:ext cx="363984" cy="34622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96D3A96A-D8A4-1DA3-6B20-5D16D473D072}"/>
                  </a:ext>
                </a:extLst>
              </p:cNvPr>
              <p:cNvSpPr/>
              <p:nvPr/>
            </p:nvSpPr>
            <p:spPr>
              <a:xfrm rot="16200000">
                <a:off x="8211840" y="5237825"/>
                <a:ext cx="363984" cy="34622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2608B1-5DC4-0045-BE3E-750B07FC5C2F}"/>
                </a:ext>
              </a:extLst>
            </p:cNvPr>
            <p:cNvGrpSpPr/>
            <p:nvPr/>
          </p:nvGrpSpPr>
          <p:grpSpPr>
            <a:xfrm>
              <a:off x="8233668" y="1723024"/>
              <a:ext cx="585926" cy="580219"/>
              <a:chOff x="8202967" y="1820677"/>
              <a:chExt cx="585926" cy="5802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CF3B00D-6F6B-FA54-4655-46C389C644F4}"/>
                  </a:ext>
                </a:extLst>
              </p:cNvPr>
              <p:cNvSpPr/>
              <p:nvPr/>
            </p:nvSpPr>
            <p:spPr>
              <a:xfrm>
                <a:off x="8202967" y="1820677"/>
                <a:ext cx="585926" cy="5802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2973E6A2-6C5C-74B5-BE76-1C1012E0DB1A}"/>
                  </a:ext>
                </a:extLst>
              </p:cNvPr>
              <p:cNvSpPr/>
              <p:nvPr/>
            </p:nvSpPr>
            <p:spPr>
              <a:xfrm rot="16200000">
                <a:off x="8283313" y="1866198"/>
                <a:ext cx="363985" cy="489171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B9A04F0-E3AD-CDFC-0F33-2409F86AE8A1}"/>
                </a:ext>
              </a:extLst>
            </p:cNvPr>
            <p:cNvCxnSpPr>
              <a:cxnSpLocks/>
              <a:stCxn id="15" idx="0"/>
              <a:endCxn id="10" idx="0"/>
            </p:cNvCxnSpPr>
            <p:nvPr/>
          </p:nvCxnSpPr>
          <p:spPr>
            <a:xfrm flipH="1">
              <a:off x="7389366" y="2013130"/>
              <a:ext cx="862055" cy="63241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C010AF8-F525-17A8-31BE-2CA70E001F1F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16200000" flipH="1">
              <a:off x="7643381" y="4895034"/>
              <a:ext cx="283010" cy="7910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4B1C75D-E91B-B8C4-F9F0-359556DD2E1A}"/>
                </a:ext>
              </a:extLst>
            </p:cNvPr>
            <p:cNvCxnSpPr>
              <a:cxnSpLocks/>
              <a:stCxn id="13" idx="3"/>
              <a:endCxn id="7" idx="2"/>
            </p:cNvCxnSpPr>
            <p:nvPr/>
          </p:nvCxnSpPr>
          <p:spPr>
            <a:xfrm rot="10800000" flipH="1">
              <a:off x="8872854" y="5149049"/>
              <a:ext cx="791042" cy="2830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0185C5A2-722A-AFE0-692D-1AC4FC853EF6}"/>
                </a:ext>
              </a:extLst>
            </p:cNvPr>
            <p:cNvCxnSpPr>
              <a:cxnSpLocks/>
              <a:stCxn id="7" idx="0"/>
              <a:endCxn id="11" idx="6"/>
            </p:cNvCxnSpPr>
            <p:nvPr/>
          </p:nvCxnSpPr>
          <p:spPr>
            <a:xfrm rot="16200000" flipV="1">
              <a:off x="8925539" y="1907189"/>
              <a:ext cx="632411" cy="84430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F7C3FF-95CD-52D9-EE87-9E1CB6FC1ED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979392" y="1057518"/>
            <a:ext cx="0" cy="85193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6BF452-AD16-5EE0-4154-311B5E0DFEFB}"/>
              </a:ext>
            </a:extLst>
          </p:cNvPr>
          <p:cNvSpPr txBox="1"/>
          <p:nvPr/>
        </p:nvSpPr>
        <p:spPr>
          <a:xfrm>
            <a:off x="8979392" y="906593"/>
            <a:ext cx="4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el</a:t>
            </a:r>
            <a:endParaRPr lang="en-CH" baseline="-25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8598D6-5432-76B2-9E52-939AD7D3B5DB}"/>
              </a:ext>
            </a:extLst>
          </p:cNvPr>
          <p:cNvCxnSpPr>
            <a:cxnSpLocks/>
          </p:cNvCxnSpPr>
          <p:nvPr/>
        </p:nvCxnSpPr>
        <p:spPr>
          <a:xfrm>
            <a:off x="6967306" y="4083727"/>
            <a:ext cx="8748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1EE9B6-4895-F553-F44E-5C0B80E877B0}"/>
              </a:ext>
            </a:extLst>
          </p:cNvPr>
          <p:cNvCxnSpPr>
            <a:cxnSpLocks/>
          </p:cNvCxnSpPr>
          <p:nvPr/>
        </p:nvCxnSpPr>
        <p:spPr>
          <a:xfrm>
            <a:off x="10116657" y="4083727"/>
            <a:ext cx="856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60AC75-1072-A976-F8FF-2625A2CC38D0}"/>
              </a:ext>
            </a:extLst>
          </p:cNvPr>
          <p:cNvSpPr txBox="1"/>
          <p:nvPr/>
        </p:nvSpPr>
        <p:spPr>
          <a:xfrm>
            <a:off x="7024825" y="371439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Q</a:t>
            </a:r>
            <a:r>
              <a:rPr lang="en-GB" baseline="-25000" dirty="0"/>
              <a:t>v</a:t>
            </a:r>
            <a:endParaRPr lang="en-CH" sz="3600" baseline="-25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D5C01F-3D8E-174C-485E-CC72BED12064}"/>
              </a:ext>
            </a:extLst>
          </p:cNvPr>
          <p:cNvSpPr txBox="1"/>
          <p:nvPr/>
        </p:nvSpPr>
        <p:spPr>
          <a:xfrm>
            <a:off x="10466034" y="371439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Q</a:t>
            </a:r>
            <a:r>
              <a:rPr lang="en-GB" baseline="-25000" dirty="0"/>
              <a:t>K</a:t>
            </a:r>
            <a:endParaRPr lang="en-CH" sz="3600" baseline="-25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E5D5AA-526E-F70C-FBE8-DCA9651C5971}"/>
              </a:ext>
            </a:extLst>
          </p:cNvPr>
          <p:cNvCxnSpPr>
            <a:cxnSpLocks/>
          </p:cNvCxnSpPr>
          <p:nvPr/>
        </p:nvCxnSpPr>
        <p:spPr>
          <a:xfrm>
            <a:off x="7651810" y="1909455"/>
            <a:ext cx="0" cy="400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9337AB-74B1-DA13-2595-4F732FD42FC4}"/>
              </a:ext>
            </a:extLst>
          </p:cNvPr>
          <p:cNvCxnSpPr>
            <a:cxnSpLocks/>
          </p:cNvCxnSpPr>
          <p:nvPr/>
        </p:nvCxnSpPr>
        <p:spPr>
          <a:xfrm flipV="1">
            <a:off x="10307713" y="1909455"/>
            <a:ext cx="0" cy="400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EB163A8-6E73-98C7-C3C0-E516A3B507AF}"/>
              </a:ext>
            </a:extLst>
          </p:cNvPr>
          <p:cNvSpPr txBox="1"/>
          <p:nvPr/>
        </p:nvSpPr>
        <p:spPr>
          <a:xfrm>
            <a:off x="7170567" y="153180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source</a:t>
            </a:r>
            <a:r>
              <a:rPr lang="en-GB" baseline="-25000" dirty="0"/>
              <a:t>, in</a:t>
            </a:r>
            <a:endParaRPr lang="en-CH" sz="3600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BB8F3E-2870-122C-9EE1-AD774398F49C}"/>
              </a:ext>
            </a:extLst>
          </p:cNvPr>
          <p:cNvSpPr txBox="1"/>
          <p:nvPr/>
        </p:nvSpPr>
        <p:spPr>
          <a:xfrm>
            <a:off x="7170567" y="5922768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source</a:t>
            </a:r>
            <a:r>
              <a:rPr lang="en-GB" baseline="-25000" dirty="0"/>
              <a:t>, out</a:t>
            </a:r>
            <a:endParaRPr lang="en-CH" sz="3600" baseline="-25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D9931C-2784-ECCC-4982-4826B9DE8A82}"/>
              </a:ext>
            </a:extLst>
          </p:cNvPr>
          <p:cNvSpPr txBox="1"/>
          <p:nvPr/>
        </p:nvSpPr>
        <p:spPr>
          <a:xfrm>
            <a:off x="9721137" y="5922768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sink</a:t>
            </a:r>
            <a:r>
              <a:rPr lang="en-GB" baseline="-25000" dirty="0"/>
              <a:t>, in</a:t>
            </a:r>
            <a:endParaRPr lang="en-CH" sz="3600" baseline="-25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0F5308-D45C-3539-1B84-B49B4B838187}"/>
              </a:ext>
            </a:extLst>
          </p:cNvPr>
          <p:cNvSpPr txBox="1"/>
          <p:nvPr/>
        </p:nvSpPr>
        <p:spPr>
          <a:xfrm>
            <a:off x="9721137" y="152940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sink</a:t>
            </a:r>
            <a:r>
              <a:rPr lang="en-GB" baseline="-25000" dirty="0"/>
              <a:t>, out</a:t>
            </a:r>
            <a:endParaRPr lang="en-CH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107107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85465-C054-356B-5A1E-8761AEA1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Component: Heat pump</a:t>
            </a:r>
            <a:br>
              <a:rPr lang="en-GB" dirty="0"/>
            </a:br>
            <a:r>
              <a:rPr lang="en-GB" sz="2000" dirty="0"/>
              <a:t>Computation sequence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DF34A6-A22D-A0F1-57D2-BD80A4E506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1800" dirty="0"/>
                  <a:t>Governing equations:</a:t>
                </a:r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de-CH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sz="1800" i="1" baseline="-25000"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sz="1800" i="1" baseline="-25000"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CH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d>
                            <m:dPr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  <m:t>𝑎𝑖𝑟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CH" sz="1800" i="1" baseline="-25000">
                              <a:latin typeface="Cambria Math" panose="02040503050406030204" pitchFamily="18" charset="0"/>
                            </a:rPr>
                            <m:t>𝑒𝑙</m:t>
                          </m:r>
                        </m:den>
                      </m:f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𝑐𝑎𝑟𝑛𝑜𝑡</m:t>
                          </m:r>
                        </m:sub>
                      </m:sSub>
                      <m:r>
                        <a:rPr lang="de-CH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CH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sz="1800" i="1" baseline="-2500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CH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800" i="1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de-CH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sz="1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CH" sz="1800" i="1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8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DF34A6-A22D-A0F1-57D2-BD80A4E50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24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5A86AC5-A19F-1787-1153-C8640D9990BF}"/>
              </a:ext>
            </a:extLst>
          </p:cNvPr>
          <p:cNvSpPr txBox="1">
            <a:spLocks/>
          </p:cNvSpPr>
          <p:nvPr/>
        </p:nvSpPr>
        <p:spPr>
          <a:xfrm>
            <a:off x="564075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Plain </a:t>
            </a:r>
            <a:r>
              <a:rPr lang="de-CH" sz="1800" dirty="0" err="1"/>
              <a:t>english</a:t>
            </a:r>
            <a:r>
              <a:rPr lang="de-CH" sz="1800" dirty="0"/>
              <a:t>:</a:t>
            </a:r>
          </a:p>
          <a:p>
            <a:endParaRPr lang="de-CH" sz="1800" dirty="0"/>
          </a:p>
          <a:p>
            <a:r>
              <a:rPr lang="de-CH" sz="1800" dirty="0" err="1"/>
              <a:t>Condenser</a:t>
            </a:r>
            <a:r>
              <a:rPr lang="de-CH" sz="1800" dirty="0"/>
              <a:t> </a:t>
            </a:r>
            <a:r>
              <a:rPr lang="de-CH" sz="1800" dirty="0" err="1"/>
              <a:t>duty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a </a:t>
            </a:r>
            <a:r>
              <a:rPr lang="de-CH" sz="1800" dirty="0" err="1"/>
              <a:t>function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air</a:t>
            </a:r>
            <a:r>
              <a:rPr lang="de-CH" sz="1800" dirty="0"/>
              <a:t> </a:t>
            </a:r>
            <a:r>
              <a:rPr lang="de-CH" sz="1800" dirty="0" err="1"/>
              <a:t>inlet</a:t>
            </a:r>
            <a:r>
              <a:rPr lang="de-CH" sz="1800" dirty="0"/>
              <a:t> </a:t>
            </a:r>
            <a:r>
              <a:rPr lang="de-CH" sz="1800" dirty="0" err="1"/>
              <a:t>temp</a:t>
            </a:r>
            <a:r>
              <a:rPr lang="de-CH" sz="1800" dirty="0"/>
              <a:t>, </a:t>
            </a:r>
            <a:r>
              <a:rPr lang="de-CH" sz="1800" dirty="0" err="1"/>
              <a:t>because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COP </a:t>
            </a:r>
            <a:r>
              <a:rPr lang="de-CH" sz="1800" dirty="0" err="1"/>
              <a:t>is</a:t>
            </a:r>
            <a:r>
              <a:rPr lang="de-CH" sz="1800" dirty="0"/>
              <a:t> also a </a:t>
            </a:r>
            <a:r>
              <a:rPr lang="de-CH" sz="1800" dirty="0" err="1"/>
              <a:t>function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air</a:t>
            </a:r>
            <a:r>
              <a:rPr lang="de-CH" sz="1800" dirty="0"/>
              <a:t> </a:t>
            </a:r>
            <a:r>
              <a:rPr lang="de-CH" sz="1800" dirty="0" err="1"/>
              <a:t>inlet</a:t>
            </a:r>
            <a:r>
              <a:rPr lang="de-CH" sz="1800" dirty="0"/>
              <a:t> </a:t>
            </a:r>
            <a:r>
              <a:rPr lang="de-CH" sz="1800" dirty="0" err="1"/>
              <a:t>temp</a:t>
            </a:r>
            <a:endParaRPr lang="de-CH" sz="1800" dirty="0"/>
          </a:p>
          <a:p>
            <a:r>
              <a:rPr lang="de-CH" sz="1800" dirty="0"/>
              <a:t>The </a:t>
            </a:r>
            <a:r>
              <a:rPr lang="de-CH" sz="1800" dirty="0" err="1"/>
              <a:t>difference</a:t>
            </a:r>
            <a:r>
              <a:rPr lang="de-CH" sz="1800" dirty="0"/>
              <a:t> </a:t>
            </a:r>
            <a:r>
              <a:rPr lang="de-CH" sz="1800" dirty="0" err="1"/>
              <a:t>between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observed</a:t>
            </a:r>
            <a:r>
              <a:rPr lang="de-CH" sz="1800" dirty="0"/>
              <a:t> COP and </a:t>
            </a:r>
            <a:r>
              <a:rPr lang="de-CH" sz="1800" dirty="0" err="1"/>
              <a:t>the</a:t>
            </a:r>
            <a:r>
              <a:rPr lang="de-CH" sz="1800" dirty="0"/>
              <a:t> real COP (</a:t>
            </a:r>
            <a:r>
              <a:rPr lang="de-CH" sz="1800" dirty="0" err="1"/>
              <a:t>as</a:t>
            </a:r>
            <a:r>
              <a:rPr lang="de-CH" sz="1800" dirty="0"/>
              <a:t> </a:t>
            </a:r>
            <a:r>
              <a:rPr lang="de-CH" sz="1800" dirty="0" err="1"/>
              <a:t>defined</a:t>
            </a:r>
            <a:r>
              <a:rPr lang="de-CH" sz="1800" dirty="0"/>
              <a:t>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carnot</a:t>
            </a:r>
            <a:r>
              <a:rPr lang="de-CH" sz="1800" dirty="0"/>
              <a:t> COP x </a:t>
            </a:r>
            <a:r>
              <a:rPr lang="de-CH" sz="1800" dirty="0" err="1"/>
              <a:t>guetegrad</a:t>
            </a:r>
            <a:r>
              <a:rPr lang="de-CH" sz="1800" dirty="0"/>
              <a:t>)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deltaCOP</a:t>
            </a:r>
            <a:r>
              <a:rPr lang="de-CH" sz="1800" dirty="0"/>
              <a:t> </a:t>
            </a:r>
            <a:r>
              <a:rPr lang="de-CH" sz="1800" dirty="0" err="1"/>
              <a:t>which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therefore</a:t>
            </a:r>
            <a:r>
              <a:rPr lang="de-CH" sz="1800" dirty="0"/>
              <a:t> also a </a:t>
            </a:r>
            <a:r>
              <a:rPr lang="de-CH" sz="1800" dirty="0" err="1"/>
              <a:t>function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air</a:t>
            </a:r>
            <a:r>
              <a:rPr lang="de-CH" sz="1800" dirty="0"/>
              <a:t> </a:t>
            </a:r>
            <a:r>
              <a:rPr lang="de-CH" sz="1800" dirty="0" err="1"/>
              <a:t>inlet</a:t>
            </a:r>
            <a:r>
              <a:rPr lang="de-CH" sz="1800" dirty="0"/>
              <a:t> </a:t>
            </a:r>
            <a:r>
              <a:rPr lang="de-CH" sz="1800" dirty="0" err="1"/>
              <a:t>temp</a:t>
            </a:r>
            <a:endParaRPr lang="de-CH" sz="1800" dirty="0"/>
          </a:p>
          <a:p>
            <a:r>
              <a:rPr lang="de-CH" sz="1800" dirty="0"/>
              <a:t>Plot out </a:t>
            </a:r>
            <a:r>
              <a:rPr lang="de-CH" sz="1800" dirty="0" err="1"/>
              <a:t>deltaCOP</a:t>
            </a:r>
            <a:r>
              <a:rPr lang="de-CH" sz="1800" dirty="0"/>
              <a:t> </a:t>
            </a:r>
            <a:r>
              <a:rPr lang="de-CH" sz="1800" dirty="0" err="1"/>
              <a:t>across</a:t>
            </a:r>
            <a:r>
              <a:rPr lang="de-CH" sz="1800" dirty="0"/>
              <a:t> all </a:t>
            </a:r>
            <a:r>
              <a:rPr lang="de-CH" sz="1800" dirty="0" err="1"/>
              <a:t>air</a:t>
            </a:r>
            <a:r>
              <a:rPr lang="de-CH" sz="1800" dirty="0"/>
              <a:t> </a:t>
            </a:r>
            <a:r>
              <a:rPr lang="de-CH" sz="1800" dirty="0" err="1"/>
              <a:t>temps</a:t>
            </a:r>
            <a:r>
              <a:rPr lang="de-CH" sz="1800" dirty="0"/>
              <a:t> and fit a </a:t>
            </a:r>
            <a:r>
              <a:rPr lang="de-CH" sz="1800" dirty="0" err="1"/>
              <a:t>line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it</a:t>
            </a:r>
            <a:endParaRPr lang="de-CH" sz="1800" dirty="0"/>
          </a:p>
          <a:p>
            <a:r>
              <a:rPr lang="de-CH" sz="1800" dirty="0" err="1"/>
              <a:t>Then</a:t>
            </a:r>
            <a:r>
              <a:rPr lang="de-CH" sz="1800" dirty="0"/>
              <a:t> </a:t>
            </a:r>
            <a:r>
              <a:rPr lang="de-CH" sz="1800" dirty="0" err="1"/>
              <a:t>we</a:t>
            </a:r>
            <a:r>
              <a:rPr lang="de-CH" sz="1800" dirty="0"/>
              <a:t> </a:t>
            </a:r>
            <a:r>
              <a:rPr lang="de-CH" sz="1800" dirty="0" err="1"/>
              <a:t>have</a:t>
            </a:r>
            <a:r>
              <a:rPr lang="de-CH" sz="1800" dirty="0"/>
              <a:t> an </a:t>
            </a:r>
            <a:r>
              <a:rPr lang="de-CH" sz="1800" dirty="0" err="1"/>
              <a:t>air</a:t>
            </a:r>
            <a:r>
              <a:rPr lang="de-CH" sz="1800" dirty="0"/>
              <a:t> </a:t>
            </a:r>
            <a:r>
              <a:rPr lang="de-CH" sz="1800" dirty="0" err="1"/>
              <a:t>temperature</a:t>
            </a:r>
            <a:r>
              <a:rPr lang="de-CH" sz="1800" dirty="0"/>
              <a:t> </a:t>
            </a:r>
            <a:r>
              <a:rPr lang="de-CH" sz="1800" dirty="0" err="1"/>
              <a:t>dependent</a:t>
            </a:r>
            <a:r>
              <a:rPr lang="de-CH" sz="1800" dirty="0"/>
              <a:t> </a:t>
            </a:r>
            <a:r>
              <a:rPr lang="de-CH" sz="1800" dirty="0" err="1"/>
              <a:t>deltaCOP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add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real COP in </a:t>
            </a:r>
            <a:r>
              <a:rPr lang="de-CH" sz="1800" dirty="0" err="1"/>
              <a:t>order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calculate</a:t>
            </a:r>
            <a:r>
              <a:rPr lang="de-CH" sz="1800" dirty="0"/>
              <a:t>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observed</a:t>
            </a:r>
            <a:r>
              <a:rPr lang="de-CH" sz="1800" dirty="0"/>
              <a:t> COP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going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be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224814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 xmlns="9a7d57e2-a6f6-4353-bdc3-995d0b2e54a4">2021-01-02T00:00:00Z</Datum>
    <_Flow_SignoffStatus xmlns="9a7d57e2-a6f6-4353-bdc3-995d0b2e54a4" xsi:nil="true"/>
    <Speaker xmlns="9a7d57e2-a6f6-4353-bdc3-995d0b2e54a4">
      <UserInfo>
        <DisplayName/>
        <AccountId xsi:nil="true"/>
        <AccountType/>
      </UserInfo>
    </Speaker>
    <lcf76f155ced4ddcb4097134ff3c332f xmlns="9a7d57e2-a6f6-4353-bdc3-995d0b2e54a4">
      <Terms xmlns="http://schemas.microsoft.com/office/infopath/2007/PartnerControls"/>
    </lcf76f155ced4ddcb4097134ff3c332f>
    <TaxCatchAll xmlns="bd5c1ef4-a5a8-4f60-b734-518beb01c7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756FDFCB57D0948B915F9BF5E819397" ma:contentTypeVersion="19" ma:contentTypeDescription="Ein neues Dokument erstellen." ma:contentTypeScope="" ma:versionID="7852f5f8c1d507250c2012b3a813d277">
  <xsd:schema xmlns:xsd="http://www.w3.org/2001/XMLSchema" xmlns:xs="http://www.w3.org/2001/XMLSchema" xmlns:p="http://schemas.microsoft.com/office/2006/metadata/properties" xmlns:ns2="9a7d57e2-a6f6-4353-bdc3-995d0b2e54a4" xmlns:ns3="bd5c1ef4-a5a8-4f60-b734-518beb01c7b7" targetNamespace="http://schemas.microsoft.com/office/2006/metadata/properties" ma:root="true" ma:fieldsID="57c110224e734d506e5598409d1cd34c" ns2:_="" ns3:_="">
    <xsd:import namespace="9a7d57e2-a6f6-4353-bdc3-995d0b2e54a4"/>
    <xsd:import namespace="bd5c1ef4-a5a8-4f60-b734-518beb01c7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Speaker" minOccurs="0"/>
                <xsd:element ref="ns2:Datum" minOccurs="0"/>
                <xsd:element ref="ns2:_Flow_SignoffStatu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d57e2-a6f6-4353-bdc3-995d0b2e5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peaker" ma:index="18" nillable="true" ma:displayName="Speaker" ma:format="Dropdown" ma:list="UserInfo" ma:SharePointGroup="0" ma:internalName="Speaker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atum" ma:index="19" nillable="true" ma:displayName="Datum" ma:default="2021-01-02T00:00:00Z" ma:format="DateOnly" ma:internalName="Datum">
      <xsd:simpleType>
        <xsd:restriction base="dms:DateTime"/>
      </xsd:simpleType>
    </xsd:element>
    <xsd:element name="_Flow_SignoffStatus" ma:index="20" nillable="true" ma:displayName="Status Unterschrift" ma:internalName="Status_x0020_Unterschrift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Bildmarkierungen" ma:readOnly="false" ma:fieldId="{5cf76f15-5ced-4ddc-b409-7134ff3c332f}" ma:taxonomyMulti="true" ma:sspId="9a48e02a-304b-44db-a51f-647cba8d1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c1ef4-a5a8-4f60-b734-518beb01c7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8c5dfd34-6cc8-4139-8954-d3e7e36d7eca}" ma:internalName="TaxCatchAll" ma:showField="CatchAllData" ma:web="bd5c1ef4-a5a8-4f60-b734-518beb01c7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383E14-D3F5-4842-8B29-BAFB3C36CDD1}">
  <ds:schemaRefs>
    <ds:schemaRef ds:uri="http://schemas.microsoft.com/office/2006/metadata/properties"/>
    <ds:schemaRef ds:uri="http://schemas.microsoft.com/office/infopath/2007/PartnerControls"/>
    <ds:schemaRef ds:uri="9a7d57e2-a6f6-4353-bdc3-995d0b2e54a4"/>
    <ds:schemaRef ds:uri="bd5c1ef4-a5a8-4f60-b734-518beb01c7b7"/>
  </ds:schemaRefs>
</ds:datastoreItem>
</file>

<file path=customXml/itemProps2.xml><?xml version="1.0" encoding="utf-8"?>
<ds:datastoreItem xmlns:ds="http://schemas.openxmlformats.org/officeDocument/2006/customXml" ds:itemID="{F771DBB5-34B1-45AF-AE9A-E95047E5E2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d57e2-a6f6-4353-bdc3-995d0b2e54a4"/>
    <ds:schemaRef ds:uri="bd5c1ef4-a5a8-4f60-b734-518beb01c7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D2EB95-46D4-4E72-8605-AD808543CA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Dubai</vt:lpstr>
      <vt:lpstr>Office Theme</vt:lpstr>
      <vt:lpstr>Component: Heat pump Conceptual diagram, equations, assumptions</vt:lpstr>
      <vt:lpstr>Component: Heat pump Model notes</vt:lpstr>
      <vt:lpstr>Component: Heat pump Computation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Component: Heat pump</dc:title>
  <dc:creator>Lucas Edward HSLU T&amp;A</dc:creator>
  <cp:lastModifiedBy>Lucas Edward HSLU T&amp;A</cp:lastModifiedBy>
  <cp:revision>7</cp:revision>
  <dcterms:created xsi:type="dcterms:W3CDTF">2022-07-11T11:49:17Z</dcterms:created>
  <dcterms:modified xsi:type="dcterms:W3CDTF">2022-07-14T16:01:43Z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0x010100E756FDFCB57D0948B915F9BF5E819397</vt:lpwstr>
  </property>
</Properties>
</file>