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76" r:id="rId5"/>
    <p:sldId id="269" r:id="rId6"/>
    <p:sldId id="270" r:id="rId7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156" y="17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75" d="100"/>
          <a:sy n="75" d="100"/>
        </p:scale>
        <p:origin x="3342" y="7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D6FA3E-F0AA-4174-B4A2-E5A74C55C518}" type="datetime1">
              <a:rPr lang="es-ES" smtClean="0">
                <a:solidFill>
                  <a:schemeClr val="tx2"/>
                </a:solidFill>
              </a:rPr>
              <a:pPr algn="r" rtl="0"/>
              <a:t>24/08/2023</a:t>
            </a:fld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s-ES">
                <a:solidFill>
                  <a:schemeClr val="tx2"/>
                </a:solidFill>
              </a:rPr>
              <a:pPr algn="r" rtl="0"/>
              <a:t>‹Nº›</a:t>
            </a:fld>
            <a:endParaRPr lang="es-E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E142CE8E-1509-4367-B318-56C7A1E910B6}" type="datetime1">
              <a:rPr lang="es-ES" smtClean="0"/>
              <a:pPr/>
              <a:t>24/08/2023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DA6EC49-7015-4469-9A74-004F639B3FDA}" type="datetime1">
              <a:rPr lang="es-ES" smtClean="0"/>
              <a:pPr/>
              <a:t>24/08/2023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778434-5D58-47CE-9224-ED2BB79A18DD}" type="datetime1">
              <a:rPr lang="es-ES" smtClean="0"/>
              <a:pPr/>
              <a:t>24/08/2023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83ED9F-182D-465B-83F0-8108EBE0391A}" type="datetime1">
              <a:rPr lang="es-ES" smtClean="0"/>
              <a:pPr/>
              <a:t>24/08/2023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1690F1-80DA-4D8B-B458-8D4BD410131D}" type="datetime1">
              <a:rPr lang="es-ES" smtClean="0"/>
              <a:pPr/>
              <a:t>24/08/2023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A778C7E-2806-4739-BD8D-319D61955722}" type="datetime1">
              <a:rPr lang="es-ES" smtClean="0"/>
              <a:pPr/>
              <a:t>24/08/2023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8437A7-884C-4343-A93E-6370C2487814}" type="datetime1">
              <a:rPr lang="es-ES" smtClean="0"/>
              <a:pPr/>
              <a:t>24/08/2023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DED79CC-2E17-4813-9B77-E03A744EFEA4}" type="datetime1">
              <a:rPr lang="es-ES" smtClean="0"/>
              <a:pPr/>
              <a:t>24/08/2023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algn="l" rtl="0">
              <a:defRPr sz="18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29622-6F3C-4902-9962-43BF7D6E67A7}" type="datetime1">
              <a:rPr lang="es-ES" smtClean="0"/>
              <a:pPr/>
              <a:t>24/08/2023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F52E44-9152-44CF-BA11-17304D98E8E7}" type="datetime1">
              <a:rPr lang="es-ES" smtClean="0"/>
              <a:pPr/>
              <a:t>24/08/2023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C6F3C807-97E5-4EB1-B67A-316AEC28F394}" type="datetime1">
              <a:rPr lang="es-ES" smtClean="0"/>
              <a:pPr/>
              <a:t>24/08/2023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86C6D4F-147E-45F8-A6F4-08D00170C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720" y="76200"/>
            <a:ext cx="1625885" cy="43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208E021-457A-46E7-B230-DAAD2D9FCB5E}"/>
              </a:ext>
            </a:extLst>
          </p:cNvPr>
          <p:cNvSpPr txBox="1"/>
          <p:nvPr/>
        </p:nvSpPr>
        <p:spPr>
          <a:xfrm>
            <a:off x="1456556" y="514965"/>
            <a:ext cx="10657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tx2">
                    <a:lumMod val="95000"/>
                    <a:lumOff val="5000"/>
                  </a:schemeClr>
                </a:solidFill>
                <a:latin typeface="Franklin Gothic Heavy" panose="020B0903020102020204" pitchFamily="34" charset="0"/>
              </a:rPr>
              <a:t>QUICKSORT</a:t>
            </a:r>
            <a:r>
              <a:rPr lang="es-ES" sz="4000" b="1" dirty="0">
                <a:solidFill>
                  <a:schemeClr val="tx2">
                    <a:lumMod val="95000"/>
                    <a:lumOff val="5000"/>
                  </a:schemeClr>
                </a:solidFill>
                <a:latin typeface="Franklin Gothic Heavy" panose="020B0903020102020204" pitchFamily="34" charset="0"/>
              </a:rPr>
              <a:t> </a:t>
            </a:r>
            <a:r>
              <a:rPr lang="es-ES" sz="3600" b="1" i="0" dirty="0">
                <a:solidFill>
                  <a:srgbClr val="4D5156"/>
                </a:solidFill>
                <a:effectLst/>
                <a:latin typeface="Franklin Gothic Heavy" panose="020B0903020102020204" pitchFamily="34" charset="0"/>
              </a:rPr>
              <a:t> </a:t>
            </a:r>
          </a:p>
          <a:p>
            <a:pPr algn="ctr"/>
            <a:r>
              <a:rPr lang="es-ES" sz="3600" b="1" i="0" u="sng" dirty="0">
                <a:solidFill>
                  <a:srgbClr val="040C28"/>
                </a:solidFill>
                <a:effectLst/>
                <a:latin typeface="Franklin Gothic Heavy" panose="020B0903020102020204" pitchFamily="34" charset="0"/>
              </a:rPr>
              <a:t>ALGORITMO DE ORDENAMIENTO</a:t>
            </a:r>
            <a:endParaRPr lang="es-PE" sz="3600" b="1" u="sng" dirty="0">
              <a:latin typeface="Franklin Gothic Heavy" panose="020B0903020102020204" pitchFamily="34" charset="0"/>
            </a:endParaRPr>
          </a:p>
        </p:txBody>
      </p:sp>
      <p:pic>
        <p:nvPicPr>
          <p:cNvPr id="1028" name="Picture 4" descr="Persona pensando ilustración, signo de interrogación animación, pregunta.,  texto, dibujos animados, Fondo de escritorio png | PNGWing">
            <a:extLst>
              <a:ext uri="{FF2B5EF4-FFF2-40B4-BE49-F238E27FC236}">
                <a16:creationId xmlns:a16="http://schemas.microsoft.com/office/drawing/2014/main" id="{6B3C30F4-5201-4676-A671-C2F33879F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00" b="90000" l="10000" r="90000">
                        <a14:foregroundMark x1="41848" y1="7826" x2="43804" y2="7500"/>
                        <a14:foregroundMark x1="67717" y1="29891" x2="67717" y2="29891"/>
                        <a14:foregroundMark x1="40326" y1="71522" x2="40326" y2="715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879" y="3284984"/>
            <a:ext cx="1203514" cy="120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231E2D0B-35CD-4CB0-8C25-776E3C52BF84}"/>
              </a:ext>
            </a:extLst>
          </p:cNvPr>
          <p:cNvSpPr/>
          <p:nvPr/>
        </p:nvSpPr>
        <p:spPr>
          <a:xfrm>
            <a:off x="1239257" y="2780928"/>
            <a:ext cx="124475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2">
                    <a:lumMod val="95000"/>
                    <a:lumOff val="5000"/>
                  </a:schemeClr>
                </a:solidFill>
                <a:latin typeface="Franklin Gothic Heavy" panose="020B0903020102020204" pitchFamily="34" charset="0"/>
              </a:rPr>
              <a:t>Que es </a:t>
            </a:r>
            <a:endParaRPr lang="es-PE" dirty="0">
              <a:solidFill>
                <a:schemeClr val="tx2">
                  <a:lumMod val="95000"/>
                  <a:lumOff val="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26F967A-F6B0-411D-BCDA-7C30FD339E10}"/>
              </a:ext>
            </a:extLst>
          </p:cNvPr>
          <p:cNvSpPr txBox="1"/>
          <p:nvPr/>
        </p:nvSpPr>
        <p:spPr>
          <a:xfrm>
            <a:off x="3214092" y="2276872"/>
            <a:ext cx="42484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 un algoritmo de clasificación que se base en la estrategia de divide y vencerás , de esta manera dividiendo datos de una matriz grande en dos matrices mas pequeñas . </a:t>
            </a:r>
            <a:endParaRPr lang="es-PE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F9B4988-6D4E-465E-A49F-4A6763D24E09}"/>
              </a:ext>
            </a:extLst>
          </p:cNvPr>
          <p:cNvSpPr txBox="1"/>
          <p:nvPr/>
        </p:nvSpPr>
        <p:spPr>
          <a:xfrm>
            <a:off x="8131064" y="3886741"/>
            <a:ext cx="36889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Fue desarrollado por  </a:t>
            </a:r>
            <a:r>
              <a:rPr lang="es-PE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Charles Antony Richard Hoare </a:t>
            </a:r>
            <a:r>
              <a:rPr lang="es-ES" dirty="0"/>
              <a:t>en 1960 para un proyecto  de traducción automática para un laboratorio de física .</a:t>
            </a:r>
            <a:endParaRPr lang="es-PE" dirty="0"/>
          </a:p>
        </p:txBody>
      </p:sp>
      <p:pic>
        <p:nvPicPr>
          <p:cNvPr id="1032" name="Picture 8" descr="Libro, La Historia, Libro De Texto imagen png - imagen transparente  descarga gratuita">
            <a:extLst>
              <a:ext uri="{FF2B5EF4-FFF2-40B4-BE49-F238E27FC236}">
                <a16:creationId xmlns:a16="http://schemas.microsoft.com/office/drawing/2014/main" id="{400A5531-E9A0-4A85-A509-8FA745618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600" b="93000" l="10000" r="90000">
                        <a14:foregroundMark x1="56444" y1="5800" x2="56444" y2="5800"/>
                        <a14:foregroundMark x1="31556" y1="93000" x2="31556" y2="9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756" y="2689303"/>
            <a:ext cx="1585015" cy="88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B7526DC-72F4-4E04-A590-D21BED5003B6}"/>
              </a:ext>
            </a:extLst>
          </p:cNvPr>
          <p:cNvSpPr txBox="1"/>
          <p:nvPr/>
        </p:nvSpPr>
        <p:spPr>
          <a:xfrm>
            <a:off x="9327461" y="342507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>
                    <a:lumMod val="95000"/>
                    <a:lumOff val="5000"/>
                  </a:schemeClr>
                </a:solidFill>
                <a:latin typeface="Bahnschrift SemiBold SemiConden" panose="020B0502040204020203" pitchFamily="34" charset="0"/>
              </a:rPr>
              <a:t>Historia</a:t>
            </a:r>
            <a:r>
              <a:rPr lang="es-ES" dirty="0"/>
              <a:t>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2">
                    <a:lumMod val="95000"/>
                    <a:lumOff val="5000"/>
                  </a:schemeClr>
                </a:solidFill>
                <a:latin typeface="Franklin Gothic Heavy" panose="020B0903020102020204" pitchFamily="34" charset="0"/>
              </a:rPr>
              <a:t>¿COMO FUNCIONA </a:t>
            </a:r>
            <a:r>
              <a:rPr lang="es-ES" sz="4400" b="1" dirty="0">
                <a:solidFill>
                  <a:schemeClr val="tx2">
                    <a:lumMod val="95000"/>
                    <a:lumOff val="5000"/>
                  </a:schemeClr>
                </a:solidFill>
                <a:latin typeface="Franklin Gothic Heavy" panose="020B0903020102020204" pitchFamily="34" charset="0"/>
              </a:rPr>
              <a:t>QUICKSORT</a:t>
            </a:r>
            <a:r>
              <a:rPr lang="es-ES" dirty="0">
                <a:solidFill>
                  <a:schemeClr val="tx2">
                    <a:lumMod val="95000"/>
                    <a:lumOff val="5000"/>
                  </a:schemeClr>
                </a:solidFill>
                <a:latin typeface="Franklin Gothic Heavy" panose="020B0903020102020204" pitchFamily="34" charset="0"/>
              </a:rPr>
              <a:t>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71259B-C045-414A-9B83-A360527C6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720" y="76200"/>
            <a:ext cx="1625885" cy="43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regunta png imágenes | PNGWing">
            <a:extLst>
              <a:ext uri="{FF2B5EF4-FFF2-40B4-BE49-F238E27FC236}">
                <a16:creationId xmlns:a16="http://schemas.microsoft.com/office/drawing/2014/main" id="{7212F48A-1622-418D-B2FA-F91C9CA0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78" b="97222" l="10000" r="90000">
                        <a14:foregroundMark x1="51944" y1="5278" x2="51944" y2="5278"/>
                        <a14:foregroundMark x1="39722" y1="97222" x2="39722" y2="97222"/>
                        <a14:foregroundMark x1="37222" y1="81944" x2="37222" y2="81944"/>
                        <a14:foregroundMark x1="38611" y1="92222" x2="38611" y2="92222"/>
                        <a14:foregroundMark x1="32778" y1="94167" x2="32778" y2="94167"/>
                        <a14:foregroundMark x1="31389" y1="96111" x2="31389" y2="96111"/>
                        <a14:foregroundMark x1="29722" y1="95556" x2="29722" y2="95556"/>
                        <a14:foregroundMark x1="30833" y1="93333" x2="30833" y2="93333"/>
                        <a14:foregroundMark x1="29167" y1="94167" x2="29167" y2="94167"/>
                        <a14:foregroundMark x1="35833" y1="81944" x2="35833" y2="81944"/>
                        <a14:foregroundMark x1="36667" y1="77500" x2="36667" y2="77500"/>
                        <a14:foregroundMark x1="32778" y1="81389" x2="32778" y2="81389"/>
                        <a14:foregroundMark x1="31667" y1="83333" x2="31667" y2="83333"/>
                        <a14:foregroundMark x1="30833" y1="82222" x2="30833" y2="82222"/>
                        <a14:foregroundMark x1="34167" y1="80000" x2="34167" y2="80000"/>
                        <a14:foregroundMark x1="31389" y1="82222" x2="38056" y2="73889"/>
                        <a14:foregroundMark x1="35833" y1="75833" x2="35833" y2="75833"/>
                        <a14:foregroundMark x1="30833" y1="82222" x2="30833" y2="82222"/>
                        <a14:foregroundMark x1="30833" y1="82222" x2="30833" y2="82222"/>
                        <a14:foregroundMark x1="30833" y1="80000" x2="30833" y2="80000"/>
                        <a14:foregroundMark x1="34167" y1="35833" x2="34167" y2="35833"/>
                        <a14:foregroundMark x1="40278" y1="35833" x2="40278" y2="35833"/>
                        <a14:foregroundMark x1="31389" y1="42222" x2="31389" y2="42222"/>
                        <a14:foregroundMark x1="32778" y1="39444" x2="32778" y2="39444"/>
                        <a14:foregroundMark x1="33333" y1="52778" x2="33333" y2="52778"/>
                        <a14:foregroundMark x1="32778" y1="52222" x2="32778" y2="52222"/>
                        <a14:foregroundMark x1="33611" y1="50278" x2="33611" y2="50278"/>
                        <a14:foregroundMark x1="34167" y1="50278" x2="34167" y2="50278"/>
                        <a14:foregroundMark x1="32222" y1="51667" x2="32222" y2="51667"/>
                        <a14:foregroundMark x1="31389" y1="52222" x2="31389" y2="52222"/>
                        <a14:foregroundMark x1="46667" y1="55556" x2="46667" y2="55556"/>
                        <a14:foregroundMark x1="40278" y1="63056" x2="40278" y2="63056"/>
                        <a14:foregroundMark x1="38056" y1="62500" x2="38056" y2="62500"/>
                        <a14:foregroundMark x1="39722" y1="58611" x2="39722" y2="58611"/>
                        <a14:foregroundMark x1="38611" y1="61667" x2="38611" y2="61667"/>
                        <a14:foregroundMark x1="39167" y1="59167" x2="39167" y2="5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6" y="2074230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E6BEA44-F788-4FC3-AC0D-F65D69765F61}"/>
              </a:ext>
            </a:extLst>
          </p:cNvPr>
          <p:cNvSpPr txBox="1"/>
          <p:nvPr/>
        </p:nvSpPr>
        <p:spPr>
          <a:xfrm>
            <a:off x="2205980" y="161256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ORDENAMIENTO DE NÚMEROS </a:t>
            </a:r>
            <a:endParaRPr lang="es-PE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FD32EFF-EFE2-4856-B026-A16FDE8EC42F}"/>
              </a:ext>
            </a:extLst>
          </p:cNvPr>
          <p:cNvSpPr txBox="1"/>
          <p:nvPr/>
        </p:nvSpPr>
        <p:spPr>
          <a:xfrm>
            <a:off x="2536086" y="3136632"/>
            <a:ext cx="45365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esta acción el algoritmo divide la fracción completa  de los números  en dos partes para esta acción seleccionando el primer numero del lado derecho como pivot </a:t>
            </a:r>
            <a:endParaRPr lang="es-PE" dirty="0"/>
          </a:p>
        </p:txBody>
      </p:sp>
      <p:pic>
        <p:nvPicPr>
          <p:cNvPr id="10" name="Picture 4" descr="Persona pensando ilustración, signo de interrogación animación, pregunta.,  texto, dibujos animados, Fondo de escritorio png | PNGWing">
            <a:extLst>
              <a:ext uri="{FF2B5EF4-FFF2-40B4-BE49-F238E27FC236}">
                <a16:creationId xmlns:a16="http://schemas.microsoft.com/office/drawing/2014/main" id="{A5D8CAB2-00CE-4A68-85C4-11EDFDFFF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500" b="90000" l="10000" r="90000">
                        <a14:foregroundMark x1="41848" y1="7826" x2="43804" y2="7500"/>
                        <a14:foregroundMark x1="67717" y1="29891" x2="67717" y2="29891"/>
                        <a14:foregroundMark x1="40326" y1="71522" x2="40326" y2="715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530" y="2074230"/>
            <a:ext cx="1203514" cy="120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AE6CAB6-302C-4E9C-9C90-795F01E57DDE}"/>
              </a:ext>
            </a:extLst>
          </p:cNvPr>
          <p:cNvSpPr/>
          <p:nvPr/>
        </p:nvSpPr>
        <p:spPr>
          <a:xfrm>
            <a:off x="8494418" y="1843397"/>
            <a:ext cx="2299698" cy="6254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2">
                    <a:lumMod val="95000"/>
                    <a:lumOff val="5000"/>
                  </a:schemeClr>
                </a:solidFill>
                <a:latin typeface="Franklin Gothic Heavy" panose="020B0903020102020204" pitchFamily="34" charset="0"/>
              </a:rPr>
              <a:t>Que es </a:t>
            </a:r>
            <a:r>
              <a:rPr lang="es-PE" b="1" i="0" dirty="0">
                <a:solidFill>
                  <a:srgbClr val="374151"/>
                </a:solidFill>
                <a:effectLst/>
                <a:latin typeface="Franklin Gothic Heavy" panose="020B0903020102020204" pitchFamily="34" charset="0"/>
              </a:rPr>
              <a:t>pivot</a:t>
            </a:r>
            <a:r>
              <a:rPr lang="es-ES" dirty="0">
                <a:solidFill>
                  <a:schemeClr val="tx2">
                    <a:lumMod val="95000"/>
                    <a:lumOff val="5000"/>
                  </a:schemeClr>
                </a:solidFill>
                <a:latin typeface="Franklin Gothic Heavy" panose="020B0903020102020204" pitchFamily="34" charset="0"/>
              </a:rPr>
              <a:t>  </a:t>
            </a:r>
            <a:endParaRPr lang="es-PE" dirty="0">
              <a:solidFill>
                <a:schemeClr val="tx2">
                  <a:lumMod val="95000"/>
                  <a:lumOff val="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2C9491C-5BE6-4CFE-81C0-72179606E870}"/>
              </a:ext>
            </a:extLst>
          </p:cNvPr>
          <p:cNvSpPr txBox="1"/>
          <p:nvPr/>
        </p:nvSpPr>
        <p:spPr>
          <a:xfrm>
            <a:off x="8494418" y="2852936"/>
            <a:ext cx="27802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Es un numero de la lista en la que va vasar  el orden de los dos grupos </a:t>
            </a:r>
          </a:p>
          <a:p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Grp=1      Grp=2</a:t>
            </a:r>
          </a:p>
          <a:p>
            <a:r>
              <a:rPr lang="es-E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 n&gt;=pivot | n&lt;=pivot </a:t>
            </a:r>
            <a:endParaRPr lang="es-PE" dirty="0">
              <a:highlight>
                <a:srgbClr val="FFFF00"/>
              </a:highlight>
            </a:endParaRP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3EC7941D-3715-4CEB-A798-CA8A51AE5D76}"/>
              </a:ext>
            </a:extLst>
          </p:cNvPr>
          <p:cNvSpPr/>
          <p:nvPr/>
        </p:nvSpPr>
        <p:spPr>
          <a:xfrm>
            <a:off x="7072590" y="4007098"/>
            <a:ext cx="915888" cy="333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87B30C2-2B2B-4718-9A30-FDADC4128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720" y="76200"/>
            <a:ext cx="1625885" cy="43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5">
            <a:extLst>
              <a:ext uri="{FF2B5EF4-FFF2-40B4-BE49-F238E27FC236}">
                <a16:creationId xmlns:a16="http://schemas.microsoft.com/office/drawing/2014/main" id="{77AB9239-9871-466F-BB70-753E7582D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929830"/>
              </p:ext>
            </p:extLst>
          </p:nvPr>
        </p:nvGraphicFramePr>
        <p:xfrm>
          <a:off x="2782044" y="1235661"/>
          <a:ext cx="4110900" cy="36576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90000" dir="5400000" sy="-100000" algn="bl" rotWithShape="0"/>
                </a:effectLst>
                <a:tableStyleId>{616DA210-FB5B-4158-B5E0-FEB733F419BA}</a:tableStyleId>
              </a:tblPr>
              <a:tblGrid>
                <a:gridCol w="411090">
                  <a:extLst>
                    <a:ext uri="{9D8B030D-6E8A-4147-A177-3AD203B41FA5}">
                      <a16:colId xmlns:a16="http://schemas.microsoft.com/office/drawing/2014/main" val="1544046568"/>
                    </a:ext>
                  </a:extLst>
                </a:gridCol>
                <a:gridCol w="411090">
                  <a:extLst>
                    <a:ext uri="{9D8B030D-6E8A-4147-A177-3AD203B41FA5}">
                      <a16:colId xmlns:a16="http://schemas.microsoft.com/office/drawing/2014/main" val="1939231026"/>
                    </a:ext>
                  </a:extLst>
                </a:gridCol>
                <a:gridCol w="411090">
                  <a:extLst>
                    <a:ext uri="{9D8B030D-6E8A-4147-A177-3AD203B41FA5}">
                      <a16:colId xmlns:a16="http://schemas.microsoft.com/office/drawing/2014/main" val="587306208"/>
                    </a:ext>
                  </a:extLst>
                </a:gridCol>
                <a:gridCol w="411090">
                  <a:extLst>
                    <a:ext uri="{9D8B030D-6E8A-4147-A177-3AD203B41FA5}">
                      <a16:colId xmlns:a16="http://schemas.microsoft.com/office/drawing/2014/main" val="1224680968"/>
                    </a:ext>
                  </a:extLst>
                </a:gridCol>
                <a:gridCol w="411090">
                  <a:extLst>
                    <a:ext uri="{9D8B030D-6E8A-4147-A177-3AD203B41FA5}">
                      <a16:colId xmlns:a16="http://schemas.microsoft.com/office/drawing/2014/main" val="3993856692"/>
                    </a:ext>
                  </a:extLst>
                </a:gridCol>
                <a:gridCol w="411090">
                  <a:extLst>
                    <a:ext uri="{9D8B030D-6E8A-4147-A177-3AD203B41FA5}">
                      <a16:colId xmlns:a16="http://schemas.microsoft.com/office/drawing/2014/main" val="675167854"/>
                    </a:ext>
                  </a:extLst>
                </a:gridCol>
                <a:gridCol w="411090">
                  <a:extLst>
                    <a:ext uri="{9D8B030D-6E8A-4147-A177-3AD203B41FA5}">
                      <a16:colId xmlns:a16="http://schemas.microsoft.com/office/drawing/2014/main" val="1966914570"/>
                    </a:ext>
                  </a:extLst>
                </a:gridCol>
                <a:gridCol w="411090">
                  <a:extLst>
                    <a:ext uri="{9D8B030D-6E8A-4147-A177-3AD203B41FA5}">
                      <a16:colId xmlns:a16="http://schemas.microsoft.com/office/drawing/2014/main" val="2439914065"/>
                    </a:ext>
                  </a:extLst>
                </a:gridCol>
                <a:gridCol w="411090">
                  <a:extLst>
                    <a:ext uri="{9D8B030D-6E8A-4147-A177-3AD203B41FA5}">
                      <a16:colId xmlns:a16="http://schemas.microsoft.com/office/drawing/2014/main" val="2514577667"/>
                    </a:ext>
                  </a:extLst>
                </a:gridCol>
                <a:gridCol w="411090">
                  <a:extLst>
                    <a:ext uri="{9D8B030D-6E8A-4147-A177-3AD203B41FA5}">
                      <a16:colId xmlns:a16="http://schemas.microsoft.com/office/drawing/2014/main" val="2453046626"/>
                    </a:ext>
                  </a:extLst>
                </a:gridCol>
              </a:tblGrid>
              <a:tr h="159239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2060"/>
                          </a:solidFill>
                        </a:rPr>
                        <a:t>-5</a:t>
                      </a:r>
                      <a:endParaRPr lang="es-PE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2060"/>
                          </a:solidFill>
                        </a:rPr>
                        <a:t>-7</a:t>
                      </a:r>
                      <a:endParaRPr lang="es-PE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es-PE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s-PE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s-PE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es-PE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es-PE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s-PE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s-PE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s-PE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82527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E86DDEE0-D5A2-4506-9225-79C1694ADF91}"/>
              </a:ext>
            </a:extLst>
          </p:cNvPr>
          <p:cNvSpPr txBox="1"/>
          <p:nvPr/>
        </p:nvSpPr>
        <p:spPr>
          <a:xfrm>
            <a:off x="1053852" y="404664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Bahnschrift Condensed" panose="020B0502040204020203" pitchFamily="34" charset="0"/>
              </a:rPr>
              <a:t>FUNCIONAMIENTO</a:t>
            </a:r>
            <a:endParaRPr lang="es-PE" sz="4800" b="1" dirty="0">
              <a:latin typeface="Bahnschrift Condensed" panose="020B0502040204020203" pitchFamily="34" charset="0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1B8B583-C612-4E52-82BD-088BA52C97EE}"/>
              </a:ext>
            </a:extLst>
          </p:cNvPr>
          <p:cNvCxnSpPr>
            <a:cxnSpLocks/>
          </p:cNvCxnSpPr>
          <p:nvPr/>
        </p:nvCxnSpPr>
        <p:spPr>
          <a:xfrm flipV="1">
            <a:off x="6824174" y="1375273"/>
            <a:ext cx="761278" cy="3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68B68FE0-6715-4DA0-AFE4-403AAD6BEED3}"/>
              </a:ext>
            </a:extLst>
          </p:cNvPr>
          <p:cNvSpPr txBox="1"/>
          <p:nvPr/>
        </p:nvSpPr>
        <p:spPr>
          <a:xfrm>
            <a:off x="7560893" y="1248085"/>
            <a:ext cx="674571" cy="30777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pivot</a:t>
            </a:r>
            <a:endParaRPr lang="es-P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a 5">
            <a:extLst>
              <a:ext uri="{FF2B5EF4-FFF2-40B4-BE49-F238E27FC236}">
                <a16:creationId xmlns:a16="http://schemas.microsoft.com/office/drawing/2014/main" id="{F68E193B-DD59-4F0C-926D-03437E644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904186"/>
              </p:ext>
            </p:extLst>
          </p:nvPr>
        </p:nvGraphicFramePr>
        <p:xfrm>
          <a:off x="1330958" y="2797956"/>
          <a:ext cx="1623748" cy="3048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90000" dir="5400000" sy="-100000" algn="bl" rotWithShape="0"/>
                </a:effectLst>
                <a:tableStyleId>{616DA210-FB5B-4158-B5E0-FEB733F419BA}</a:tableStyleId>
              </a:tblPr>
              <a:tblGrid>
                <a:gridCol w="400784">
                  <a:extLst>
                    <a:ext uri="{9D8B030D-6E8A-4147-A177-3AD203B41FA5}">
                      <a16:colId xmlns:a16="http://schemas.microsoft.com/office/drawing/2014/main" val="1544046568"/>
                    </a:ext>
                  </a:extLst>
                </a:gridCol>
                <a:gridCol w="400784">
                  <a:extLst>
                    <a:ext uri="{9D8B030D-6E8A-4147-A177-3AD203B41FA5}">
                      <a16:colId xmlns:a16="http://schemas.microsoft.com/office/drawing/2014/main" val="1939231026"/>
                    </a:ext>
                  </a:extLst>
                </a:gridCol>
                <a:gridCol w="411090">
                  <a:extLst>
                    <a:ext uri="{9D8B030D-6E8A-4147-A177-3AD203B41FA5}">
                      <a16:colId xmlns:a16="http://schemas.microsoft.com/office/drawing/2014/main" val="587306208"/>
                    </a:ext>
                  </a:extLst>
                </a:gridCol>
                <a:gridCol w="411090">
                  <a:extLst>
                    <a:ext uri="{9D8B030D-6E8A-4147-A177-3AD203B41FA5}">
                      <a16:colId xmlns:a16="http://schemas.microsoft.com/office/drawing/2014/main" val="1224680968"/>
                    </a:ext>
                  </a:extLst>
                </a:gridCol>
              </a:tblGrid>
              <a:tr h="278668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2060"/>
                          </a:solidFill>
                        </a:rPr>
                        <a:t>-5</a:t>
                      </a:r>
                      <a:endParaRPr lang="es-PE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2060"/>
                          </a:solidFill>
                        </a:rPr>
                        <a:t>-7</a:t>
                      </a:r>
                      <a:endParaRPr lang="es-PE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s-PE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PE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82527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A4674F05-4676-4C9A-806F-CACE7BCECE46}"/>
              </a:ext>
            </a:extLst>
          </p:cNvPr>
          <p:cNvSpPr txBox="1"/>
          <p:nvPr/>
        </p:nvSpPr>
        <p:spPr>
          <a:xfrm>
            <a:off x="2251359" y="1900260"/>
            <a:ext cx="674571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&lt;=4</a:t>
            </a:r>
            <a:endParaRPr lang="es-P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a 5">
            <a:extLst>
              <a:ext uri="{FF2B5EF4-FFF2-40B4-BE49-F238E27FC236}">
                <a16:creationId xmlns:a16="http://schemas.microsoft.com/office/drawing/2014/main" id="{2009D0FF-1A7E-4F69-8432-183DD78C5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42420"/>
              </p:ext>
            </p:extLst>
          </p:nvPr>
        </p:nvGraphicFramePr>
        <p:xfrm>
          <a:off x="8382669" y="2491337"/>
          <a:ext cx="2055450" cy="3048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90000" dir="5400000" sy="-100000" algn="bl" rotWithShape="0"/>
                </a:effectLst>
                <a:tableStyleId>{616DA210-FB5B-4158-B5E0-FEB733F419BA}</a:tableStyleId>
              </a:tblPr>
              <a:tblGrid>
                <a:gridCol w="411090">
                  <a:extLst>
                    <a:ext uri="{9D8B030D-6E8A-4147-A177-3AD203B41FA5}">
                      <a16:colId xmlns:a16="http://schemas.microsoft.com/office/drawing/2014/main" val="1544046568"/>
                    </a:ext>
                  </a:extLst>
                </a:gridCol>
                <a:gridCol w="411090">
                  <a:extLst>
                    <a:ext uri="{9D8B030D-6E8A-4147-A177-3AD203B41FA5}">
                      <a16:colId xmlns:a16="http://schemas.microsoft.com/office/drawing/2014/main" val="1939231026"/>
                    </a:ext>
                  </a:extLst>
                </a:gridCol>
                <a:gridCol w="411090">
                  <a:extLst>
                    <a:ext uri="{9D8B030D-6E8A-4147-A177-3AD203B41FA5}">
                      <a16:colId xmlns:a16="http://schemas.microsoft.com/office/drawing/2014/main" val="587306208"/>
                    </a:ext>
                  </a:extLst>
                </a:gridCol>
                <a:gridCol w="411090">
                  <a:extLst>
                    <a:ext uri="{9D8B030D-6E8A-4147-A177-3AD203B41FA5}">
                      <a16:colId xmlns:a16="http://schemas.microsoft.com/office/drawing/2014/main" val="1224680968"/>
                    </a:ext>
                  </a:extLst>
                </a:gridCol>
                <a:gridCol w="411090">
                  <a:extLst>
                    <a:ext uri="{9D8B030D-6E8A-4147-A177-3AD203B41FA5}">
                      <a16:colId xmlns:a16="http://schemas.microsoft.com/office/drawing/2014/main" val="3993856692"/>
                    </a:ext>
                  </a:extLst>
                </a:gridCol>
              </a:tblGrid>
              <a:tr h="15923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s-PE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es-PE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es-PE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s-PE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s-PE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82527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DD01FC1F-A2ED-4FF4-9FD9-B42C854C5A84}"/>
              </a:ext>
            </a:extLst>
          </p:cNvPr>
          <p:cNvSpPr txBox="1"/>
          <p:nvPr/>
        </p:nvSpPr>
        <p:spPr>
          <a:xfrm>
            <a:off x="8017958" y="1947793"/>
            <a:ext cx="674571" cy="30777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&gt;=4</a:t>
            </a:r>
            <a:endParaRPr lang="es-P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Tabla 13">
            <a:extLst>
              <a:ext uri="{FF2B5EF4-FFF2-40B4-BE49-F238E27FC236}">
                <a16:creationId xmlns:a16="http://schemas.microsoft.com/office/drawing/2014/main" id="{14FDB98D-E563-4670-A4E6-DC0C160F0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611889"/>
              </p:ext>
            </p:extLst>
          </p:nvPr>
        </p:nvGraphicFramePr>
        <p:xfrm>
          <a:off x="5019805" y="2735253"/>
          <a:ext cx="354527" cy="304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4527">
                  <a:extLst>
                    <a:ext uri="{9D8B030D-6E8A-4147-A177-3AD203B41FA5}">
                      <a16:colId xmlns:a16="http://schemas.microsoft.com/office/drawing/2014/main" val="4171450807"/>
                    </a:ext>
                  </a:extLst>
                </a:gridCol>
              </a:tblGrid>
              <a:tr h="199049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s-PE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41589"/>
                  </a:ext>
                </a:extLst>
              </a:tr>
            </a:tbl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B4A6ADC4-B269-4ECD-BD2B-DAE1AC8164E1}"/>
              </a:ext>
            </a:extLst>
          </p:cNvPr>
          <p:cNvSpPr txBox="1"/>
          <p:nvPr/>
        </p:nvSpPr>
        <p:spPr>
          <a:xfrm>
            <a:off x="390219" y="3395540"/>
            <a:ext cx="674571" cy="30777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&lt;=1</a:t>
            </a:r>
            <a:endParaRPr lang="es-P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9EA1ED5-0D1B-41B5-BA16-AFD3C25C47F9}"/>
              </a:ext>
            </a:extLst>
          </p:cNvPr>
          <p:cNvSpPr txBox="1"/>
          <p:nvPr/>
        </p:nvSpPr>
        <p:spPr>
          <a:xfrm>
            <a:off x="3156222" y="3436838"/>
            <a:ext cx="674571" cy="30777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&gt;=1</a:t>
            </a:r>
            <a:endParaRPr lang="es-P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a 5">
            <a:extLst>
              <a:ext uri="{FF2B5EF4-FFF2-40B4-BE49-F238E27FC236}">
                <a16:creationId xmlns:a16="http://schemas.microsoft.com/office/drawing/2014/main" id="{C002C45C-4633-4F91-B1D3-E96E815F0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04914"/>
              </p:ext>
            </p:extLst>
          </p:nvPr>
        </p:nvGraphicFramePr>
        <p:xfrm>
          <a:off x="3514145" y="4208016"/>
          <a:ext cx="400784" cy="3048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90000" dir="5400000" sy="-100000" algn="bl" rotWithShape="0"/>
                </a:effectLst>
                <a:tableStyleId>{616DA210-FB5B-4158-B5E0-FEB733F419BA}</a:tableStyleId>
              </a:tblPr>
              <a:tblGrid>
                <a:gridCol w="400784">
                  <a:extLst>
                    <a:ext uri="{9D8B030D-6E8A-4147-A177-3AD203B41FA5}">
                      <a16:colId xmlns:a16="http://schemas.microsoft.com/office/drawing/2014/main" val="1544046568"/>
                    </a:ext>
                  </a:extLst>
                </a:gridCol>
              </a:tblGrid>
              <a:tr h="15923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s-PE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82527"/>
                  </a:ext>
                </a:extLst>
              </a:tr>
            </a:tbl>
          </a:graphicData>
        </a:graphic>
      </p:graphicFrame>
      <p:graphicFrame>
        <p:nvGraphicFramePr>
          <p:cNvPr id="18" name="Tabla 5">
            <a:extLst>
              <a:ext uri="{FF2B5EF4-FFF2-40B4-BE49-F238E27FC236}">
                <a16:creationId xmlns:a16="http://schemas.microsoft.com/office/drawing/2014/main" id="{5E04780F-3826-47CA-9299-976918D65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941087"/>
              </p:ext>
            </p:extLst>
          </p:nvPr>
        </p:nvGraphicFramePr>
        <p:xfrm>
          <a:off x="2346811" y="4306010"/>
          <a:ext cx="400784" cy="3048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90000" dir="5400000" sy="-100000" algn="bl" rotWithShape="0"/>
                </a:effectLst>
                <a:tableStyleId>{616DA210-FB5B-4158-B5E0-FEB733F419BA}</a:tableStyleId>
              </a:tblPr>
              <a:tblGrid>
                <a:gridCol w="400784">
                  <a:extLst>
                    <a:ext uri="{9D8B030D-6E8A-4147-A177-3AD203B41FA5}">
                      <a16:colId xmlns:a16="http://schemas.microsoft.com/office/drawing/2014/main" val="1544046568"/>
                    </a:ext>
                  </a:extLst>
                </a:gridCol>
              </a:tblGrid>
              <a:tr h="15923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PE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82527"/>
                  </a:ext>
                </a:extLst>
              </a:tr>
            </a:tbl>
          </a:graphicData>
        </a:graphic>
      </p:graphicFrame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460AA4FF-E701-421D-BDFC-D21FF9BA9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094811"/>
              </p:ext>
            </p:extLst>
          </p:nvPr>
        </p:nvGraphicFramePr>
        <p:xfrm>
          <a:off x="557218" y="4208016"/>
          <a:ext cx="801566" cy="3048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90000" dir="5400000" sy="-100000" algn="bl" rotWithShape="0"/>
                </a:effectLst>
                <a:tableStyleId>{616DA210-FB5B-4158-B5E0-FEB733F419BA}</a:tableStyleId>
              </a:tblPr>
              <a:tblGrid>
                <a:gridCol w="400783">
                  <a:extLst>
                    <a:ext uri="{9D8B030D-6E8A-4147-A177-3AD203B41FA5}">
                      <a16:colId xmlns:a16="http://schemas.microsoft.com/office/drawing/2014/main" val="651669125"/>
                    </a:ext>
                  </a:extLst>
                </a:gridCol>
                <a:gridCol w="400783">
                  <a:extLst>
                    <a:ext uri="{9D8B030D-6E8A-4147-A177-3AD203B41FA5}">
                      <a16:colId xmlns:a16="http://schemas.microsoft.com/office/drawing/2014/main" val="3058333138"/>
                    </a:ext>
                  </a:extLst>
                </a:gridCol>
              </a:tblGrid>
              <a:tr h="278668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2060"/>
                          </a:solidFill>
                        </a:rPr>
                        <a:t>-5</a:t>
                      </a:r>
                      <a:endParaRPr lang="es-PE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</a:rPr>
                        <a:t>-7</a:t>
                      </a:r>
                      <a:endParaRPr lang="es-PE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897909"/>
                  </a:ext>
                </a:extLst>
              </a:tr>
            </a:tbl>
          </a:graphicData>
        </a:graphic>
      </p:graphicFrame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1051E932-158E-41EA-91E6-0B78D4F21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803010"/>
              </p:ext>
            </p:extLst>
          </p:nvPr>
        </p:nvGraphicFramePr>
        <p:xfrm>
          <a:off x="272897" y="5670612"/>
          <a:ext cx="400784" cy="305208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90000" dir="5400000" sy="-100000" algn="bl" rotWithShape="0"/>
                </a:effectLst>
                <a:tableStyleId>{616DA210-FB5B-4158-B5E0-FEB733F419BA}</a:tableStyleId>
              </a:tblPr>
              <a:tblGrid>
                <a:gridCol w="400784">
                  <a:extLst>
                    <a:ext uri="{9D8B030D-6E8A-4147-A177-3AD203B41FA5}">
                      <a16:colId xmlns:a16="http://schemas.microsoft.com/office/drawing/2014/main" val="2474616832"/>
                    </a:ext>
                  </a:extLst>
                </a:gridCol>
              </a:tblGrid>
              <a:tr h="305208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</a:rPr>
                        <a:t>-7</a:t>
                      </a:r>
                      <a:endParaRPr lang="es-PE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774456"/>
                  </a:ext>
                </a:extLst>
              </a:tr>
            </a:tbl>
          </a:graphicData>
        </a:graphic>
      </p:graphicFrame>
      <p:graphicFrame>
        <p:nvGraphicFramePr>
          <p:cNvPr id="26" name="Tabla 5">
            <a:extLst>
              <a:ext uri="{FF2B5EF4-FFF2-40B4-BE49-F238E27FC236}">
                <a16:creationId xmlns:a16="http://schemas.microsoft.com/office/drawing/2014/main" id="{69BF1602-BFCE-4D2F-A2A3-142A36F6D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566396"/>
              </p:ext>
            </p:extLst>
          </p:nvPr>
        </p:nvGraphicFramePr>
        <p:xfrm>
          <a:off x="1605762" y="5670612"/>
          <a:ext cx="400784" cy="3048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90000" dir="5400000" sy="-100000" algn="bl" rotWithShape="0"/>
                </a:effectLst>
                <a:tableStyleId>{616DA210-FB5B-4158-B5E0-FEB733F419BA}</a:tableStyleId>
              </a:tblPr>
              <a:tblGrid>
                <a:gridCol w="400784">
                  <a:extLst>
                    <a:ext uri="{9D8B030D-6E8A-4147-A177-3AD203B41FA5}">
                      <a16:colId xmlns:a16="http://schemas.microsoft.com/office/drawing/2014/main" val="1544046568"/>
                    </a:ext>
                  </a:extLst>
                </a:gridCol>
              </a:tblGrid>
              <a:tr h="278668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</a:rPr>
                        <a:t>-5</a:t>
                      </a:r>
                      <a:endParaRPr lang="es-PE" sz="14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82527"/>
                  </a:ext>
                </a:extLst>
              </a:tr>
            </a:tbl>
          </a:graphicData>
        </a:graphic>
      </p:graphicFrame>
      <p:sp>
        <p:nvSpPr>
          <p:cNvPr id="27" name="CuadroTexto 26">
            <a:extLst>
              <a:ext uri="{FF2B5EF4-FFF2-40B4-BE49-F238E27FC236}">
                <a16:creationId xmlns:a16="http://schemas.microsoft.com/office/drawing/2014/main" id="{A7A4AA97-26BD-40A2-90FE-F2C832237B19}"/>
              </a:ext>
            </a:extLst>
          </p:cNvPr>
          <p:cNvSpPr txBox="1"/>
          <p:nvPr/>
        </p:nvSpPr>
        <p:spPr>
          <a:xfrm>
            <a:off x="1437411" y="4936016"/>
            <a:ext cx="638096" cy="30777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&gt;= -7</a:t>
            </a:r>
            <a:endParaRPr lang="es-P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068F207-5218-4F7C-9FEA-61A0FA173DE4}"/>
              </a:ext>
            </a:extLst>
          </p:cNvPr>
          <p:cNvSpPr txBox="1"/>
          <p:nvPr/>
        </p:nvSpPr>
        <p:spPr>
          <a:xfrm>
            <a:off x="47265" y="4936016"/>
            <a:ext cx="638096" cy="30777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&lt;= -7</a:t>
            </a:r>
            <a:endParaRPr lang="es-P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Tabla 5">
            <a:extLst>
              <a:ext uri="{FF2B5EF4-FFF2-40B4-BE49-F238E27FC236}">
                <a16:creationId xmlns:a16="http://schemas.microsoft.com/office/drawing/2014/main" id="{610A0BB2-2645-434B-9FFB-BE9481CDF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512698"/>
              </p:ext>
            </p:extLst>
          </p:nvPr>
        </p:nvGraphicFramePr>
        <p:xfrm>
          <a:off x="9410394" y="3592215"/>
          <a:ext cx="400784" cy="3048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90000" dir="5400000" sy="-100000" algn="bl" rotWithShape="0"/>
                </a:effectLst>
                <a:tableStyleId>{616DA210-FB5B-4158-B5E0-FEB733F419BA}</a:tableStyleId>
              </a:tblPr>
              <a:tblGrid>
                <a:gridCol w="400784">
                  <a:extLst>
                    <a:ext uri="{9D8B030D-6E8A-4147-A177-3AD203B41FA5}">
                      <a16:colId xmlns:a16="http://schemas.microsoft.com/office/drawing/2014/main" val="1544046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s-PE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82527"/>
                  </a:ext>
                </a:extLst>
              </a:tr>
            </a:tbl>
          </a:graphicData>
        </a:graphic>
      </p:graphicFrame>
      <p:sp>
        <p:nvSpPr>
          <p:cNvPr id="31" name="CuadroTexto 30">
            <a:extLst>
              <a:ext uri="{FF2B5EF4-FFF2-40B4-BE49-F238E27FC236}">
                <a16:creationId xmlns:a16="http://schemas.microsoft.com/office/drawing/2014/main" id="{C8188852-C33D-4657-838F-5D1F95CC7491}"/>
              </a:ext>
            </a:extLst>
          </p:cNvPr>
          <p:cNvSpPr txBox="1"/>
          <p:nvPr/>
        </p:nvSpPr>
        <p:spPr>
          <a:xfrm>
            <a:off x="7472429" y="2896412"/>
            <a:ext cx="674571" cy="30777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&lt;=8</a:t>
            </a:r>
            <a:endParaRPr lang="es-P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B435547-AA32-4653-A4CB-1730C4073900}"/>
              </a:ext>
            </a:extLst>
          </p:cNvPr>
          <p:cNvSpPr txBox="1"/>
          <p:nvPr/>
        </p:nvSpPr>
        <p:spPr>
          <a:xfrm>
            <a:off x="10041222" y="3114330"/>
            <a:ext cx="674571" cy="30777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&gt;=8</a:t>
            </a:r>
            <a:endParaRPr lang="es-P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" name="Tabla 5">
            <a:extLst>
              <a:ext uri="{FF2B5EF4-FFF2-40B4-BE49-F238E27FC236}">
                <a16:creationId xmlns:a16="http://schemas.microsoft.com/office/drawing/2014/main" id="{5AB19FD2-828E-49DD-A503-CFDFC9BB8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746122"/>
              </p:ext>
            </p:extLst>
          </p:nvPr>
        </p:nvGraphicFramePr>
        <p:xfrm>
          <a:off x="10990956" y="3605224"/>
          <a:ext cx="400784" cy="3048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90000" dir="5400000" sy="-100000" algn="bl" rotWithShape="0"/>
                </a:effectLst>
                <a:tableStyleId>{616DA210-FB5B-4158-B5E0-FEB733F419BA}</a:tableStyleId>
              </a:tblPr>
              <a:tblGrid>
                <a:gridCol w="400784">
                  <a:extLst>
                    <a:ext uri="{9D8B030D-6E8A-4147-A177-3AD203B41FA5}">
                      <a16:colId xmlns:a16="http://schemas.microsoft.com/office/drawing/2014/main" val="1544046568"/>
                    </a:ext>
                  </a:extLst>
                </a:gridCol>
              </a:tblGrid>
              <a:tr h="15923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es-PE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82527"/>
                  </a:ext>
                </a:extLst>
              </a:tr>
            </a:tbl>
          </a:graphicData>
        </a:graphic>
      </p:graphicFrame>
      <p:graphicFrame>
        <p:nvGraphicFramePr>
          <p:cNvPr id="34" name="Tabla 5">
            <a:extLst>
              <a:ext uri="{FF2B5EF4-FFF2-40B4-BE49-F238E27FC236}">
                <a16:creationId xmlns:a16="http://schemas.microsoft.com/office/drawing/2014/main" id="{274AB35F-1520-4574-BE82-7BA23A920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081016"/>
              </p:ext>
            </p:extLst>
          </p:nvPr>
        </p:nvGraphicFramePr>
        <p:xfrm>
          <a:off x="6293316" y="3422107"/>
          <a:ext cx="1233270" cy="3048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90000" dir="5400000" sy="-100000" algn="bl" rotWithShape="0"/>
                </a:effectLst>
                <a:tableStyleId>{616DA210-FB5B-4158-B5E0-FEB733F419BA}</a:tableStyleId>
              </a:tblPr>
              <a:tblGrid>
                <a:gridCol w="411090">
                  <a:extLst>
                    <a:ext uri="{9D8B030D-6E8A-4147-A177-3AD203B41FA5}">
                      <a16:colId xmlns:a16="http://schemas.microsoft.com/office/drawing/2014/main" val="587306208"/>
                    </a:ext>
                  </a:extLst>
                </a:gridCol>
                <a:gridCol w="411090">
                  <a:extLst>
                    <a:ext uri="{9D8B030D-6E8A-4147-A177-3AD203B41FA5}">
                      <a16:colId xmlns:a16="http://schemas.microsoft.com/office/drawing/2014/main" val="1224680968"/>
                    </a:ext>
                  </a:extLst>
                </a:gridCol>
                <a:gridCol w="411090">
                  <a:extLst>
                    <a:ext uri="{9D8B030D-6E8A-4147-A177-3AD203B41FA5}">
                      <a16:colId xmlns:a16="http://schemas.microsoft.com/office/drawing/2014/main" val="3993856692"/>
                    </a:ext>
                  </a:extLst>
                </a:gridCol>
              </a:tblGrid>
              <a:tr h="15923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es-PE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s-PE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s-PE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82527"/>
                  </a:ext>
                </a:extLst>
              </a:tr>
            </a:tbl>
          </a:graphicData>
        </a:graphic>
      </p:graphicFrame>
      <p:graphicFrame>
        <p:nvGraphicFramePr>
          <p:cNvPr id="37" name="Tabla 5">
            <a:extLst>
              <a:ext uri="{FF2B5EF4-FFF2-40B4-BE49-F238E27FC236}">
                <a16:creationId xmlns:a16="http://schemas.microsoft.com/office/drawing/2014/main" id="{D7D23CE2-DFEB-4D2D-AFCE-E15F6E599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88635"/>
              </p:ext>
            </p:extLst>
          </p:nvPr>
        </p:nvGraphicFramePr>
        <p:xfrm>
          <a:off x="6778329" y="4077943"/>
          <a:ext cx="400784" cy="3048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90000" dir="5400000" sy="-100000" algn="bl" rotWithShape="0"/>
                </a:effectLst>
                <a:tableStyleId>{616DA210-FB5B-4158-B5E0-FEB733F419BA}</a:tableStyleId>
              </a:tblPr>
              <a:tblGrid>
                <a:gridCol w="400784">
                  <a:extLst>
                    <a:ext uri="{9D8B030D-6E8A-4147-A177-3AD203B41FA5}">
                      <a16:colId xmlns:a16="http://schemas.microsoft.com/office/drawing/2014/main" val="1544046568"/>
                    </a:ext>
                  </a:extLst>
                </a:gridCol>
              </a:tblGrid>
              <a:tr h="15923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s-PE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82527"/>
                  </a:ext>
                </a:extLst>
              </a:tr>
            </a:tbl>
          </a:graphicData>
        </a:graphic>
      </p:graphicFrame>
      <p:graphicFrame>
        <p:nvGraphicFramePr>
          <p:cNvPr id="42" name="Tabla 41">
            <a:extLst>
              <a:ext uri="{FF2B5EF4-FFF2-40B4-BE49-F238E27FC236}">
                <a16:creationId xmlns:a16="http://schemas.microsoft.com/office/drawing/2014/main" id="{F29D4F06-B7B5-4761-A8F7-5CB162108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347809"/>
              </p:ext>
            </p:extLst>
          </p:nvPr>
        </p:nvGraphicFramePr>
        <p:xfrm>
          <a:off x="7779303" y="4799792"/>
          <a:ext cx="822180" cy="3048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90000" dir="5400000" sy="-100000" algn="bl" rotWithShape="0"/>
                </a:effectLst>
                <a:tableStyleId>{616DA210-FB5B-4158-B5E0-FEB733F419BA}</a:tableStyleId>
              </a:tblPr>
              <a:tblGrid>
                <a:gridCol w="411090">
                  <a:extLst>
                    <a:ext uri="{9D8B030D-6E8A-4147-A177-3AD203B41FA5}">
                      <a16:colId xmlns:a16="http://schemas.microsoft.com/office/drawing/2014/main" val="2618328828"/>
                    </a:ext>
                  </a:extLst>
                </a:gridCol>
                <a:gridCol w="411090">
                  <a:extLst>
                    <a:ext uri="{9D8B030D-6E8A-4147-A177-3AD203B41FA5}">
                      <a16:colId xmlns:a16="http://schemas.microsoft.com/office/drawing/2014/main" val="3275174828"/>
                    </a:ext>
                  </a:extLst>
                </a:gridCol>
              </a:tblGrid>
              <a:tr h="15923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es-PE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s-PE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29535"/>
                  </a:ext>
                </a:extLst>
              </a:tr>
            </a:tbl>
          </a:graphicData>
        </a:graphic>
      </p:graphicFrame>
      <p:sp>
        <p:nvSpPr>
          <p:cNvPr id="43" name="CuadroTexto 42">
            <a:extLst>
              <a:ext uri="{FF2B5EF4-FFF2-40B4-BE49-F238E27FC236}">
                <a16:creationId xmlns:a16="http://schemas.microsoft.com/office/drawing/2014/main" id="{969B7ECE-8025-4D30-BF19-CCF0FDEC5BB5}"/>
              </a:ext>
            </a:extLst>
          </p:cNvPr>
          <p:cNvSpPr txBox="1"/>
          <p:nvPr/>
        </p:nvSpPr>
        <p:spPr>
          <a:xfrm>
            <a:off x="7439476" y="4324620"/>
            <a:ext cx="674571" cy="30777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&gt;=5</a:t>
            </a:r>
            <a:endParaRPr lang="es-P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75BC132-9175-45A1-95D4-5D39DDFFD1E1}"/>
              </a:ext>
            </a:extLst>
          </p:cNvPr>
          <p:cNvSpPr txBox="1"/>
          <p:nvPr/>
        </p:nvSpPr>
        <p:spPr>
          <a:xfrm>
            <a:off x="8489202" y="5631979"/>
            <a:ext cx="674571" cy="30777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400" b="1">
                <a:latin typeface="Arial" panose="020B0604020202020204" pitchFamily="34" charset="0"/>
                <a:cs typeface="Arial" panose="020B0604020202020204" pitchFamily="34" charset="0"/>
              </a:rPr>
              <a:t>&gt;=6</a:t>
            </a:r>
            <a:endParaRPr lang="es-P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7" name="Tabla 5">
            <a:extLst>
              <a:ext uri="{FF2B5EF4-FFF2-40B4-BE49-F238E27FC236}">
                <a16:creationId xmlns:a16="http://schemas.microsoft.com/office/drawing/2014/main" id="{434EEF50-6EF5-4DB4-B4B9-946D00E0B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5905"/>
              </p:ext>
            </p:extLst>
          </p:nvPr>
        </p:nvGraphicFramePr>
        <p:xfrm>
          <a:off x="8984791" y="6075069"/>
          <a:ext cx="400784" cy="3048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90000" dir="5400000" sy="-100000" algn="bl" rotWithShape="0"/>
                </a:effectLst>
                <a:tableStyleId>{616DA210-FB5B-4158-B5E0-FEB733F419BA}</a:tableStyleId>
              </a:tblPr>
              <a:tblGrid>
                <a:gridCol w="400784">
                  <a:extLst>
                    <a:ext uri="{9D8B030D-6E8A-4147-A177-3AD203B41FA5}">
                      <a16:colId xmlns:a16="http://schemas.microsoft.com/office/drawing/2014/main" val="1544046568"/>
                    </a:ext>
                  </a:extLst>
                </a:gridCol>
              </a:tblGrid>
              <a:tr h="15923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es-PE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82527"/>
                  </a:ext>
                </a:extLst>
              </a:tr>
            </a:tbl>
          </a:graphicData>
        </a:graphic>
      </p:graphicFrame>
      <p:graphicFrame>
        <p:nvGraphicFramePr>
          <p:cNvPr id="48" name="Tabla 5">
            <a:extLst>
              <a:ext uri="{FF2B5EF4-FFF2-40B4-BE49-F238E27FC236}">
                <a16:creationId xmlns:a16="http://schemas.microsoft.com/office/drawing/2014/main" id="{83F7B5FF-F7B9-4C59-B200-F6AB1F9BF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95669"/>
              </p:ext>
            </p:extLst>
          </p:nvPr>
        </p:nvGraphicFramePr>
        <p:xfrm>
          <a:off x="7576369" y="5327179"/>
          <a:ext cx="400784" cy="3048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90000" dir="5400000" sy="-100000" algn="bl" rotWithShape="0"/>
                </a:effectLst>
                <a:tableStyleId>{616DA210-FB5B-4158-B5E0-FEB733F419BA}</a:tableStyleId>
              </a:tblPr>
              <a:tblGrid>
                <a:gridCol w="400784">
                  <a:extLst>
                    <a:ext uri="{9D8B030D-6E8A-4147-A177-3AD203B41FA5}">
                      <a16:colId xmlns:a16="http://schemas.microsoft.com/office/drawing/2014/main" val="1544046568"/>
                    </a:ext>
                  </a:extLst>
                </a:gridCol>
              </a:tblGrid>
              <a:tr h="15923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s-PE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82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bros 16 × 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2025_TF02787940_TF02787940.potx" id="{E4867741-AB88-422F-8BCA-FDD508E2AD3F}" vid="{39C8C42B-A481-4D65-818A-E436C803BC0B}"/>
    </a:ext>
  </a:extLst>
</a:theme>
</file>

<file path=ppt/theme/theme2.xml><?xml version="1.0" encoding="utf-8"?>
<a:theme xmlns:a="http://schemas.openxmlformats.org/drawingml/2006/main" name="Tema de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pila de libros azul (panorámica)</Template>
  <TotalTime>98</TotalTime>
  <Words>196</Words>
  <Application>Microsoft Office PowerPoint</Application>
  <PresentationFormat>Personalizado</PresentationFormat>
  <Paragraphs>61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1" baseType="lpstr">
      <vt:lpstr>Arial</vt:lpstr>
      <vt:lpstr>Bahnschrift Condensed</vt:lpstr>
      <vt:lpstr>Bahnschrift SemiBold SemiConden</vt:lpstr>
      <vt:lpstr>Century Gothic</vt:lpstr>
      <vt:lpstr>Franklin Gothic Heavy</vt:lpstr>
      <vt:lpstr>Söhne</vt:lpstr>
      <vt:lpstr>Verdana</vt:lpstr>
      <vt:lpstr>Libros 16 × 9</vt:lpstr>
      <vt:lpstr>Presentación de PowerPoint</vt:lpstr>
      <vt:lpstr>¿COMO FUNCIONA QUICKSORT 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Alumno</cp:lastModifiedBy>
  <cp:revision>12</cp:revision>
  <dcterms:created xsi:type="dcterms:W3CDTF">2023-08-24T19:46:06Z</dcterms:created>
  <dcterms:modified xsi:type="dcterms:W3CDTF">2023-08-24T21:54:36Z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