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65" r:id="rId4"/>
    <p:sldId id="270" r:id="rId5"/>
    <p:sldId id="257" r:id="rId6"/>
    <p:sldId id="263" r:id="rId7"/>
    <p:sldId id="266" r:id="rId8"/>
    <p:sldId id="267" r:id="rId9"/>
    <p:sldId id="269" r:id="rId10"/>
    <p:sldId id="268" r:id="rId11"/>
    <p:sldId id="271" r:id="rId13"/>
    <p:sldId id="272" r:id="rId14"/>
  </p:sldIdLst>
  <p:sldSz cx="9144000" cy="6858000" type="screen4x3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56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CEF5A-AC92-4BA2-934F-85F9096FB1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BD81D-788E-4E10-9246-F8C134FFBD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BD81D-788E-4E10-9246-F8C134FFB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mailto:zhouxue@uestc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hyperlink" Target="http://www.csie.ntu.edu.tw/~cjlin/libsv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csie.ntu.edu.tw/~cjlin/libsv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43608" y="1124744"/>
            <a:ext cx="715935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dirty="0">
                <a:solidFill>
                  <a:srgbClr val="C00000"/>
                </a:solidFill>
              </a:rPr>
              <a:t>《</a:t>
            </a:r>
            <a:r>
              <a:rPr lang="zh-CN" altLang="en-US" sz="4800" dirty="0">
                <a:solidFill>
                  <a:srgbClr val="C00000"/>
                </a:solidFill>
              </a:rPr>
              <a:t>模式识别与机器学习</a:t>
            </a:r>
            <a:r>
              <a:rPr lang="en-US" altLang="zh-CN" sz="4800" dirty="0">
                <a:solidFill>
                  <a:srgbClr val="C00000"/>
                </a:solidFill>
              </a:rPr>
              <a:t>》</a:t>
            </a:r>
            <a:endParaRPr lang="en-US" altLang="zh-CN" sz="4800" dirty="0">
              <a:solidFill>
                <a:srgbClr val="C00000"/>
              </a:solidFill>
            </a:endParaRPr>
          </a:p>
          <a:p>
            <a:pPr algn="ctr"/>
            <a:r>
              <a:rPr lang="zh-CN" altLang="en-US" sz="4800" dirty="0">
                <a:solidFill>
                  <a:srgbClr val="C00000"/>
                </a:solidFill>
              </a:rPr>
              <a:t>课程大作业</a:t>
            </a:r>
            <a:r>
              <a:rPr lang="en-US" altLang="zh-CN" sz="4800" dirty="0">
                <a:solidFill>
                  <a:srgbClr val="C00000"/>
                </a:solidFill>
              </a:rPr>
              <a:t>2</a:t>
            </a:r>
            <a:endParaRPr lang="zh-CN" altLang="en-US" sz="48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1840" y="4221088"/>
            <a:ext cx="34083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/>
              <a:t>电子科技大学</a:t>
            </a:r>
            <a:endParaRPr lang="en-US" altLang="zh-CN" sz="3600" dirty="0"/>
          </a:p>
          <a:p>
            <a:pPr algn="ctr"/>
            <a:r>
              <a:rPr lang="zh-CN" altLang="en-US" sz="3600" dirty="0"/>
              <a:t>周雪</a:t>
            </a:r>
            <a:endParaRPr lang="en-US" altLang="zh-CN" sz="3600" dirty="0"/>
          </a:p>
          <a:p>
            <a:pPr algn="ctr"/>
            <a:r>
              <a:rPr lang="en-US" altLang="zh-CN" sz="2400" dirty="0">
                <a:hlinkClick r:id="rId1"/>
              </a:rPr>
              <a:t>zhouxue@uestc.edu.cn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9512" y="54868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提交格式说明：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197" y="1700808"/>
            <a:ext cx="8143606" cy="41764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078" y="1340768"/>
            <a:ext cx="8383844" cy="445553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71835" y="33265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祝大家取得好成绩！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218" y="692696"/>
            <a:ext cx="7739564" cy="332052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3712" y="188640"/>
            <a:ext cx="48606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FF0000"/>
                </a:solidFill>
              </a:rPr>
              <a:t>Face or Non-face?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24" y="4166362"/>
            <a:ext cx="2939591" cy="235167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221" y="4153538"/>
            <a:ext cx="3000328" cy="2364497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4427984" y="4013218"/>
            <a:ext cx="0" cy="28447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0" y="49728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正样本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134203" y="50828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负样本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179512" y="1556792"/>
            <a:ext cx="10081120" cy="4373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任务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libsvm</a:t>
            </a:r>
            <a:r>
              <a:rPr lang="zh-CN" altLang="en-US" sz="2400" dirty="0"/>
              <a:t>工具箱的学习及使用</a:t>
            </a:r>
            <a:r>
              <a:rPr lang="en-US" altLang="zh-CN" sz="2400" dirty="0"/>
              <a:t>(</a:t>
            </a:r>
            <a:r>
              <a:rPr lang="zh-CN" altLang="en-US" sz="2400" dirty="0"/>
              <a:t>包含两个要求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任务</a:t>
            </a:r>
            <a:r>
              <a:rPr lang="en-US" altLang="zh-CN" sz="2400" dirty="0"/>
              <a:t>2</a:t>
            </a:r>
            <a:r>
              <a:rPr lang="zh-CN" altLang="en-US" sz="2400" dirty="0"/>
              <a:t>：设计一个多层感知机用于给定样本的分类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任务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必做题，任务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加分题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00"/>
                </a:highlight>
              </a:rPr>
              <a:t>自行组队：</a:t>
            </a:r>
            <a:r>
              <a:rPr lang="en-US" altLang="zh-CN" sz="2400" dirty="0">
                <a:highlight>
                  <a:srgbClr val="FFFF00"/>
                </a:highlight>
              </a:rPr>
              <a:t>2-4</a:t>
            </a:r>
            <a:r>
              <a:rPr lang="zh-CN" altLang="en-US" sz="2400" dirty="0">
                <a:highlight>
                  <a:srgbClr val="FFFF00"/>
                </a:highlight>
              </a:rPr>
              <a:t>人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时间节点：</a:t>
            </a:r>
            <a:r>
              <a:rPr lang="en-US" altLang="zh-CN" sz="2400" dirty="0">
                <a:solidFill>
                  <a:srgbClr val="FF0000"/>
                </a:solidFill>
              </a:rPr>
              <a:t>11</a:t>
            </a:r>
            <a:r>
              <a:rPr lang="zh-CN" altLang="en-US" sz="2400" dirty="0">
                <a:solidFill>
                  <a:srgbClr val="FF0000"/>
                </a:solidFill>
              </a:rPr>
              <a:t>月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日</a:t>
            </a:r>
            <a:r>
              <a:rPr lang="en-US" altLang="zh-CN" sz="2400" dirty="0">
                <a:solidFill>
                  <a:srgbClr val="FF0000"/>
                </a:solidFill>
              </a:rPr>
              <a:t>24:00</a:t>
            </a:r>
            <a:r>
              <a:rPr lang="zh-CN" altLang="en-US" sz="2400" dirty="0">
                <a:solidFill>
                  <a:srgbClr val="FF0000"/>
                </a:solidFill>
              </a:rPr>
              <a:t>前  </a:t>
            </a:r>
            <a:r>
              <a:rPr lang="zh-CN" altLang="en-US" sz="2400" dirty="0"/>
              <a:t>过时不候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B050"/>
                </a:solidFill>
              </a:rPr>
              <a:t>提交内容：</a:t>
            </a:r>
            <a:r>
              <a:rPr lang="en-US" altLang="zh-CN" sz="2400" dirty="0">
                <a:solidFill>
                  <a:srgbClr val="00B050"/>
                </a:solidFill>
              </a:rPr>
              <a:t>1. </a:t>
            </a:r>
            <a:r>
              <a:rPr lang="zh-CN" altLang="en-US" sz="2400" dirty="0">
                <a:solidFill>
                  <a:srgbClr val="00B050"/>
                </a:solidFill>
              </a:rPr>
              <a:t>程序内容以及方案和结果</a:t>
            </a:r>
            <a:r>
              <a:rPr lang="en-US" altLang="zh-CN" sz="2400" dirty="0">
                <a:solidFill>
                  <a:srgbClr val="00B050"/>
                </a:solidFill>
              </a:rPr>
              <a:t>(</a:t>
            </a:r>
            <a:r>
              <a:rPr lang="zh-CN" altLang="en-US" sz="2400" dirty="0">
                <a:solidFill>
                  <a:srgbClr val="00B050"/>
                </a:solidFill>
              </a:rPr>
              <a:t>用</a:t>
            </a:r>
            <a:r>
              <a:rPr lang="en-US" altLang="zh-CN" sz="2400" dirty="0">
                <a:solidFill>
                  <a:srgbClr val="00B050"/>
                </a:solidFill>
              </a:rPr>
              <a:t>ppt</a:t>
            </a:r>
            <a:r>
              <a:rPr lang="zh-CN" altLang="en-US" sz="2400" dirty="0">
                <a:solidFill>
                  <a:srgbClr val="00B050"/>
                </a:solidFill>
              </a:rPr>
              <a:t>的形式</a:t>
            </a:r>
            <a:r>
              <a:rPr lang="en-US" altLang="zh-CN" sz="2400" dirty="0">
                <a:solidFill>
                  <a:srgbClr val="00B050"/>
                </a:solidFill>
              </a:rPr>
              <a:t>)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>
                <a:solidFill>
                  <a:srgbClr val="00B050"/>
                </a:solidFill>
              </a:rPr>
              <a:t>                      2. </a:t>
            </a:r>
            <a:r>
              <a:rPr lang="zh-CN" altLang="en-US" sz="2400" dirty="0">
                <a:solidFill>
                  <a:srgbClr val="00B050"/>
                </a:solidFill>
              </a:rPr>
              <a:t>将结果的</a:t>
            </a:r>
            <a:r>
              <a:rPr lang="en-US" altLang="zh-CN" sz="2400" dirty="0">
                <a:solidFill>
                  <a:srgbClr val="00B050"/>
                </a:solidFill>
              </a:rPr>
              <a:t>label</a:t>
            </a:r>
            <a:r>
              <a:rPr lang="zh-CN" altLang="en-US" sz="2400" dirty="0">
                <a:solidFill>
                  <a:srgbClr val="00B050"/>
                </a:solidFill>
              </a:rPr>
              <a:t>以要求的格式提交到网站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提交方式：</a:t>
            </a:r>
            <a:r>
              <a:rPr lang="zh-CN" altLang="en-US" dirty="0">
                <a:solidFill>
                  <a:srgbClr val="FF0000"/>
                </a:solidFill>
              </a:rPr>
              <a:t>打包文件夹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姓名来命名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发送到</a:t>
            </a:r>
            <a:r>
              <a:rPr lang="en-US" altLang="zh-CN" dirty="0"/>
              <a:t>1403533671</a:t>
            </a:r>
            <a:r>
              <a:rPr lang="en-US" altLang="zh-CN" dirty="0"/>
              <a:t>@qq.com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选出</a:t>
            </a:r>
            <a:r>
              <a:rPr lang="en-US" altLang="zh-CN" sz="2400" dirty="0"/>
              <a:t>2-4</a:t>
            </a:r>
            <a:r>
              <a:rPr lang="zh-CN" altLang="en-US" sz="2400" dirty="0"/>
              <a:t>组做的比较好的同学在后续课上做</a:t>
            </a:r>
            <a:r>
              <a:rPr lang="en-US" altLang="zh-CN" sz="2400" dirty="0"/>
              <a:t>presentation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267744" y="158204"/>
            <a:ext cx="48606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FF0000"/>
                </a:solidFill>
              </a:rPr>
              <a:t>Face or Non-face?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184" y="-402728"/>
            <a:ext cx="7499176" cy="1371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LibsVM</a:t>
            </a:r>
            <a:r>
              <a:rPr lang="zh-CN" altLang="en-US" sz="2800" dirty="0"/>
              <a:t>工具箱学习使用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41184" y="1747947"/>
            <a:ext cx="60805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已知：来自于两类的样本及对应的</a:t>
            </a:r>
            <a:r>
              <a:rPr lang="en-US" altLang="zh-CN" sz="2400" dirty="0"/>
              <a:t>label</a:t>
            </a:r>
            <a:endParaRPr lang="en-US" altLang="zh-CN" sz="2400" dirty="0"/>
          </a:p>
          <a:p>
            <a:r>
              <a:rPr lang="zh-CN" altLang="en-US" sz="2400" dirty="0"/>
              <a:t>要求：用</a:t>
            </a:r>
            <a:r>
              <a:rPr lang="en-US" altLang="zh-CN" sz="2400" dirty="0" err="1">
                <a:solidFill>
                  <a:schemeClr val="tx2"/>
                </a:solidFill>
              </a:rPr>
              <a:t>libsvm</a:t>
            </a:r>
            <a:r>
              <a:rPr lang="zh-CN" altLang="en-US" sz="2400" dirty="0">
                <a:solidFill>
                  <a:schemeClr val="tx2"/>
                </a:solidFill>
              </a:rPr>
              <a:t>工具箱</a:t>
            </a:r>
            <a:r>
              <a:rPr lang="zh-CN" altLang="en-US" sz="2400" dirty="0"/>
              <a:t>训练</a:t>
            </a:r>
            <a:r>
              <a:rPr lang="en-US" altLang="zh-CN" sz="2400" dirty="0"/>
              <a:t>SVM</a:t>
            </a:r>
            <a:r>
              <a:rPr lang="zh-CN" altLang="en-US" sz="2400" dirty="0"/>
              <a:t>模型</a:t>
            </a:r>
            <a:endParaRPr lang="en-US" altLang="zh-CN" sz="2400" dirty="0"/>
          </a:p>
          <a:p>
            <a:r>
              <a:rPr lang="en-US" altLang="zh-CN" sz="2400" dirty="0"/>
              <a:t>           </a:t>
            </a:r>
            <a:r>
              <a:rPr lang="zh-CN" altLang="en-US" sz="2400" dirty="0"/>
              <a:t>并用于新数据的测试，给出结果</a:t>
            </a:r>
            <a:r>
              <a:rPr lang="en-US" altLang="zh-CN" sz="2400" dirty="0"/>
              <a:t>label</a:t>
            </a:r>
            <a:endParaRPr lang="en-US" altLang="zh-CN" sz="2400" dirty="0"/>
          </a:p>
          <a:p>
            <a:r>
              <a:rPr lang="en-US" altLang="zh-CN" sz="2400" dirty="0"/>
              <a:t>           </a:t>
            </a:r>
            <a:r>
              <a:rPr lang="zh-CN" altLang="en-US" sz="2400" dirty="0"/>
              <a:t>按照指定格式要求 上传至网站</a:t>
            </a:r>
            <a:endParaRPr lang="en-US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457200" y="6300028"/>
            <a:ext cx="561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hlinkClick r:id="rId1"/>
              </a:rPr>
              <a:t>工具箱下载：</a:t>
            </a:r>
            <a:r>
              <a:rPr lang="en-US" altLang="zh-CN" dirty="0">
                <a:solidFill>
                  <a:schemeClr val="tx2"/>
                </a:solidFill>
                <a:hlinkClick r:id="rId1"/>
              </a:rPr>
              <a:t>http://www.csie.ntu.edu.tw/~cjlin/libsvm/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3528" y="1124744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要求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椭圆形标注 3"/>
          <p:cNvSpPr/>
          <p:nvPr/>
        </p:nvSpPr>
        <p:spPr>
          <a:xfrm>
            <a:off x="5940152" y="134274"/>
            <a:ext cx="2520280" cy="1224136"/>
          </a:xfrm>
          <a:prstGeom prst="wedgeEllipseCallout">
            <a:avLst>
              <a:gd name="adj1" fmla="val 31852"/>
              <a:gd name="adj2" fmla="val 821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70C0"/>
                </a:solidFill>
              </a:rPr>
              <a:t>提前精读</a:t>
            </a:r>
            <a:r>
              <a:rPr lang="en-US" altLang="zh-CN" dirty="0" err="1">
                <a:solidFill>
                  <a:srgbClr val="0070C0"/>
                </a:solidFill>
              </a:rPr>
              <a:t>SVMguide</a:t>
            </a:r>
            <a:r>
              <a:rPr lang="zh-CN" altLang="en-US" dirty="0">
                <a:solidFill>
                  <a:srgbClr val="0070C0"/>
                </a:solidFill>
              </a:rPr>
              <a:t>文档！！！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38" y="3540394"/>
            <a:ext cx="2939591" cy="23516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335" y="3527570"/>
            <a:ext cx="3000328" cy="2364497"/>
          </a:xfrm>
          <a:prstGeom prst="rect">
            <a:avLst/>
          </a:prstGeom>
        </p:spPr>
      </p:pic>
      <p:sp>
        <p:nvSpPr>
          <p:cNvPr id="10" name="椭圆形标注 9"/>
          <p:cNvSpPr/>
          <p:nvPr/>
        </p:nvSpPr>
        <p:spPr>
          <a:xfrm>
            <a:off x="5867573" y="1452916"/>
            <a:ext cx="2520280" cy="1224136"/>
          </a:xfrm>
          <a:prstGeom prst="wedgeEllipseCallout">
            <a:avLst>
              <a:gd name="adj1" fmla="val 31852"/>
              <a:gd name="adj2" fmla="val 821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70C0"/>
                </a:solidFill>
              </a:rPr>
              <a:t>数据格式请见</a:t>
            </a:r>
            <a:r>
              <a:rPr lang="en-US" altLang="zh-CN" dirty="0">
                <a:solidFill>
                  <a:srgbClr val="0070C0"/>
                </a:solidFill>
              </a:rPr>
              <a:t>Readme</a:t>
            </a:r>
            <a:r>
              <a:rPr lang="zh-CN" altLang="en-US" dirty="0">
                <a:solidFill>
                  <a:srgbClr val="0070C0"/>
                </a:solidFill>
              </a:rPr>
              <a:t>文档！！！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1115" y="58920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正样本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126929" y="59388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负样本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8840" y="3044091"/>
            <a:ext cx="6647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已知：自己</a:t>
            </a:r>
            <a:r>
              <a:rPr lang="zh-CN" altLang="en-US" sz="2400" dirty="0">
                <a:solidFill>
                  <a:srgbClr val="FF0000"/>
                </a:solidFill>
              </a:rPr>
              <a:t>设计</a:t>
            </a:r>
            <a:r>
              <a:rPr lang="zh-CN" altLang="en-US" sz="2400" dirty="0"/>
              <a:t>二维的线性</a:t>
            </a:r>
            <a:r>
              <a:rPr lang="zh-CN" altLang="en-US" sz="2400" dirty="0">
                <a:solidFill>
                  <a:srgbClr val="00B050"/>
                </a:solidFill>
              </a:rPr>
              <a:t>可分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00B050"/>
                </a:solidFill>
              </a:rPr>
              <a:t>不可分</a:t>
            </a:r>
            <a:r>
              <a:rPr lang="zh-CN" altLang="en-US" sz="2400" dirty="0">
                <a:solidFill>
                  <a:srgbClr val="FF0000"/>
                </a:solidFill>
              </a:rPr>
              <a:t>样本集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          </a:t>
            </a:r>
            <a:r>
              <a:rPr lang="en-US" altLang="zh-CN" sz="2400" dirty="0"/>
              <a:t>(</a:t>
            </a:r>
            <a:r>
              <a:rPr lang="zh-CN" altLang="en-US" sz="2400" dirty="0"/>
              <a:t>每种情况总样本数不少于</a:t>
            </a:r>
            <a:r>
              <a:rPr lang="en-US" altLang="zh-CN" sz="2400" dirty="0"/>
              <a:t>60)</a:t>
            </a:r>
            <a:endParaRPr lang="en-US" altLang="zh-CN" sz="2400" dirty="0"/>
          </a:p>
          <a:p>
            <a:r>
              <a:rPr lang="zh-CN" altLang="en-US" sz="2400" dirty="0"/>
              <a:t>要求：用</a:t>
            </a:r>
            <a:r>
              <a:rPr lang="en-US" altLang="zh-CN" sz="2400" dirty="0" err="1">
                <a:solidFill>
                  <a:schemeClr val="tx2"/>
                </a:solidFill>
              </a:rPr>
              <a:t>libsvm</a:t>
            </a:r>
            <a:r>
              <a:rPr lang="zh-CN" altLang="en-US" sz="2400" dirty="0">
                <a:solidFill>
                  <a:schemeClr val="tx2"/>
                </a:solidFill>
              </a:rPr>
              <a:t>工具箱</a:t>
            </a:r>
            <a:r>
              <a:rPr lang="zh-CN" altLang="en-US" sz="2400" dirty="0"/>
              <a:t>训练</a:t>
            </a:r>
            <a:r>
              <a:rPr lang="en-US" altLang="zh-CN" sz="2400" dirty="0"/>
              <a:t>SVM</a:t>
            </a:r>
            <a:r>
              <a:rPr lang="zh-CN" altLang="en-US" sz="2400" dirty="0"/>
              <a:t>模型</a:t>
            </a:r>
            <a:endParaRPr lang="en-US" altLang="zh-CN" sz="2400" dirty="0"/>
          </a:p>
          <a:p>
            <a:r>
              <a:rPr lang="en-US" altLang="zh-CN" sz="2400" dirty="0"/>
              <a:t>           </a:t>
            </a:r>
            <a:r>
              <a:rPr lang="zh-CN" altLang="en-US" sz="2400" dirty="0"/>
              <a:t>将最终分类面、</a:t>
            </a:r>
            <a:r>
              <a:rPr lang="en-US" altLang="zh-CN" sz="2400" dirty="0"/>
              <a:t>margin</a:t>
            </a:r>
            <a:r>
              <a:rPr lang="zh-CN" altLang="en-US" sz="2400" dirty="0"/>
              <a:t>、</a:t>
            </a:r>
            <a:r>
              <a:rPr lang="en-US" altLang="zh-CN" sz="2400" dirty="0"/>
              <a:t>SV</a:t>
            </a:r>
            <a:r>
              <a:rPr lang="zh-CN" altLang="en-US" sz="2400" dirty="0"/>
              <a:t>等可视化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                 该结果不需要上传至网站</a:t>
            </a:r>
            <a:r>
              <a:rPr lang="zh-CN" altLang="en-US" sz="2400" dirty="0"/>
              <a:t>！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41184" y="2420888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要求</a:t>
            </a:r>
            <a:r>
              <a:rPr lang="en-US" altLang="zh-CN" sz="3600" dirty="0">
                <a:solidFill>
                  <a:srgbClr val="FF0000"/>
                </a:solidFill>
              </a:rPr>
              <a:t>2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LibsVM</a:t>
            </a:r>
            <a:r>
              <a:rPr lang="zh-CN" altLang="en-US" dirty="0"/>
              <a:t>工具箱学习使用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" y="6300028"/>
            <a:ext cx="4718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hlinkClick r:id="rId1"/>
              </a:rPr>
              <a:t>Ref: http://www.csie.ntu.edu.tw/~cjlin/libsvm/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322928" y="404664"/>
            <a:ext cx="7499176" cy="1371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：设计一个</a:t>
            </a:r>
            <a:r>
              <a:rPr lang="en-US" altLang="zh-CN" sz="2800" dirty="0"/>
              <a:t>MLP</a:t>
            </a:r>
            <a:r>
              <a:rPr lang="zh-CN" altLang="en-US" sz="2800" dirty="0"/>
              <a:t>用于给定样本分类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322928" y="1217363"/>
            <a:ext cx="79079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已知：来自于两类的样本及对应的</a:t>
            </a:r>
            <a:r>
              <a:rPr lang="en-US" altLang="zh-CN" sz="2400" dirty="0"/>
              <a:t>label</a:t>
            </a:r>
            <a:endParaRPr lang="en-US" altLang="zh-CN" sz="2400" dirty="0"/>
          </a:p>
          <a:p>
            <a:r>
              <a:rPr lang="zh-CN" altLang="en-US" sz="2400" dirty="0"/>
              <a:t>要求：自行设计一个</a:t>
            </a:r>
            <a:r>
              <a:rPr lang="en-US" altLang="zh-CN" sz="2400" dirty="0"/>
              <a:t>MLP</a:t>
            </a:r>
            <a:r>
              <a:rPr lang="zh-CN" altLang="en-US" sz="2400" dirty="0"/>
              <a:t>网络结构解决二分类问题</a:t>
            </a:r>
            <a:r>
              <a:rPr lang="en-US" altLang="zh-CN" sz="2400" dirty="0"/>
              <a:t>           </a:t>
            </a:r>
            <a:endParaRPr lang="en-US" altLang="zh-CN" sz="2400" dirty="0"/>
          </a:p>
          <a:p>
            <a:r>
              <a:rPr lang="en-US" altLang="zh-CN" sz="2400" dirty="0"/>
              <a:t>           </a:t>
            </a:r>
            <a:r>
              <a:rPr lang="zh-CN" altLang="en-US" sz="2400" dirty="0"/>
              <a:t>并用于新数据的测试，给出结果</a:t>
            </a:r>
            <a:r>
              <a:rPr lang="en-US" altLang="zh-CN" sz="2400" dirty="0"/>
              <a:t>label</a:t>
            </a:r>
            <a:r>
              <a:rPr lang="zh-CN" altLang="en-US" sz="2400" dirty="0"/>
              <a:t>，按照</a:t>
            </a:r>
            <a:endParaRPr lang="en-US" altLang="zh-CN" sz="2400" dirty="0"/>
          </a:p>
          <a:p>
            <a:r>
              <a:rPr lang="en-US" altLang="zh-CN" sz="2400" dirty="0"/>
              <a:t>           </a:t>
            </a:r>
            <a:r>
              <a:rPr lang="zh-CN" altLang="en-US" sz="2400" dirty="0"/>
              <a:t>指定格式上传网站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889" y="3156355"/>
            <a:ext cx="3494347" cy="27954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54" y="3163767"/>
            <a:ext cx="3528392" cy="27806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06480" y="61194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正样本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44668" y="61194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负样本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282" y="2217241"/>
            <a:ext cx="8328174" cy="416408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7360" y="997585"/>
            <a:ext cx="842645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highlight>
                  <a:srgbClr val="FFFF00"/>
                </a:highlight>
              </a:rPr>
              <a:t>网址</a:t>
            </a:r>
            <a:r>
              <a:rPr lang="en-US" altLang="zh-CN" sz="2800" dirty="0">
                <a:highlight>
                  <a:srgbClr val="FFFF00"/>
                </a:highlight>
              </a:rPr>
              <a:t> </a:t>
            </a:r>
            <a:r>
              <a:rPr lang="zh-CN" altLang="en-US" sz="2800" dirty="0">
                <a:highlight>
                  <a:srgbClr val="FFFF00"/>
                </a:highlight>
              </a:rPr>
              <a:t>：http://202.181.124.245/</a:t>
            </a:r>
            <a:endParaRPr lang="zh-CN" altLang="en-US" sz="2800" dirty="0">
              <a:highlight>
                <a:srgbClr val="FFFF00"/>
              </a:highlight>
            </a:endParaRPr>
          </a:p>
          <a:p>
            <a:r>
              <a:rPr lang="zh-CN" altLang="en-US" sz="2800" dirty="0"/>
              <a:t>推荐使用浏览器：</a:t>
            </a:r>
            <a:r>
              <a:rPr lang="en-US" altLang="zh-CN" sz="2800" dirty="0"/>
              <a:t>Google Chrome</a:t>
            </a:r>
            <a:endParaRPr lang="zh-CN" altLang="en-US" sz="2800" dirty="0"/>
          </a:p>
        </p:txBody>
      </p:sp>
      <p:sp>
        <p:nvSpPr>
          <p:cNvPr id="11" name="TextBox 1"/>
          <p:cNvSpPr txBox="1"/>
          <p:nvPr/>
        </p:nvSpPr>
        <p:spPr>
          <a:xfrm>
            <a:off x="611560" y="363493"/>
            <a:ext cx="415498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3600" dirty="0" err="1">
                <a:solidFill>
                  <a:srgbClr val="D128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大作业二</a:t>
            </a:r>
            <a:r>
              <a:rPr lang="zh-CN" altLang="en-US" sz="3600" dirty="0">
                <a:solidFill>
                  <a:srgbClr val="D128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网站</a:t>
            </a:r>
            <a:r>
              <a:rPr lang="en-US" altLang="zh-CN" sz="3600" dirty="0" err="1">
                <a:solidFill>
                  <a:srgbClr val="D128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主界面</a:t>
            </a:r>
            <a:endParaRPr lang="en-US" altLang="zh-CN" sz="3600" dirty="0">
              <a:solidFill>
                <a:srgbClr val="D128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4228028" y="3346399"/>
            <a:ext cx="1276350" cy="2374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b="1" dirty="0">
                <a:solidFill>
                  <a:srgbClr val="F796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主要功能</a:t>
            </a:r>
            <a:endParaRPr lang="en-US" altLang="zh-CN" sz="1595" b="1" dirty="0">
              <a:solidFill>
                <a:srgbClr val="F7964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7470973" y="3447999"/>
            <a:ext cx="905510" cy="29815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595" b="1" dirty="0" err="1">
                <a:solidFill>
                  <a:srgbClr val="F796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登录</a:t>
            </a:r>
            <a:r>
              <a:rPr lang="en-US" altLang="zh-CN" sz="1595" b="1" dirty="0">
                <a:solidFill>
                  <a:srgbClr val="F79646"/>
                </a:solidFill>
                <a:latin typeface="Calibri" panose="020F0502020204030204" charset="0"/>
                <a:cs typeface="Calibri" panose="020F0502020204030204" charset="0"/>
              </a:rPr>
              <a:t>/</a:t>
            </a:r>
            <a:r>
              <a:rPr lang="zh-CN" altLang="en-US" sz="1595" b="1" dirty="0">
                <a:solidFill>
                  <a:srgbClr val="F796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注册</a:t>
            </a:r>
            <a:endParaRPr lang="en-US" altLang="zh-CN" sz="1595" b="1" dirty="0">
              <a:solidFill>
                <a:srgbClr val="F7964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130873" y="2660599"/>
            <a:ext cx="3276600" cy="0"/>
          </a:xfrm>
          <a:prstGeom prst="line">
            <a:avLst/>
          </a:prstGeom>
          <a:ln w="412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798893" y="2812999"/>
            <a:ext cx="246380" cy="368300"/>
          </a:xfrm>
          <a:prstGeom prst="straightConnector1">
            <a:avLst/>
          </a:prstGeom>
          <a:ln w="412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7894518" y="2812999"/>
            <a:ext cx="46355" cy="533400"/>
          </a:xfrm>
          <a:prstGeom prst="straightConnector1">
            <a:avLst/>
          </a:prstGeom>
          <a:ln w="412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3993" y="82966"/>
            <a:ext cx="9783369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首次登陆操作顺序：用户</a:t>
            </a:r>
            <a:r>
              <a:rPr lang="zh-CN" altLang="en-US" sz="2400" kern="1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注册</a:t>
            </a:r>
            <a:r>
              <a:rPr lang="en-US" altLang="zh-CN" sz="2400" kern="1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—&gt;</a:t>
            </a:r>
            <a:r>
              <a:rPr lang="zh-CN" altLang="zh-CN" sz="2400" kern="1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设置队伍信息</a:t>
            </a:r>
            <a:r>
              <a:rPr lang="en-US" altLang="zh-CN" sz="2400" kern="1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—&gt;</a:t>
            </a:r>
            <a:r>
              <a:rPr lang="zh-CN" altLang="en-US" sz="2400" kern="1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登陆</a:t>
            </a:r>
            <a:endParaRPr lang="zh-CN" altLang="zh-CN" sz="2400" kern="100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队伍不可以更改，信息填定后不可以更改，详情见</a:t>
            </a:r>
            <a:r>
              <a:rPr lang="zh-CN" altLang="en-US" sz="2400" kern="1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网页说明</a:t>
            </a:r>
            <a:r>
              <a:rPr lang="zh-CN" altLang="zh-CN" sz="2400" kern="1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874" y="1398507"/>
            <a:ext cx="6994311" cy="159885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" y="1219835"/>
            <a:ext cx="3954780" cy="5437505"/>
          </a:xfrm>
          <a:prstGeom prst="rect">
            <a:avLst/>
          </a:prstGeom>
        </p:spPr>
      </p:pic>
      <p:graphicFrame>
        <p:nvGraphicFramePr>
          <p:cNvPr id="3" name="对象 2"/>
          <p:cNvGraphicFramePr/>
          <p:nvPr/>
        </p:nvGraphicFramePr>
        <p:xfrm>
          <a:off x="5579745" y="3212465"/>
          <a:ext cx="2204085" cy="347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2202180" imgH="3474720" progId="Paint.Picture">
                  <p:embed/>
                </p:oleObj>
              </mc:Choice>
              <mc:Fallback>
                <p:oleObj name="" r:id="rId3" imgW="2202180" imgH="347472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79745" y="3212465"/>
                        <a:ext cx="2204085" cy="3477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467544" y="281021"/>
            <a:ext cx="7499176" cy="1371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功能模块</a:t>
            </a: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1484784"/>
            <a:ext cx="7823032" cy="3344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任务介绍：     请仔细阅读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提交说明：    </a:t>
            </a:r>
            <a:r>
              <a:rPr lang="en-US" altLang="zh-CN" sz="2400" dirty="0"/>
              <a:t>.txt</a:t>
            </a:r>
            <a:r>
              <a:rPr lang="zh-CN" altLang="en-US" sz="2400" dirty="0"/>
              <a:t>文件格式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数据集下载：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作业提交：    任务</a:t>
            </a:r>
            <a:r>
              <a:rPr lang="en-US" altLang="zh-CN" sz="2400" dirty="0"/>
              <a:t>1</a:t>
            </a:r>
            <a:r>
              <a:rPr lang="zh-CN" altLang="en-US" sz="2400" dirty="0"/>
              <a:t>和任务</a:t>
            </a:r>
            <a:r>
              <a:rPr lang="en-US" altLang="zh-CN" sz="2400" dirty="0"/>
              <a:t>2</a:t>
            </a:r>
            <a:r>
              <a:rPr lang="zh-CN" altLang="en-US" sz="2400" dirty="0"/>
              <a:t>分别提交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最新排名：    </a:t>
            </a:r>
            <a:r>
              <a:rPr lang="zh-CN" altLang="zh-CN" sz="2400" dirty="0"/>
              <a:t>对已经</a:t>
            </a:r>
            <a:r>
              <a:rPr lang="zh-CN" altLang="en-US" sz="2400" dirty="0"/>
              <a:t>注册提交结果</a:t>
            </a:r>
            <a:r>
              <a:rPr lang="zh-CN" altLang="zh-CN" sz="2400" dirty="0"/>
              <a:t>的队伍提供实时排名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                 </a:t>
            </a:r>
            <a:r>
              <a:rPr lang="zh-CN" altLang="en-US" sz="2400" dirty="0"/>
              <a:t>排名依据总的正确率 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611046" y="2721114"/>
            <a:ext cx="5170005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highlight>
                  <a:srgbClr val="FFFF00"/>
                </a:highlight>
                <a:sym typeface="+mn-ea"/>
              </a:rPr>
              <a:t>训练集提取码：</a:t>
            </a:r>
            <a:r>
              <a:rPr lang="en-US" altLang="zh-CN" sz="2000" dirty="0" err="1">
                <a:solidFill>
                  <a:srgbClr val="00B050"/>
                </a:solidFill>
                <a:highlight>
                  <a:srgbClr val="FFFF00"/>
                </a:highlight>
                <a:sym typeface="+mn-ea"/>
              </a:rPr>
              <a:t>oais</a:t>
            </a:r>
            <a:r>
              <a:rPr lang="zh-CN" altLang="en-US" sz="2000" dirty="0">
                <a:solidFill>
                  <a:srgbClr val="00B050"/>
                </a:solidFill>
                <a:highlight>
                  <a:srgbClr val="FFFF00"/>
                </a:highlight>
                <a:sym typeface="+mn-ea"/>
              </a:rPr>
              <a:t>      测试集提取码：</a:t>
            </a:r>
            <a:r>
              <a:rPr lang="en-US" altLang="zh-CN" sz="2000" dirty="0" err="1">
                <a:solidFill>
                  <a:srgbClr val="00B050"/>
                </a:solidFill>
                <a:highlight>
                  <a:srgbClr val="FFFF00"/>
                </a:highlight>
                <a:sym typeface="+mn-ea"/>
              </a:rPr>
              <a:t>zkwj</a:t>
            </a:r>
            <a:endParaRPr lang="en-US" altLang="zh-CN" sz="2000" dirty="0">
              <a:solidFill>
                <a:srgbClr val="00B050"/>
              </a:solidFill>
              <a:highlight>
                <a:srgbClr val="FFFF00"/>
              </a:highlight>
              <a:sym typeface="+mn-ea"/>
            </a:endParaRPr>
          </a:p>
          <a:p>
            <a:r>
              <a:rPr lang="zh-CN" altLang="en-US" sz="2000" dirty="0">
                <a:solidFill>
                  <a:srgbClr val="00B050"/>
                </a:solidFill>
                <a:highlight>
                  <a:srgbClr val="FFFF00"/>
                </a:highlight>
                <a:sym typeface="+mn-ea"/>
              </a:rPr>
              <a:t> </a:t>
            </a:r>
            <a:endParaRPr lang="zh-CN" altLang="en-US" sz="2000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611046" y="5373216"/>
          <a:ext cx="3518967" cy="76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3" name="Equation" r:id="rId1" imgW="46024800" imgH="10058400" progId="Equation.DSMT4">
                  <p:embed/>
                </p:oleObj>
              </mc:Choice>
              <mc:Fallback>
                <p:oleObj name="Equation" r:id="rId1" imgW="46024800" imgH="10058400" progId="Equation.DSMT4">
                  <p:embed/>
                  <p:pic>
                    <p:nvPicPr>
                      <p:cNvPr id="0" name="图片 226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11046" y="5373216"/>
                        <a:ext cx="3518967" cy="768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080" y="116840"/>
            <a:ext cx="2446655" cy="25387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TY2NzkxOGJjNGFkNzFiZWJmMTE5NTMyNGI3ZDNjZGQ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1129</Words>
  <Application>WPS 演示</Application>
  <PresentationFormat>全屏显示(4:3)</PresentationFormat>
  <Paragraphs>98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Calibri</vt:lpstr>
      <vt:lpstr>微软雅黑</vt:lpstr>
      <vt:lpstr>Arial Black</vt:lpstr>
      <vt:lpstr>黑体</vt:lpstr>
      <vt:lpstr>Arial Unicode MS</vt:lpstr>
      <vt:lpstr>等线</vt:lpstr>
      <vt:lpstr>基本</vt:lpstr>
      <vt:lpstr>Paint.Picture</vt:lpstr>
      <vt:lpstr>Equation.DSMT4</vt:lpstr>
      <vt:lpstr>PowerPoint 演示文稿</vt:lpstr>
      <vt:lpstr>PowerPoint 演示文稿</vt:lpstr>
      <vt:lpstr>PowerPoint 演示文稿</vt:lpstr>
      <vt:lpstr>任务1：LibsVM工具箱学习使用</vt:lpstr>
      <vt:lpstr>LibsVM工具箱学习使用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周雪</cp:lastModifiedBy>
  <cp:revision>310</cp:revision>
  <dcterms:created xsi:type="dcterms:W3CDTF">2014-08-29T08:50:00Z</dcterms:created>
  <dcterms:modified xsi:type="dcterms:W3CDTF">2024-10-17T04:31:28Z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F9B94C8C9B1A4FF5A30AA923BBAFDD19_12</vt:lpwstr>
  </property>
  <property fmtid="{D5CDD505-2E9C-101B-9397-08002B2CF9AE}" pid="3" name="KSOProductBuildVer">
    <vt:lpwstr>2052-12.1.0.18608</vt:lpwstr>
  </property>
</Properties>
</file>