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14A"/>
    <a:srgbClr val="53656F"/>
    <a:srgbClr val="A6A6A6"/>
    <a:srgbClr val="FFFFFF"/>
    <a:srgbClr val="249AC2"/>
    <a:srgbClr val="252E36"/>
    <a:srgbClr val="7F7F7F"/>
    <a:srgbClr val="C9CFD2"/>
    <a:srgbClr val="DCDFE1"/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A9547-C38F-48BB-9C60-8CA4E57D5AAD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5998E-4E1C-4C5E-B132-CE30ABF1C0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60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998E-4E1C-4C5E-B132-CE30ABF1C04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3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raitstimes.com/singapore/jobs/6-in-10-security-officers-looking-to-leave-jobs-4-in-10-face-abuse-at-work-study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whitepapers/latest/build-modern-data-streaming-analytics-architectures/what-is-a-modern-streaming-data-architectur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9" name="Rectangle 138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D5CECC-BBA3-B99E-9CE1-2227ED8D2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sz="4100" dirty="0"/>
              <a:t>Data Architecture for Surveillance and targeted advertising system</a:t>
            </a:r>
            <a:endParaRPr lang="en-SG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E44EF-53C6-2ADC-B918-D1FACC288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US"/>
              <a:t>By Poh yu jie</a:t>
            </a:r>
            <a:endParaRPr lang="en-SG" dirty="0"/>
          </a:p>
        </p:txBody>
      </p:sp>
      <p:pic>
        <p:nvPicPr>
          <p:cNvPr id="140" name="Picture 139" descr="3D abstract blue and gold cube illustration">
            <a:extLst>
              <a:ext uri="{FF2B5EF4-FFF2-40B4-BE49-F238E27FC236}">
                <a16:creationId xmlns:a16="http://schemas.microsoft.com/office/drawing/2014/main" id="{4D48F6B4-186F-CE14-97AD-817974C47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87" r="38157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5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0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2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3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6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7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8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9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0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2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3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5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6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7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8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9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0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1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2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3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8357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3A9A-7EF2-A424-08C0-171677D4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Storage (Targeted Advertisements)</a:t>
            </a:r>
            <a:endParaRPr lang="en-SG" dirty="0"/>
          </a:p>
        </p:txBody>
      </p:sp>
      <p:pic>
        <p:nvPicPr>
          <p:cNvPr id="5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E3262150-8B40-7E71-5274-D0C05FCCE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575" y="1787284"/>
            <a:ext cx="1282262" cy="1282262"/>
          </a:xfrm>
        </p:spPr>
      </p:pic>
      <p:pic>
        <p:nvPicPr>
          <p:cNvPr id="13" name="Picture 12" descr="A blue round object with yellow dots&#10;&#10;Description automatically generated">
            <a:extLst>
              <a:ext uri="{FF2B5EF4-FFF2-40B4-BE49-F238E27FC236}">
                <a16:creationId xmlns:a16="http://schemas.microsoft.com/office/drawing/2014/main" id="{573B64BF-579F-E46B-4325-8E9A2E8B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88" y="4419298"/>
            <a:ext cx="1295740" cy="1295740"/>
          </a:xfrm>
          <a:prstGeom prst="rect">
            <a:avLst/>
          </a:prstGeom>
        </p:spPr>
      </p:pic>
      <p:pic>
        <p:nvPicPr>
          <p:cNvPr id="15" name="Picture 14" descr="A computer screen with a graph and pie chart&#10;&#10;Description automatically generated">
            <a:extLst>
              <a:ext uri="{FF2B5EF4-FFF2-40B4-BE49-F238E27FC236}">
                <a16:creationId xmlns:a16="http://schemas.microsoft.com/office/drawing/2014/main" id="{6C691C84-EAD2-62DE-5D5E-B6FED16E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263" y="4131091"/>
            <a:ext cx="1872154" cy="1872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22319C-5762-54D6-EDEC-CCF0EACEA1F3}"/>
              </a:ext>
            </a:extLst>
          </p:cNvPr>
          <p:cNvSpPr txBox="1"/>
          <p:nvPr/>
        </p:nvSpPr>
        <p:spPr>
          <a:xfrm>
            <a:off x="2841845" y="4291100"/>
            <a:ext cx="146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Apache Ignite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FE57E-D476-E3CB-DFFB-88A591B15C83}"/>
              </a:ext>
            </a:extLst>
          </p:cNvPr>
          <p:cNvSpPr txBox="1"/>
          <p:nvPr/>
        </p:nvSpPr>
        <p:spPr>
          <a:xfrm>
            <a:off x="6375267" y="5818579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 Dump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BCB85-1FD4-0A4D-B2D0-25E60BEE7E3E}"/>
              </a:ext>
            </a:extLst>
          </p:cNvPr>
          <p:cNvSpPr txBox="1"/>
          <p:nvPr/>
        </p:nvSpPr>
        <p:spPr>
          <a:xfrm>
            <a:off x="9128049" y="5818579"/>
            <a:ext cx="142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 of delayed stream data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E792A-C1A6-CDA5-DBDE-2DB47E0645AC}"/>
              </a:ext>
            </a:extLst>
          </p:cNvPr>
          <p:cNvSpPr txBox="1"/>
          <p:nvPr/>
        </p:nvSpPr>
        <p:spPr>
          <a:xfrm>
            <a:off x="6869918" y="3178865"/>
            <a:ext cx="169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Model</a:t>
            </a:r>
            <a:endParaRPr lang="en-SG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A32F5E-E560-3F14-9A4E-24EFB36909C2}"/>
              </a:ext>
            </a:extLst>
          </p:cNvPr>
          <p:cNvSpPr/>
          <p:nvPr/>
        </p:nvSpPr>
        <p:spPr>
          <a:xfrm>
            <a:off x="8563495" y="2326076"/>
            <a:ext cx="2148070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BF2C6-0303-C11D-D7CA-B83349839BC4}"/>
              </a:ext>
            </a:extLst>
          </p:cNvPr>
          <p:cNvSpPr txBox="1"/>
          <p:nvPr/>
        </p:nvSpPr>
        <p:spPr>
          <a:xfrm>
            <a:off x="8357837" y="1760755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Requires time to infer from image data</a:t>
            </a:r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5311DE-D7CC-8869-79DA-031ECED702F1}"/>
              </a:ext>
            </a:extLst>
          </p:cNvPr>
          <p:cNvGrpSpPr/>
          <p:nvPr/>
        </p:nvGrpSpPr>
        <p:grpSpPr>
          <a:xfrm>
            <a:off x="366111" y="3225887"/>
            <a:ext cx="4902742" cy="969580"/>
            <a:chOff x="366111" y="3225887"/>
            <a:chExt cx="4902742" cy="9695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ABC929-14D4-699B-A9CC-6802E9C2D1BF}"/>
                </a:ext>
              </a:extLst>
            </p:cNvPr>
            <p:cNvGrpSpPr/>
            <p:nvPr/>
          </p:nvGrpSpPr>
          <p:grpSpPr>
            <a:xfrm>
              <a:off x="2042177" y="3225887"/>
              <a:ext cx="3226676" cy="969580"/>
              <a:chOff x="1250731" y="2803635"/>
              <a:chExt cx="3226676" cy="9695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681EF7-6613-128E-9F2D-52CF29955390}"/>
                  </a:ext>
                </a:extLst>
              </p:cNvPr>
              <p:cNvSpPr/>
              <p:nvPr/>
            </p:nvSpPr>
            <p:spPr>
              <a:xfrm>
                <a:off x="1250731" y="2803635"/>
                <a:ext cx="3226676" cy="969580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8779AA9-BD18-716D-D139-31638C02D3F5}"/>
                  </a:ext>
                </a:extLst>
              </p:cNvPr>
              <p:cNvSpPr/>
              <p:nvPr/>
            </p:nvSpPr>
            <p:spPr>
              <a:xfrm>
                <a:off x="3423202" y="2868010"/>
                <a:ext cx="809297" cy="840829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05B016-F790-F53C-C6D2-5BB0C338759F}"/>
                  </a:ext>
                </a:extLst>
              </p:cNvPr>
              <p:cNvSpPr/>
              <p:nvPr/>
            </p:nvSpPr>
            <p:spPr>
              <a:xfrm>
                <a:off x="2402656" y="2868010"/>
                <a:ext cx="809297" cy="840829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73ED6D-EF32-1D73-A283-5B9F82605ABB}"/>
                  </a:ext>
                </a:extLst>
              </p:cNvPr>
              <p:cNvSpPr/>
              <p:nvPr/>
            </p:nvSpPr>
            <p:spPr>
              <a:xfrm>
                <a:off x="1422045" y="2868010"/>
                <a:ext cx="809297" cy="84477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FE6F5E-1387-E01A-F7F8-A0C9B6626FC9}"/>
                </a:ext>
              </a:extLst>
            </p:cNvPr>
            <p:cNvSpPr/>
            <p:nvPr/>
          </p:nvSpPr>
          <p:spPr>
            <a:xfrm>
              <a:off x="366111" y="3350697"/>
              <a:ext cx="809297" cy="844770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848ED10-6B7C-BC63-0397-CC8B4815DC0B}"/>
                </a:ext>
              </a:extLst>
            </p:cNvPr>
            <p:cNvSpPr/>
            <p:nvPr/>
          </p:nvSpPr>
          <p:spPr>
            <a:xfrm>
              <a:off x="1346722" y="3502030"/>
              <a:ext cx="586039" cy="51448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E81DE401-D623-0476-01E5-994933CA0489}"/>
              </a:ext>
            </a:extLst>
          </p:cNvPr>
          <p:cNvSpPr/>
          <p:nvPr/>
        </p:nvSpPr>
        <p:spPr>
          <a:xfrm>
            <a:off x="3825787" y="2097088"/>
            <a:ext cx="2942897" cy="843592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43AD7D28-9351-4E57-0FA1-E0F8D80C12F3}"/>
              </a:ext>
            </a:extLst>
          </p:cNvPr>
          <p:cNvSpPr/>
          <p:nvPr/>
        </p:nvSpPr>
        <p:spPr>
          <a:xfrm rot="10800000" flipH="1">
            <a:off x="3598750" y="4893110"/>
            <a:ext cx="2399655" cy="925469"/>
          </a:xfrm>
          <a:prstGeom prst="bentArrow">
            <a:avLst/>
          </a:prstGeom>
          <a:solidFill>
            <a:srgbClr val="249AC2"/>
          </a:solidFill>
          <a:ln>
            <a:solidFill>
              <a:srgbClr val="249A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769097D-CD98-3FD8-DB2F-B0322E580290}"/>
              </a:ext>
            </a:extLst>
          </p:cNvPr>
          <p:cNvSpPr/>
          <p:nvPr/>
        </p:nvSpPr>
        <p:spPr>
          <a:xfrm>
            <a:off x="7835580" y="4730681"/>
            <a:ext cx="1149572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EB844-F8C9-155A-1BE3-EC913C1E329F}"/>
              </a:ext>
            </a:extLst>
          </p:cNvPr>
          <p:cNvSpPr txBox="1"/>
          <p:nvPr/>
        </p:nvSpPr>
        <p:spPr>
          <a:xfrm>
            <a:off x="3943638" y="5818579"/>
            <a:ext cx="142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older than 1 minute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37ACB9-C937-1E8E-8DFF-65A784CD5C20}"/>
              </a:ext>
            </a:extLst>
          </p:cNvPr>
          <p:cNvSpPr txBox="1"/>
          <p:nvPr/>
        </p:nvSpPr>
        <p:spPr>
          <a:xfrm>
            <a:off x="116522" y="42911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  <a:endParaRPr lang="en-SG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AFA141-5865-5E2A-4079-1610B677BD35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17E68F-DF05-9AF5-83E7-3BC97DD26F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9AD32F-24F3-54C9-DA5E-E73A8FAB157A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C11E5F-DC41-6C8C-E5A3-C24F12523CC1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92A222-4424-3BCD-164C-405C34C30800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3013DE-AC66-8E84-D87B-117668895E3F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5E8C16-8C32-009C-4DD6-5AF2820F71FB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6" name="Text Placeholder 3">
              <a:extLst>
                <a:ext uri="{FF2B5EF4-FFF2-40B4-BE49-F238E27FC236}">
                  <a16:creationId xmlns:a16="http://schemas.microsoft.com/office/drawing/2014/main" id="{13CC3FE8-E88E-8B08-0D15-081B8D7F00C0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96F44835-7772-4D55-75B5-604010111742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id="{A5FDABD3-DF19-7EC9-D4AE-698218963B11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Text Placeholder 3">
              <a:extLst>
                <a:ext uri="{FF2B5EF4-FFF2-40B4-BE49-F238E27FC236}">
                  <a16:creationId xmlns:a16="http://schemas.microsoft.com/office/drawing/2014/main" id="{EEB25241-C552-1440-E726-7825EB3C93DF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0" name="Text Placeholder 3">
              <a:extLst>
                <a:ext uri="{FF2B5EF4-FFF2-40B4-BE49-F238E27FC236}">
                  <a16:creationId xmlns:a16="http://schemas.microsoft.com/office/drawing/2014/main" id="{E91B4586-8878-DA48-DBB2-FB5D81D4EEE7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8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/>
      <p:bldP spid="23" grpId="0" animBg="1"/>
      <p:bldP spid="24" grpId="0" animBg="1"/>
      <p:bldP spid="25" grpId="0" animBg="1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F4E-AF1F-D8AC-F13A-3B7A1E29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80" y="618518"/>
            <a:ext cx="10384220" cy="1478570"/>
          </a:xfrm>
        </p:spPr>
        <p:txBody>
          <a:bodyPr/>
          <a:lstStyle/>
          <a:p>
            <a:r>
              <a:rPr lang="en-US" dirty="0"/>
              <a:t>Stream Processing 1 (Targeted Advertisements)</a:t>
            </a:r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B85149-28C3-116D-1067-F62969FCF75D}"/>
              </a:ext>
            </a:extLst>
          </p:cNvPr>
          <p:cNvSpPr/>
          <p:nvPr/>
        </p:nvSpPr>
        <p:spPr>
          <a:xfrm>
            <a:off x="366110" y="3526772"/>
            <a:ext cx="809297" cy="84477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D09A9-0607-5AFD-B33E-D204B834269F}"/>
              </a:ext>
            </a:extLst>
          </p:cNvPr>
          <p:cNvSpPr txBox="1"/>
          <p:nvPr/>
        </p:nvSpPr>
        <p:spPr>
          <a:xfrm>
            <a:off x="93329" y="442881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  <a:endParaRPr lang="en-SG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78A3DC-1B9B-AB87-D031-B8B5ED232C43}"/>
              </a:ext>
            </a:extLst>
          </p:cNvPr>
          <p:cNvSpPr/>
          <p:nvPr/>
        </p:nvSpPr>
        <p:spPr>
          <a:xfrm>
            <a:off x="1508222" y="3744131"/>
            <a:ext cx="1072123" cy="422385"/>
          </a:xfrm>
          <a:prstGeom prst="rightArrow">
            <a:avLst/>
          </a:prstGeom>
          <a:solidFill>
            <a:srgbClr val="249AC2"/>
          </a:solidFill>
          <a:ln>
            <a:solidFill>
              <a:srgbClr val="249A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0D497CA4-17FB-839F-7D05-819EFB12A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434" y="3464950"/>
            <a:ext cx="949364" cy="9493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3BE33-7815-E013-0D5B-38A187AB197E}"/>
              </a:ext>
            </a:extLst>
          </p:cNvPr>
          <p:cNvSpPr txBox="1"/>
          <p:nvPr/>
        </p:nvSpPr>
        <p:spPr>
          <a:xfrm>
            <a:off x="5430197" y="4414314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Age Gender Model</a:t>
            </a:r>
            <a:endParaRPr lang="en-SG" dirty="0"/>
          </a:p>
        </p:txBody>
      </p:sp>
      <p:pic>
        <p:nvPicPr>
          <p:cNvPr id="12" name="Picture 11" descr="A black and white line drawing of a paper&#10;&#10;Description automatically generated">
            <a:extLst>
              <a:ext uri="{FF2B5EF4-FFF2-40B4-BE49-F238E27FC236}">
                <a16:creationId xmlns:a16="http://schemas.microsoft.com/office/drawing/2014/main" id="{2CD85C05-3662-C15D-D17E-EC6BAC278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82" y="3352799"/>
            <a:ext cx="1197457" cy="129205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39972C-5654-74F3-1590-862AAC0B7C42}"/>
              </a:ext>
            </a:extLst>
          </p:cNvPr>
          <p:cNvSpPr/>
          <p:nvPr/>
        </p:nvSpPr>
        <p:spPr>
          <a:xfrm>
            <a:off x="4358072" y="3728439"/>
            <a:ext cx="1072123" cy="422385"/>
          </a:xfrm>
          <a:prstGeom prst="rightArrow">
            <a:avLst/>
          </a:prstGeom>
          <a:solidFill>
            <a:srgbClr val="249AC2"/>
          </a:solidFill>
          <a:ln>
            <a:solidFill>
              <a:srgbClr val="249A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ABC1C9-0495-6D6B-ABD2-07C80AF17AEE}"/>
              </a:ext>
            </a:extLst>
          </p:cNvPr>
          <p:cNvSpPr txBox="1"/>
          <p:nvPr/>
        </p:nvSpPr>
        <p:spPr>
          <a:xfrm>
            <a:off x="3021081" y="446019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 Code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BBBBB2-7EE8-7A4C-EF57-75B9781B3D72}"/>
              </a:ext>
            </a:extLst>
          </p:cNvPr>
          <p:cNvSpPr/>
          <p:nvPr/>
        </p:nvSpPr>
        <p:spPr>
          <a:xfrm>
            <a:off x="366110" y="1862538"/>
            <a:ext cx="809297" cy="84477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055F8-7ACA-2F94-F137-16A9E281F1EA}"/>
              </a:ext>
            </a:extLst>
          </p:cNvPr>
          <p:cNvSpPr txBox="1"/>
          <p:nvPr/>
        </p:nvSpPr>
        <p:spPr>
          <a:xfrm>
            <a:off x="93329" y="2764579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</a:p>
          <a:p>
            <a:pPr algn="ctr"/>
            <a:r>
              <a:rPr lang="en-US" dirty="0"/>
              <a:t>(Level 1)</a:t>
            </a:r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B9B1F-918A-FE8D-E3DE-AF3F6B94BFA4}"/>
              </a:ext>
            </a:extLst>
          </p:cNvPr>
          <p:cNvSpPr/>
          <p:nvPr/>
        </p:nvSpPr>
        <p:spPr>
          <a:xfrm>
            <a:off x="264294" y="5244059"/>
            <a:ext cx="809297" cy="84477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7626BF-C0A8-CB5F-1CEF-70B980476CA2}"/>
              </a:ext>
            </a:extLst>
          </p:cNvPr>
          <p:cNvSpPr txBox="1"/>
          <p:nvPr/>
        </p:nvSpPr>
        <p:spPr>
          <a:xfrm>
            <a:off x="-8487" y="6146100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</a:p>
          <a:p>
            <a:pPr algn="ctr"/>
            <a:r>
              <a:rPr lang="en-US" dirty="0"/>
              <a:t>(Level 3)</a:t>
            </a:r>
            <a:endParaRPr lang="en-SG" dirty="0"/>
          </a:p>
        </p:txBody>
      </p:sp>
      <p:pic>
        <p:nvPicPr>
          <p:cNvPr id="21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7D21C13B-7685-14A3-3167-CCD04A9B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34" y="1786670"/>
            <a:ext cx="949364" cy="9493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55B87F-F96D-F7E6-D21F-49E4CF99C934}"/>
              </a:ext>
            </a:extLst>
          </p:cNvPr>
          <p:cNvSpPr txBox="1"/>
          <p:nvPr/>
        </p:nvSpPr>
        <p:spPr>
          <a:xfrm>
            <a:off x="5430197" y="2736034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Age Gender Model</a:t>
            </a:r>
            <a:endParaRPr lang="en-SG" dirty="0"/>
          </a:p>
        </p:txBody>
      </p:sp>
      <p:pic>
        <p:nvPicPr>
          <p:cNvPr id="23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1DEED069-EA65-3544-0080-DD74E45E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32" y="5139465"/>
            <a:ext cx="949364" cy="9493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062267-EFA0-BBEC-C836-F2F2D2B1F688}"/>
              </a:ext>
            </a:extLst>
          </p:cNvPr>
          <p:cNvSpPr txBox="1"/>
          <p:nvPr/>
        </p:nvSpPr>
        <p:spPr>
          <a:xfrm>
            <a:off x="5430195" y="6088829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Age Gender Model</a:t>
            </a:r>
            <a:endParaRPr lang="en-SG" dirty="0"/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B3739B7A-AFFE-BC8A-BB48-B3A371EEE5CB}"/>
              </a:ext>
            </a:extLst>
          </p:cNvPr>
          <p:cNvSpPr/>
          <p:nvPr/>
        </p:nvSpPr>
        <p:spPr>
          <a:xfrm>
            <a:off x="3698618" y="2134830"/>
            <a:ext cx="1884565" cy="949364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B470B2F-1328-BCFA-6634-783906CB3A86}"/>
              </a:ext>
            </a:extLst>
          </p:cNvPr>
          <p:cNvSpPr/>
          <p:nvPr/>
        </p:nvSpPr>
        <p:spPr>
          <a:xfrm rot="10800000" flipH="1">
            <a:off x="3605048" y="5140699"/>
            <a:ext cx="1699007" cy="94813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24A7E-45BD-D37C-2097-01C534D0747E}"/>
              </a:ext>
            </a:extLst>
          </p:cNvPr>
          <p:cNvSpPr txBox="1"/>
          <p:nvPr/>
        </p:nvSpPr>
        <p:spPr>
          <a:xfrm>
            <a:off x="4079369" y="1813170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Threading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21E26-8FA7-1A7C-B344-0223C8CB86C0}"/>
              </a:ext>
            </a:extLst>
          </p:cNvPr>
          <p:cNvSpPr txBox="1"/>
          <p:nvPr/>
        </p:nvSpPr>
        <p:spPr>
          <a:xfrm>
            <a:off x="3800221" y="6020856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Threading</a:t>
            </a:r>
            <a:endParaRPr lang="en-SG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F0AC75D-8AB5-7066-6D52-46319C2D2BF0}"/>
              </a:ext>
            </a:extLst>
          </p:cNvPr>
          <p:cNvSpPr/>
          <p:nvPr/>
        </p:nvSpPr>
        <p:spPr>
          <a:xfrm>
            <a:off x="7659660" y="2069735"/>
            <a:ext cx="258796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89B75F-6126-1DA3-82D2-94269806AA9C}"/>
              </a:ext>
            </a:extLst>
          </p:cNvPr>
          <p:cNvSpPr txBox="1"/>
          <p:nvPr/>
        </p:nvSpPr>
        <p:spPr>
          <a:xfrm>
            <a:off x="6899796" y="1536171"/>
            <a:ext cx="3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{max (</a:t>
            </a:r>
            <a:r>
              <a:rPr lang="en-US" dirty="0" err="1"/>
              <a:t>age_count</a:t>
            </a:r>
            <a:r>
              <a:rPr lang="en-US" dirty="0"/>
              <a:t>), max(</a:t>
            </a:r>
            <a:r>
              <a:rPr lang="en-US" dirty="0" err="1"/>
              <a:t>gender_count</a:t>
            </a:r>
            <a:r>
              <a:rPr lang="en-US" dirty="0"/>
              <a:t>), location, timestamp}</a:t>
            </a:r>
            <a:endParaRPr lang="en-SG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C07BDB0-0399-D050-7DAD-79CCEF40A737}"/>
              </a:ext>
            </a:extLst>
          </p:cNvPr>
          <p:cNvSpPr/>
          <p:nvPr/>
        </p:nvSpPr>
        <p:spPr>
          <a:xfrm>
            <a:off x="7636259" y="3994693"/>
            <a:ext cx="258796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43008B-E8E6-0E33-4730-BFA96D406534}"/>
              </a:ext>
            </a:extLst>
          </p:cNvPr>
          <p:cNvSpPr txBox="1"/>
          <p:nvPr/>
        </p:nvSpPr>
        <p:spPr>
          <a:xfrm>
            <a:off x="6876395" y="3461129"/>
            <a:ext cx="3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{max (</a:t>
            </a:r>
            <a:r>
              <a:rPr lang="en-US" dirty="0" err="1"/>
              <a:t>age_count</a:t>
            </a:r>
            <a:r>
              <a:rPr lang="en-US" dirty="0"/>
              <a:t>), max(</a:t>
            </a:r>
            <a:r>
              <a:rPr lang="en-US" dirty="0" err="1"/>
              <a:t>gender_count</a:t>
            </a:r>
            <a:r>
              <a:rPr lang="en-US" dirty="0"/>
              <a:t>), location, timestamp}</a:t>
            </a:r>
            <a:endParaRPr lang="en-SG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1AD958E-77A3-4856-696A-5DFEAA1AD91B}"/>
              </a:ext>
            </a:extLst>
          </p:cNvPr>
          <p:cNvSpPr/>
          <p:nvPr/>
        </p:nvSpPr>
        <p:spPr>
          <a:xfrm>
            <a:off x="7636259" y="5701591"/>
            <a:ext cx="258796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54434-45BA-0330-B9D3-6C9BE998A1D8}"/>
              </a:ext>
            </a:extLst>
          </p:cNvPr>
          <p:cNvSpPr txBox="1"/>
          <p:nvPr/>
        </p:nvSpPr>
        <p:spPr>
          <a:xfrm>
            <a:off x="6876395" y="5168027"/>
            <a:ext cx="3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{max (</a:t>
            </a:r>
            <a:r>
              <a:rPr lang="en-US" dirty="0" err="1"/>
              <a:t>age_count</a:t>
            </a:r>
            <a:r>
              <a:rPr lang="en-US" dirty="0"/>
              <a:t>), max(</a:t>
            </a:r>
            <a:r>
              <a:rPr lang="en-US" dirty="0" err="1"/>
              <a:t>gender_count</a:t>
            </a:r>
            <a:r>
              <a:rPr lang="en-US" dirty="0"/>
              <a:t>), location, timestamp}</a:t>
            </a:r>
            <a:endParaRPr lang="en-SG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2F88727-54D9-723F-3E56-2641871FF1A1}"/>
              </a:ext>
            </a:extLst>
          </p:cNvPr>
          <p:cNvSpPr/>
          <p:nvPr/>
        </p:nvSpPr>
        <p:spPr>
          <a:xfrm>
            <a:off x="1448187" y="2095030"/>
            <a:ext cx="413499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B80A788-9A27-D098-8AB7-55907A9478A8}"/>
              </a:ext>
            </a:extLst>
          </p:cNvPr>
          <p:cNvSpPr/>
          <p:nvPr/>
        </p:nvSpPr>
        <p:spPr>
          <a:xfrm>
            <a:off x="1199731" y="5596308"/>
            <a:ext cx="413499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B3F9AE-C173-89EA-2AC2-61CF4FCCD402}"/>
              </a:ext>
            </a:extLst>
          </p:cNvPr>
          <p:cNvSpPr txBox="1"/>
          <p:nvPr/>
        </p:nvSpPr>
        <p:spPr>
          <a:xfrm>
            <a:off x="106901" y="4444719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</a:p>
          <a:p>
            <a:pPr algn="ctr"/>
            <a:r>
              <a:rPr lang="en-US" dirty="0"/>
              <a:t>(Level 2)</a:t>
            </a:r>
            <a:endParaRPr lang="en-SG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053443B-18C7-41C0-B7A9-171F29FB0438}"/>
              </a:ext>
            </a:extLst>
          </p:cNvPr>
          <p:cNvSpPr/>
          <p:nvPr/>
        </p:nvSpPr>
        <p:spPr>
          <a:xfrm>
            <a:off x="1352458" y="3666312"/>
            <a:ext cx="413499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615D9A4-FC90-54BB-1343-F72BB711A593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A8F298-53E1-4806-540A-77E0CB3D9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930572-7804-CF18-CAF7-6BF063A1511E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0394CD-20BC-B64F-E7DD-87390D0340B0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9529377-9DE4-A5F7-A92C-7E9AD8BAEEDF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EAC5322-E68B-4F4C-25C7-4EB05B429A8C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0DDCC80-0292-ADED-0D81-55B0CB577F2D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9" name="Text Placeholder 3">
              <a:extLst>
                <a:ext uri="{FF2B5EF4-FFF2-40B4-BE49-F238E27FC236}">
                  <a16:creationId xmlns:a16="http://schemas.microsoft.com/office/drawing/2014/main" id="{D2D89924-C5D2-F5B1-068B-A4D90BD2A430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 Placeholder 3">
              <a:extLst>
                <a:ext uri="{FF2B5EF4-FFF2-40B4-BE49-F238E27FC236}">
                  <a16:creationId xmlns:a16="http://schemas.microsoft.com/office/drawing/2014/main" id="{BF619472-289F-0E11-FD86-81242BE53AC1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1" name="Text Placeholder 3">
              <a:extLst>
                <a:ext uri="{FF2B5EF4-FFF2-40B4-BE49-F238E27FC236}">
                  <a16:creationId xmlns:a16="http://schemas.microsoft.com/office/drawing/2014/main" id="{F0844A30-39B2-64B5-8E99-F4A856F2CDE0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Text Placeholder 3">
              <a:extLst>
                <a:ext uri="{FF2B5EF4-FFF2-40B4-BE49-F238E27FC236}">
                  <a16:creationId xmlns:a16="http://schemas.microsoft.com/office/drawing/2014/main" id="{5C3956F3-3CC5-C5F1-4E5B-82A56779EC3C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53" name="Text Placeholder 3">
              <a:extLst>
                <a:ext uri="{FF2B5EF4-FFF2-40B4-BE49-F238E27FC236}">
                  <a16:creationId xmlns:a16="http://schemas.microsoft.com/office/drawing/2014/main" id="{2C52AE38-7BA2-87F0-F6D9-82F3A94FE975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8" grpId="0" animBg="1"/>
      <p:bldP spid="8" grpId="1" animBg="1"/>
      <p:bldP spid="10" grpId="0"/>
      <p:bldP spid="13" grpId="0" animBg="1"/>
      <p:bldP spid="13" grpId="1" animBg="1"/>
      <p:bldP spid="14" grpId="0"/>
      <p:bldP spid="14" grpId="1"/>
      <p:bldP spid="17" grpId="0" animBg="1"/>
      <p:bldP spid="18" grpId="0"/>
      <p:bldP spid="19" grpId="0" animBg="1"/>
      <p:bldP spid="20" grpId="0"/>
      <p:bldP spid="22" grpId="0"/>
      <p:bldP spid="24" grpId="0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/>
      <p:bldP spid="28" grpId="1"/>
      <p:bldP spid="29" grpId="0" animBg="1"/>
      <p:bldP spid="30" grpId="0"/>
      <p:bldP spid="31" grpId="0" animBg="1"/>
      <p:bldP spid="32" grpId="0"/>
      <p:bldP spid="33" grpId="0" animBg="1"/>
      <p:bldP spid="34" grpId="0"/>
      <p:bldP spid="37" grpId="0" animBg="1"/>
      <p:bldP spid="38" grpId="0" animBg="1"/>
      <p:bldP spid="40" grpId="0"/>
      <p:bldP spid="40" grpId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AE27-E8DC-51E6-C0CB-F0F3D80E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69" y="618518"/>
            <a:ext cx="10489324" cy="1478570"/>
          </a:xfrm>
        </p:spPr>
        <p:txBody>
          <a:bodyPr/>
          <a:lstStyle/>
          <a:p>
            <a:r>
              <a:rPr lang="en-US" dirty="0"/>
              <a:t>Stream Processing 2 (Targeted Advertisements)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1DA26-D54A-7B74-14CF-ECAF2989995D}"/>
              </a:ext>
            </a:extLst>
          </p:cNvPr>
          <p:cNvSpPr txBox="1"/>
          <p:nvPr/>
        </p:nvSpPr>
        <p:spPr>
          <a:xfrm>
            <a:off x="183687" y="3348909"/>
            <a:ext cx="216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{max (</a:t>
            </a:r>
            <a:r>
              <a:rPr lang="en-US" dirty="0" err="1"/>
              <a:t>age_count</a:t>
            </a:r>
            <a:r>
              <a:rPr lang="en-US" dirty="0"/>
              <a:t>), max(</a:t>
            </a:r>
            <a:r>
              <a:rPr lang="en-US" dirty="0" err="1"/>
              <a:t>gender_count</a:t>
            </a:r>
            <a:r>
              <a:rPr lang="en-US" dirty="0"/>
              <a:t>), location, timestamp}</a:t>
            </a:r>
            <a:endParaRPr lang="en-SG" dirty="0"/>
          </a:p>
        </p:txBody>
      </p:sp>
      <p:pic>
        <p:nvPicPr>
          <p:cNvPr id="5" name="Picture 4" descr="A blue round object with yellow dots&#10;&#10;Description automatically generated">
            <a:extLst>
              <a:ext uri="{FF2B5EF4-FFF2-40B4-BE49-F238E27FC236}">
                <a16:creationId xmlns:a16="http://schemas.microsoft.com/office/drawing/2014/main" id="{286111A2-415B-A777-354B-606EC853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438" y="3162704"/>
            <a:ext cx="1295740" cy="12957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4E31131-E411-21F6-C63C-A99547DE2E97}"/>
              </a:ext>
            </a:extLst>
          </p:cNvPr>
          <p:cNvSpPr/>
          <p:nvPr/>
        </p:nvSpPr>
        <p:spPr>
          <a:xfrm>
            <a:off x="2383277" y="3553333"/>
            <a:ext cx="1005692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B44722-22A6-E662-94ED-48D6A5F1C24B}"/>
              </a:ext>
            </a:extLst>
          </p:cNvPr>
          <p:cNvSpPr/>
          <p:nvPr/>
        </p:nvSpPr>
        <p:spPr>
          <a:xfrm>
            <a:off x="4922620" y="3553333"/>
            <a:ext cx="901111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9276AA-9E27-6D0B-E3F8-9955C7E8E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96786"/>
              </p:ext>
            </p:extLst>
          </p:nvPr>
        </p:nvGraphicFramePr>
        <p:xfrm>
          <a:off x="6127531" y="3068894"/>
          <a:ext cx="31390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48">
                  <a:extLst>
                    <a:ext uri="{9D8B030D-6E8A-4147-A177-3AD203B41FA5}">
                      <a16:colId xmlns:a16="http://schemas.microsoft.com/office/drawing/2014/main" val="774278925"/>
                    </a:ext>
                  </a:extLst>
                </a:gridCol>
                <a:gridCol w="1462742">
                  <a:extLst>
                    <a:ext uri="{9D8B030D-6E8A-4147-A177-3AD203B41FA5}">
                      <a16:colId xmlns:a16="http://schemas.microsoft.com/office/drawing/2014/main" val="207271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Advertisement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7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Nike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6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Nintendo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5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1929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E877A1B-FE7D-19F0-6EAD-4560D1A93112}"/>
              </a:ext>
            </a:extLst>
          </p:cNvPr>
          <p:cNvSpPr/>
          <p:nvPr/>
        </p:nvSpPr>
        <p:spPr>
          <a:xfrm>
            <a:off x="9570421" y="3553333"/>
            <a:ext cx="901111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13999-9BAB-E3CF-CD3E-66DBC3333ECB}"/>
              </a:ext>
            </a:extLst>
          </p:cNvPr>
          <p:cNvSpPr txBox="1"/>
          <p:nvPr/>
        </p:nvSpPr>
        <p:spPr>
          <a:xfrm>
            <a:off x="10617422" y="3487408"/>
            <a:ext cx="100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Output: Nike Ad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FC986-5355-8F29-1B35-6B5F85CE1479}"/>
              </a:ext>
            </a:extLst>
          </p:cNvPr>
          <p:cNvSpPr txBox="1"/>
          <p:nvPr/>
        </p:nvSpPr>
        <p:spPr>
          <a:xfrm>
            <a:off x="3244888" y="4741167"/>
            <a:ext cx="166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Advertisement database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137A4-1AA2-273E-39BE-1D62F7816F21}"/>
              </a:ext>
            </a:extLst>
          </p:cNvPr>
          <p:cNvSpPr txBox="1"/>
          <p:nvPr/>
        </p:nvSpPr>
        <p:spPr>
          <a:xfrm>
            <a:off x="6865656" y="4760913"/>
            <a:ext cx="166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 output</a:t>
            </a:r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7C520A-83DB-719B-9574-61B4FDD23D32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6F2955-516E-A376-DA6A-F6E305FA10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6B0328-F7A3-B297-B130-D4EA65AFBC2F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442A91-812E-6888-4DED-1A3ECAD32335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66B545-4144-3448-F02E-06F27D862886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FD7342-DAFE-4330-4F00-1AF398AC24F2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438296-3B7C-D9BC-3EF8-9979F4560D6C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20" name="Text Placeholder 3">
              <a:extLst>
                <a:ext uri="{FF2B5EF4-FFF2-40B4-BE49-F238E27FC236}">
                  <a16:creationId xmlns:a16="http://schemas.microsoft.com/office/drawing/2014/main" id="{3A275019-ED7E-B571-3F5B-ACFF3C96D898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C0F3DFEE-1921-C487-D14C-742936E82083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6AE0323D-4DBD-98A1-227D-14846CCC0AE3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id="{4E22B9D0-C070-05B5-BAA8-79E40BF53EDD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24" name="Text Placeholder 3">
              <a:extLst>
                <a:ext uri="{FF2B5EF4-FFF2-40B4-BE49-F238E27FC236}">
                  <a16:creationId xmlns:a16="http://schemas.microsoft.com/office/drawing/2014/main" id="{CBA99D26-358E-BF9A-9FBB-630F5013AB64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27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9" grpId="0" animBg="1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915D-9C0A-1AD0-3C89-7E4476DD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4" y="618518"/>
            <a:ext cx="10142482" cy="1478570"/>
          </a:xfrm>
        </p:spPr>
        <p:txBody>
          <a:bodyPr/>
          <a:lstStyle/>
          <a:p>
            <a:r>
              <a:rPr lang="en-US" dirty="0"/>
              <a:t>Stream Destination (Targeted Advertisements)</a:t>
            </a:r>
            <a:endParaRPr lang="en-SG" dirty="0"/>
          </a:p>
        </p:txBody>
      </p:sp>
      <p:pic>
        <p:nvPicPr>
          <p:cNvPr id="5" name="Content Placeholder 4" descr="A black and white image of a billboard&#10;&#10;Description automatically generated">
            <a:extLst>
              <a:ext uri="{FF2B5EF4-FFF2-40B4-BE49-F238E27FC236}">
                <a16:creationId xmlns:a16="http://schemas.microsoft.com/office/drawing/2014/main" id="{2C79D826-515E-7655-3DDE-A27DD4B0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4142" y="1440878"/>
            <a:ext cx="3264297" cy="2176198"/>
          </a:xfrm>
        </p:spPr>
      </p:pic>
      <p:pic>
        <p:nvPicPr>
          <p:cNvPr id="6" name="Picture 5" descr="A blue round object with yellow dots&#10;&#10;Description automatically generated">
            <a:extLst>
              <a:ext uri="{FF2B5EF4-FFF2-40B4-BE49-F238E27FC236}">
                <a16:creationId xmlns:a16="http://schemas.microsoft.com/office/drawing/2014/main" id="{E5A36B77-8594-C447-662D-60A98C1B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06" y="4239474"/>
            <a:ext cx="1295740" cy="1295740"/>
          </a:xfrm>
          <a:prstGeom prst="rect">
            <a:avLst/>
          </a:prstGeom>
        </p:spPr>
      </p:pic>
      <p:pic>
        <p:nvPicPr>
          <p:cNvPr id="7" name="Picture 6" descr="A computer screen with a graph and pie chart&#10;&#10;Description automatically generated">
            <a:extLst>
              <a:ext uri="{FF2B5EF4-FFF2-40B4-BE49-F238E27FC236}">
                <a16:creationId xmlns:a16="http://schemas.microsoft.com/office/drawing/2014/main" id="{B62ACB1C-5DC1-3759-BD62-6388BC52B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481" y="3951267"/>
            <a:ext cx="1872154" cy="1872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151DF-15B3-80A6-FA3D-C915BE20B088}"/>
              </a:ext>
            </a:extLst>
          </p:cNvPr>
          <p:cNvSpPr txBox="1"/>
          <p:nvPr/>
        </p:nvSpPr>
        <p:spPr>
          <a:xfrm>
            <a:off x="5711485" y="5638755"/>
            <a:ext cx="142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Warehouse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BEE41-4DAA-D362-A996-7B0D1E74834A}"/>
              </a:ext>
            </a:extLst>
          </p:cNvPr>
          <p:cNvSpPr txBox="1"/>
          <p:nvPr/>
        </p:nvSpPr>
        <p:spPr>
          <a:xfrm>
            <a:off x="8351374" y="5638755"/>
            <a:ext cx="164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 of demographics and ads shown</a:t>
            </a:r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A74241-D027-0375-65B9-5AAD1240ED8F}"/>
              </a:ext>
            </a:extLst>
          </p:cNvPr>
          <p:cNvSpPr/>
          <p:nvPr/>
        </p:nvSpPr>
        <p:spPr>
          <a:xfrm>
            <a:off x="7171798" y="4550857"/>
            <a:ext cx="1149572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4A740-1C95-7E5E-3E8C-DFF01767E9C0}"/>
              </a:ext>
            </a:extLst>
          </p:cNvPr>
          <p:cNvSpPr txBox="1"/>
          <p:nvPr/>
        </p:nvSpPr>
        <p:spPr>
          <a:xfrm>
            <a:off x="715221" y="3685034"/>
            <a:ext cx="100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Nike Ad</a:t>
            </a:r>
            <a:endParaRPr lang="en-SG" dirty="0"/>
          </a:p>
        </p:txBody>
      </p:sp>
      <p:pic>
        <p:nvPicPr>
          <p:cNvPr id="12" name="Picture 11" descr="A black and white line drawing of a paper&#10;&#10;Description automatically generated">
            <a:extLst>
              <a:ext uri="{FF2B5EF4-FFF2-40B4-BE49-F238E27FC236}">
                <a16:creationId xmlns:a16="http://schemas.microsoft.com/office/drawing/2014/main" id="{4A2EB057-E6B1-8C81-5134-147EDD1D6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602" y="3132081"/>
            <a:ext cx="1197457" cy="12920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969AE4-150A-3101-1ECC-6B279036D5F5}"/>
              </a:ext>
            </a:extLst>
          </p:cNvPr>
          <p:cNvSpPr txBox="1"/>
          <p:nvPr/>
        </p:nvSpPr>
        <p:spPr>
          <a:xfrm>
            <a:off x="3262101" y="423947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 Code</a:t>
            </a:r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762D72E-D487-A6F6-9D60-FB69D0C89A37}"/>
              </a:ext>
            </a:extLst>
          </p:cNvPr>
          <p:cNvSpPr/>
          <p:nvPr/>
        </p:nvSpPr>
        <p:spPr>
          <a:xfrm>
            <a:off x="2081365" y="3628664"/>
            <a:ext cx="901111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DDDD2689-1411-CA2D-2CFB-BF6643AB870B}"/>
              </a:ext>
            </a:extLst>
          </p:cNvPr>
          <p:cNvSpPr/>
          <p:nvPr/>
        </p:nvSpPr>
        <p:spPr>
          <a:xfrm>
            <a:off x="3698618" y="2134830"/>
            <a:ext cx="1884565" cy="949364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4B2423DB-F84D-BC3D-9F8E-04AA1CEAFEED}"/>
              </a:ext>
            </a:extLst>
          </p:cNvPr>
          <p:cNvSpPr/>
          <p:nvPr/>
        </p:nvSpPr>
        <p:spPr>
          <a:xfrm rot="10800000" flipH="1">
            <a:off x="3698618" y="4842087"/>
            <a:ext cx="1699007" cy="94813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88A9A-9AE7-CF94-64FF-0A6EAA8A29FE}"/>
              </a:ext>
            </a:extLst>
          </p:cNvPr>
          <p:cNvSpPr txBox="1"/>
          <p:nvPr/>
        </p:nvSpPr>
        <p:spPr>
          <a:xfrm>
            <a:off x="3567316" y="1800639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Websockets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50DB3A-ADF5-B09C-84AA-0CC6230ABEC3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02D2FB-5FD9-ACC7-FD12-E7F743F5E7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3AD896-C529-A418-D4A9-9A92D6DCD61A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EE487E-FBFA-27C7-0943-E8C790A3DB2A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37DB74-67D1-9A82-51CB-68C3BA2BF85D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7E8844-1454-1924-D568-3B942C8B0B4A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C8DD65-0A3E-0300-F050-B4833E18DBC4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7F39DDB2-BF2F-FB99-E216-2AEF2E8E9AE4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E9B2ADFC-2199-DA05-2280-995488691266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0EE6F56B-FBEA-CFBB-3644-5CD5A487DBC2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40201EC1-6686-5D14-98B4-BCDEE84AAFCF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E0DC2783-3939-6AAB-FC89-D02DC2C82088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6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3A9A-7EF2-A424-08C0-171677D4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Storage (Abnormality Detection)</a:t>
            </a:r>
            <a:endParaRPr lang="en-SG" dirty="0"/>
          </a:p>
        </p:txBody>
      </p:sp>
      <p:pic>
        <p:nvPicPr>
          <p:cNvPr id="5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E3262150-8B40-7E71-5274-D0C05FCCE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575" y="1787284"/>
            <a:ext cx="1282262" cy="1282262"/>
          </a:xfrm>
        </p:spPr>
      </p:pic>
      <p:pic>
        <p:nvPicPr>
          <p:cNvPr id="13" name="Picture 12" descr="A blue round object with yellow dots&#10;&#10;Description automatically generated">
            <a:extLst>
              <a:ext uri="{FF2B5EF4-FFF2-40B4-BE49-F238E27FC236}">
                <a16:creationId xmlns:a16="http://schemas.microsoft.com/office/drawing/2014/main" id="{573B64BF-579F-E46B-4325-8E9A2E8B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88" y="4419298"/>
            <a:ext cx="1295740" cy="1295740"/>
          </a:xfrm>
          <a:prstGeom prst="rect">
            <a:avLst/>
          </a:prstGeom>
        </p:spPr>
      </p:pic>
      <p:pic>
        <p:nvPicPr>
          <p:cNvPr id="15" name="Picture 14" descr="A computer screen with a graph and pie chart&#10;&#10;Description automatically generated">
            <a:extLst>
              <a:ext uri="{FF2B5EF4-FFF2-40B4-BE49-F238E27FC236}">
                <a16:creationId xmlns:a16="http://schemas.microsoft.com/office/drawing/2014/main" id="{6C691C84-EAD2-62DE-5D5E-B6FED16E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263" y="4131091"/>
            <a:ext cx="1872154" cy="1872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22319C-5762-54D6-EDEC-CCF0EACEA1F3}"/>
              </a:ext>
            </a:extLst>
          </p:cNvPr>
          <p:cNvSpPr txBox="1"/>
          <p:nvPr/>
        </p:nvSpPr>
        <p:spPr>
          <a:xfrm>
            <a:off x="2841845" y="4291100"/>
            <a:ext cx="146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Apache Ignite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FE57E-D476-E3CB-DFFB-88A591B15C83}"/>
              </a:ext>
            </a:extLst>
          </p:cNvPr>
          <p:cNvSpPr txBox="1"/>
          <p:nvPr/>
        </p:nvSpPr>
        <p:spPr>
          <a:xfrm>
            <a:off x="6375267" y="5818579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 Dump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BCB85-1FD4-0A4D-B2D0-25E60BEE7E3E}"/>
              </a:ext>
            </a:extLst>
          </p:cNvPr>
          <p:cNvSpPr txBox="1"/>
          <p:nvPr/>
        </p:nvSpPr>
        <p:spPr>
          <a:xfrm>
            <a:off x="9128049" y="5818579"/>
            <a:ext cx="142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 of delayed stream data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E792A-C1A6-CDA5-DBDE-2DB47E0645AC}"/>
              </a:ext>
            </a:extLst>
          </p:cNvPr>
          <p:cNvSpPr txBox="1"/>
          <p:nvPr/>
        </p:nvSpPr>
        <p:spPr>
          <a:xfrm>
            <a:off x="6869918" y="3178865"/>
            <a:ext cx="169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Model</a:t>
            </a:r>
            <a:endParaRPr lang="en-SG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A32F5E-E560-3F14-9A4E-24EFB36909C2}"/>
              </a:ext>
            </a:extLst>
          </p:cNvPr>
          <p:cNvSpPr/>
          <p:nvPr/>
        </p:nvSpPr>
        <p:spPr>
          <a:xfrm>
            <a:off x="8563495" y="2326076"/>
            <a:ext cx="2148070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BF2C6-0303-C11D-D7CA-B83349839BC4}"/>
              </a:ext>
            </a:extLst>
          </p:cNvPr>
          <p:cNvSpPr txBox="1"/>
          <p:nvPr/>
        </p:nvSpPr>
        <p:spPr>
          <a:xfrm>
            <a:off x="8357837" y="1760755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Requires time to infer from image data</a:t>
            </a:r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5311DE-D7CC-8869-79DA-031ECED702F1}"/>
              </a:ext>
            </a:extLst>
          </p:cNvPr>
          <p:cNvGrpSpPr/>
          <p:nvPr/>
        </p:nvGrpSpPr>
        <p:grpSpPr>
          <a:xfrm>
            <a:off x="366111" y="3225887"/>
            <a:ext cx="4902742" cy="969580"/>
            <a:chOff x="366111" y="3225887"/>
            <a:chExt cx="4902742" cy="9695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ABC929-14D4-699B-A9CC-6802E9C2D1BF}"/>
                </a:ext>
              </a:extLst>
            </p:cNvPr>
            <p:cNvGrpSpPr/>
            <p:nvPr/>
          </p:nvGrpSpPr>
          <p:grpSpPr>
            <a:xfrm>
              <a:off x="2042177" y="3225887"/>
              <a:ext cx="3226676" cy="969580"/>
              <a:chOff x="1250731" y="2803635"/>
              <a:chExt cx="3226676" cy="9695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681EF7-6613-128E-9F2D-52CF29955390}"/>
                  </a:ext>
                </a:extLst>
              </p:cNvPr>
              <p:cNvSpPr/>
              <p:nvPr/>
            </p:nvSpPr>
            <p:spPr>
              <a:xfrm>
                <a:off x="1250731" y="2803635"/>
                <a:ext cx="3226676" cy="969580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8779AA9-BD18-716D-D139-31638C02D3F5}"/>
                  </a:ext>
                </a:extLst>
              </p:cNvPr>
              <p:cNvSpPr/>
              <p:nvPr/>
            </p:nvSpPr>
            <p:spPr>
              <a:xfrm>
                <a:off x="3423202" y="2868010"/>
                <a:ext cx="809297" cy="840829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05B016-F790-F53C-C6D2-5BB0C338759F}"/>
                  </a:ext>
                </a:extLst>
              </p:cNvPr>
              <p:cNvSpPr/>
              <p:nvPr/>
            </p:nvSpPr>
            <p:spPr>
              <a:xfrm>
                <a:off x="2402656" y="2868010"/>
                <a:ext cx="809297" cy="840829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73ED6D-EF32-1D73-A283-5B9F82605ABB}"/>
                  </a:ext>
                </a:extLst>
              </p:cNvPr>
              <p:cNvSpPr/>
              <p:nvPr/>
            </p:nvSpPr>
            <p:spPr>
              <a:xfrm>
                <a:off x="1422045" y="2868010"/>
                <a:ext cx="809297" cy="84477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FE6F5E-1387-E01A-F7F8-A0C9B6626FC9}"/>
                </a:ext>
              </a:extLst>
            </p:cNvPr>
            <p:cNvSpPr/>
            <p:nvPr/>
          </p:nvSpPr>
          <p:spPr>
            <a:xfrm>
              <a:off x="366111" y="3350697"/>
              <a:ext cx="809297" cy="844770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848ED10-6B7C-BC63-0397-CC8B4815DC0B}"/>
                </a:ext>
              </a:extLst>
            </p:cNvPr>
            <p:cNvSpPr/>
            <p:nvPr/>
          </p:nvSpPr>
          <p:spPr>
            <a:xfrm>
              <a:off x="1346722" y="3502030"/>
              <a:ext cx="586039" cy="51448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E81DE401-D623-0476-01E5-994933CA0489}"/>
              </a:ext>
            </a:extLst>
          </p:cNvPr>
          <p:cNvSpPr/>
          <p:nvPr/>
        </p:nvSpPr>
        <p:spPr>
          <a:xfrm>
            <a:off x="3825787" y="2097088"/>
            <a:ext cx="2942897" cy="843592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43AD7D28-9351-4E57-0FA1-E0F8D80C12F3}"/>
              </a:ext>
            </a:extLst>
          </p:cNvPr>
          <p:cNvSpPr/>
          <p:nvPr/>
        </p:nvSpPr>
        <p:spPr>
          <a:xfrm rot="10800000" flipH="1">
            <a:off x="3598750" y="4893110"/>
            <a:ext cx="2399655" cy="925469"/>
          </a:xfrm>
          <a:prstGeom prst="bentArrow">
            <a:avLst/>
          </a:prstGeom>
          <a:solidFill>
            <a:srgbClr val="249AC2"/>
          </a:solidFill>
          <a:ln>
            <a:solidFill>
              <a:srgbClr val="249A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769097D-CD98-3FD8-DB2F-B0322E580290}"/>
              </a:ext>
            </a:extLst>
          </p:cNvPr>
          <p:cNvSpPr/>
          <p:nvPr/>
        </p:nvSpPr>
        <p:spPr>
          <a:xfrm>
            <a:off x="7835580" y="4730681"/>
            <a:ext cx="1149572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EB844-F8C9-155A-1BE3-EC913C1E329F}"/>
              </a:ext>
            </a:extLst>
          </p:cNvPr>
          <p:cNvSpPr txBox="1"/>
          <p:nvPr/>
        </p:nvSpPr>
        <p:spPr>
          <a:xfrm>
            <a:off x="3943638" y="5818579"/>
            <a:ext cx="142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older than30 seconds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37ACB9-C937-1E8E-8DFF-65A784CD5C20}"/>
              </a:ext>
            </a:extLst>
          </p:cNvPr>
          <p:cNvSpPr txBox="1"/>
          <p:nvPr/>
        </p:nvSpPr>
        <p:spPr>
          <a:xfrm>
            <a:off x="116522" y="42911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  <a:endParaRPr lang="en-SG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AFA141-5865-5E2A-4079-1610B677BD35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17E68F-DF05-9AF5-83E7-3BC97DD26F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9AD32F-24F3-54C9-DA5E-E73A8FAB157A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C11E5F-DC41-6C8C-E5A3-C24F12523CC1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92A222-4424-3BCD-164C-405C34C30800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3013DE-AC66-8E84-D87B-117668895E3F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5E8C16-8C32-009C-4DD6-5AF2820F71FB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6" name="Text Placeholder 3">
              <a:extLst>
                <a:ext uri="{FF2B5EF4-FFF2-40B4-BE49-F238E27FC236}">
                  <a16:creationId xmlns:a16="http://schemas.microsoft.com/office/drawing/2014/main" id="{13CC3FE8-E88E-8B08-0D15-081B8D7F00C0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A6A6A6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A6A6A6"/>
                </a:solidFill>
              </a:endParaRPr>
            </a:p>
          </p:txBody>
        </p:sp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96F44835-7772-4D55-75B5-604010111742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id="{A5FDABD3-DF19-7EC9-D4AE-698218963B11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Text Placeholder 3">
              <a:extLst>
                <a:ext uri="{FF2B5EF4-FFF2-40B4-BE49-F238E27FC236}">
                  <a16:creationId xmlns:a16="http://schemas.microsoft.com/office/drawing/2014/main" id="{EEB25241-C552-1440-E726-7825EB3C93DF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0" name="Text Placeholder 3">
              <a:extLst>
                <a:ext uri="{FF2B5EF4-FFF2-40B4-BE49-F238E27FC236}">
                  <a16:creationId xmlns:a16="http://schemas.microsoft.com/office/drawing/2014/main" id="{E91B4586-8878-DA48-DBB2-FB5D81D4EEE7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97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/>
      <p:bldP spid="23" grpId="0" animBg="1"/>
      <p:bldP spid="24" grpId="0" animBg="1"/>
      <p:bldP spid="25" grpId="0" animBg="1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F4E-AF1F-D8AC-F13A-3B7A1E29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80" y="618518"/>
            <a:ext cx="10384220" cy="1478570"/>
          </a:xfrm>
        </p:spPr>
        <p:txBody>
          <a:bodyPr/>
          <a:lstStyle/>
          <a:p>
            <a:r>
              <a:rPr lang="en-US" dirty="0"/>
              <a:t>Stream Processing (Abnormality Detection)</a:t>
            </a:r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B85149-28C3-116D-1067-F62969FCF75D}"/>
              </a:ext>
            </a:extLst>
          </p:cNvPr>
          <p:cNvSpPr/>
          <p:nvPr/>
        </p:nvSpPr>
        <p:spPr>
          <a:xfrm>
            <a:off x="366110" y="3526772"/>
            <a:ext cx="809297" cy="84477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D09A9-0607-5AFD-B33E-D204B834269F}"/>
              </a:ext>
            </a:extLst>
          </p:cNvPr>
          <p:cNvSpPr txBox="1"/>
          <p:nvPr/>
        </p:nvSpPr>
        <p:spPr>
          <a:xfrm>
            <a:off x="93329" y="442881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  <a:endParaRPr lang="en-SG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78A3DC-1B9B-AB87-D031-B8B5ED232C43}"/>
              </a:ext>
            </a:extLst>
          </p:cNvPr>
          <p:cNvSpPr/>
          <p:nvPr/>
        </p:nvSpPr>
        <p:spPr>
          <a:xfrm>
            <a:off x="1508222" y="3744131"/>
            <a:ext cx="1072123" cy="422385"/>
          </a:xfrm>
          <a:prstGeom prst="rightArrow">
            <a:avLst/>
          </a:prstGeom>
          <a:solidFill>
            <a:srgbClr val="249AC2"/>
          </a:solidFill>
          <a:ln>
            <a:solidFill>
              <a:srgbClr val="249A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0D497CA4-17FB-839F-7D05-819EFB12A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434" y="3464950"/>
            <a:ext cx="949364" cy="9493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3BE33-7815-E013-0D5B-38A187AB197E}"/>
              </a:ext>
            </a:extLst>
          </p:cNvPr>
          <p:cNvSpPr txBox="1"/>
          <p:nvPr/>
        </p:nvSpPr>
        <p:spPr>
          <a:xfrm>
            <a:off x="4987159" y="4414314"/>
            <a:ext cx="28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Abnormality Detection Model</a:t>
            </a:r>
            <a:endParaRPr lang="en-SG" dirty="0"/>
          </a:p>
        </p:txBody>
      </p:sp>
      <p:pic>
        <p:nvPicPr>
          <p:cNvPr id="12" name="Picture 11" descr="A black and white line drawing of a paper&#10;&#10;Description automatically generated">
            <a:extLst>
              <a:ext uri="{FF2B5EF4-FFF2-40B4-BE49-F238E27FC236}">
                <a16:creationId xmlns:a16="http://schemas.microsoft.com/office/drawing/2014/main" id="{2CD85C05-3662-C15D-D17E-EC6BAC278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82" y="3352799"/>
            <a:ext cx="1197457" cy="129205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39972C-5654-74F3-1590-862AAC0B7C42}"/>
              </a:ext>
            </a:extLst>
          </p:cNvPr>
          <p:cNvSpPr/>
          <p:nvPr/>
        </p:nvSpPr>
        <p:spPr>
          <a:xfrm>
            <a:off x="4358072" y="3728439"/>
            <a:ext cx="1072123" cy="422385"/>
          </a:xfrm>
          <a:prstGeom prst="rightArrow">
            <a:avLst/>
          </a:prstGeom>
          <a:solidFill>
            <a:srgbClr val="249AC2"/>
          </a:solidFill>
          <a:ln>
            <a:solidFill>
              <a:srgbClr val="249A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ABC1C9-0495-6D6B-ABD2-07C80AF17AEE}"/>
              </a:ext>
            </a:extLst>
          </p:cNvPr>
          <p:cNvSpPr txBox="1"/>
          <p:nvPr/>
        </p:nvSpPr>
        <p:spPr>
          <a:xfrm>
            <a:off x="3021081" y="446019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 Code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BBBBB2-7EE8-7A4C-EF57-75B9781B3D72}"/>
              </a:ext>
            </a:extLst>
          </p:cNvPr>
          <p:cNvSpPr/>
          <p:nvPr/>
        </p:nvSpPr>
        <p:spPr>
          <a:xfrm>
            <a:off x="366110" y="1862538"/>
            <a:ext cx="809297" cy="84477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055F8-7ACA-2F94-F137-16A9E281F1EA}"/>
              </a:ext>
            </a:extLst>
          </p:cNvPr>
          <p:cNvSpPr txBox="1"/>
          <p:nvPr/>
        </p:nvSpPr>
        <p:spPr>
          <a:xfrm>
            <a:off x="93329" y="2764579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</a:p>
          <a:p>
            <a:pPr algn="ctr"/>
            <a:r>
              <a:rPr lang="en-US" dirty="0"/>
              <a:t>(Level 1)</a:t>
            </a:r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B9B1F-918A-FE8D-E3DE-AF3F6B94BFA4}"/>
              </a:ext>
            </a:extLst>
          </p:cNvPr>
          <p:cNvSpPr/>
          <p:nvPr/>
        </p:nvSpPr>
        <p:spPr>
          <a:xfrm>
            <a:off x="264294" y="5244059"/>
            <a:ext cx="809297" cy="844770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7626BF-C0A8-CB5F-1CEF-70B980476CA2}"/>
              </a:ext>
            </a:extLst>
          </p:cNvPr>
          <p:cNvSpPr txBox="1"/>
          <p:nvPr/>
        </p:nvSpPr>
        <p:spPr>
          <a:xfrm>
            <a:off x="-8487" y="6146100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</a:p>
          <a:p>
            <a:pPr algn="ctr"/>
            <a:r>
              <a:rPr lang="en-US" dirty="0"/>
              <a:t>(Level 3)</a:t>
            </a:r>
            <a:endParaRPr lang="en-SG" dirty="0"/>
          </a:p>
        </p:txBody>
      </p:sp>
      <p:pic>
        <p:nvPicPr>
          <p:cNvPr id="21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7D21C13B-7685-14A3-3167-CCD04A9B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34" y="1786670"/>
            <a:ext cx="949364" cy="9493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55B87F-F96D-F7E6-D21F-49E4CF99C934}"/>
              </a:ext>
            </a:extLst>
          </p:cNvPr>
          <p:cNvSpPr txBox="1"/>
          <p:nvPr/>
        </p:nvSpPr>
        <p:spPr>
          <a:xfrm>
            <a:off x="4987162" y="2736034"/>
            <a:ext cx="287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Abnormality Detection Model</a:t>
            </a:r>
            <a:endParaRPr lang="en-SG" dirty="0"/>
          </a:p>
        </p:txBody>
      </p:sp>
      <p:pic>
        <p:nvPicPr>
          <p:cNvPr id="23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1DEED069-EA65-3544-0080-DD74E45E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32" y="5139465"/>
            <a:ext cx="949364" cy="9493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062267-EFA0-BBEC-C836-F2F2D2B1F688}"/>
              </a:ext>
            </a:extLst>
          </p:cNvPr>
          <p:cNvSpPr txBox="1"/>
          <p:nvPr/>
        </p:nvSpPr>
        <p:spPr>
          <a:xfrm>
            <a:off x="4987157" y="6088829"/>
            <a:ext cx="28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Abnormality Detection Model</a:t>
            </a:r>
            <a:endParaRPr lang="en-SG" dirty="0"/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B3739B7A-AFFE-BC8A-BB48-B3A371EEE5CB}"/>
              </a:ext>
            </a:extLst>
          </p:cNvPr>
          <p:cNvSpPr/>
          <p:nvPr/>
        </p:nvSpPr>
        <p:spPr>
          <a:xfrm>
            <a:off x="3698618" y="2134830"/>
            <a:ext cx="1884565" cy="949364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B470B2F-1328-BCFA-6634-783906CB3A86}"/>
              </a:ext>
            </a:extLst>
          </p:cNvPr>
          <p:cNvSpPr/>
          <p:nvPr/>
        </p:nvSpPr>
        <p:spPr>
          <a:xfrm rot="10800000" flipH="1">
            <a:off x="3605048" y="5140699"/>
            <a:ext cx="1699007" cy="94813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24A7E-45BD-D37C-2097-01C534D0747E}"/>
              </a:ext>
            </a:extLst>
          </p:cNvPr>
          <p:cNvSpPr txBox="1"/>
          <p:nvPr/>
        </p:nvSpPr>
        <p:spPr>
          <a:xfrm>
            <a:off x="4079369" y="1813170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Threading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21E26-8FA7-1A7C-B344-0223C8CB86C0}"/>
              </a:ext>
            </a:extLst>
          </p:cNvPr>
          <p:cNvSpPr txBox="1"/>
          <p:nvPr/>
        </p:nvSpPr>
        <p:spPr>
          <a:xfrm>
            <a:off x="3800221" y="6020856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Threading</a:t>
            </a:r>
            <a:endParaRPr lang="en-SG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F0AC75D-8AB5-7066-6D52-46319C2D2BF0}"/>
              </a:ext>
            </a:extLst>
          </p:cNvPr>
          <p:cNvSpPr/>
          <p:nvPr/>
        </p:nvSpPr>
        <p:spPr>
          <a:xfrm>
            <a:off x="7659660" y="2069735"/>
            <a:ext cx="258796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89B75F-6126-1DA3-82D2-94269806AA9C}"/>
              </a:ext>
            </a:extLst>
          </p:cNvPr>
          <p:cNvSpPr txBox="1"/>
          <p:nvPr/>
        </p:nvSpPr>
        <p:spPr>
          <a:xfrm>
            <a:off x="6899796" y="1536171"/>
            <a:ext cx="3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{fire:10%, robbery: 99%, location, timestamp}</a:t>
            </a:r>
            <a:endParaRPr lang="en-SG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C07BDB0-0399-D050-7DAD-79CCEF40A737}"/>
              </a:ext>
            </a:extLst>
          </p:cNvPr>
          <p:cNvSpPr/>
          <p:nvPr/>
        </p:nvSpPr>
        <p:spPr>
          <a:xfrm>
            <a:off x="7636259" y="3994693"/>
            <a:ext cx="258796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43008B-E8E6-0E33-4730-BFA96D406534}"/>
              </a:ext>
            </a:extLst>
          </p:cNvPr>
          <p:cNvSpPr txBox="1"/>
          <p:nvPr/>
        </p:nvSpPr>
        <p:spPr>
          <a:xfrm>
            <a:off x="6876395" y="3461129"/>
            <a:ext cx="3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{fire:10%, robbery: 99%, location, timestamp}</a:t>
            </a:r>
            <a:endParaRPr lang="en-SG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1AD958E-77A3-4856-696A-5DFEAA1AD91B}"/>
              </a:ext>
            </a:extLst>
          </p:cNvPr>
          <p:cNvSpPr/>
          <p:nvPr/>
        </p:nvSpPr>
        <p:spPr>
          <a:xfrm>
            <a:off x="7636259" y="5701591"/>
            <a:ext cx="258796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54434-45BA-0330-B9D3-6C9BE998A1D8}"/>
              </a:ext>
            </a:extLst>
          </p:cNvPr>
          <p:cNvSpPr txBox="1"/>
          <p:nvPr/>
        </p:nvSpPr>
        <p:spPr>
          <a:xfrm>
            <a:off x="6876395" y="5168027"/>
            <a:ext cx="3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{fire:10%, robbery: 99%, location, timestamp}</a:t>
            </a:r>
            <a:endParaRPr lang="en-SG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2F88727-54D9-723F-3E56-2641871FF1A1}"/>
              </a:ext>
            </a:extLst>
          </p:cNvPr>
          <p:cNvSpPr/>
          <p:nvPr/>
        </p:nvSpPr>
        <p:spPr>
          <a:xfrm>
            <a:off x="1448187" y="2095030"/>
            <a:ext cx="413499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B80A788-9A27-D098-8AB7-55907A9478A8}"/>
              </a:ext>
            </a:extLst>
          </p:cNvPr>
          <p:cNvSpPr/>
          <p:nvPr/>
        </p:nvSpPr>
        <p:spPr>
          <a:xfrm>
            <a:off x="1199731" y="5596308"/>
            <a:ext cx="413499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B3F9AE-C173-89EA-2AC2-61CF4FCCD402}"/>
              </a:ext>
            </a:extLst>
          </p:cNvPr>
          <p:cNvSpPr txBox="1"/>
          <p:nvPr/>
        </p:nvSpPr>
        <p:spPr>
          <a:xfrm>
            <a:off x="106901" y="4444719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Stream Data</a:t>
            </a:r>
          </a:p>
          <a:p>
            <a:pPr algn="ctr"/>
            <a:r>
              <a:rPr lang="en-US" dirty="0"/>
              <a:t>(Level 2)</a:t>
            </a:r>
            <a:endParaRPr lang="en-SG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053443B-18C7-41C0-B7A9-171F29FB0438}"/>
              </a:ext>
            </a:extLst>
          </p:cNvPr>
          <p:cNvSpPr/>
          <p:nvPr/>
        </p:nvSpPr>
        <p:spPr>
          <a:xfrm>
            <a:off x="1352458" y="3666312"/>
            <a:ext cx="4134996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F9AB67-3094-16C9-0432-9806084844E2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609C5C-96E9-E633-AD6C-71C36E3316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8747E7-D467-2055-7363-3DD500A53FE0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666A10-5E1C-1D58-8125-2FFED9102555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9B1224-97E8-44AA-D1E3-9A75A3288630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D70DA3-F423-67E2-6B13-CFC614029668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7753F5-CF5E-E512-0A42-175852C49296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6" name="Text Placeholder 3">
              <a:extLst>
                <a:ext uri="{FF2B5EF4-FFF2-40B4-BE49-F238E27FC236}">
                  <a16:creationId xmlns:a16="http://schemas.microsoft.com/office/drawing/2014/main" id="{65979398-0C53-FA0D-FF07-8932DFFD1A0F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A6A6A6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A6A6A6"/>
                </a:solidFill>
              </a:endParaRPr>
            </a:p>
          </p:txBody>
        </p:sp>
        <p:sp>
          <p:nvSpPr>
            <p:cNvPr id="39" name="Text Placeholder 3">
              <a:extLst>
                <a:ext uri="{FF2B5EF4-FFF2-40B4-BE49-F238E27FC236}">
                  <a16:creationId xmlns:a16="http://schemas.microsoft.com/office/drawing/2014/main" id="{97ACBAA9-C506-BFC5-134D-80F7BDC3EFC8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54" name="Text Placeholder 3">
              <a:extLst>
                <a:ext uri="{FF2B5EF4-FFF2-40B4-BE49-F238E27FC236}">
                  <a16:creationId xmlns:a16="http://schemas.microsoft.com/office/drawing/2014/main" id="{B74ABB71-B15C-F712-CBB5-7B90A4CEFF9A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5" name="Text Placeholder 3">
              <a:extLst>
                <a:ext uri="{FF2B5EF4-FFF2-40B4-BE49-F238E27FC236}">
                  <a16:creationId xmlns:a16="http://schemas.microsoft.com/office/drawing/2014/main" id="{7D9901ED-BFB1-F56B-8324-D20FE52104D2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56" name="Text Placeholder 3">
              <a:extLst>
                <a:ext uri="{FF2B5EF4-FFF2-40B4-BE49-F238E27FC236}">
                  <a16:creationId xmlns:a16="http://schemas.microsoft.com/office/drawing/2014/main" id="{7AE0A6F4-8EF2-EE39-201A-E973C3EF75EC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8" grpId="0" animBg="1"/>
      <p:bldP spid="8" grpId="1" animBg="1"/>
      <p:bldP spid="10" grpId="0"/>
      <p:bldP spid="13" grpId="0" animBg="1"/>
      <p:bldP spid="13" grpId="1" animBg="1"/>
      <p:bldP spid="14" grpId="0"/>
      <p:bldP spid="14" grpId="1"/>
      <p:bldP spid="17" grpId="0" animBg="1"/>
      <p:bldP spid="18" grpId="0"/>
      <p:bldP spid="19" grpId="0" animBg="1"/>
      <p:bldP spid="20" grpId="0"/>
      <p:bldP spid="22" grpId="0"/>
      <p:bldP spid="24" grpId="0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/>
      <p:bldP spid="28" grpId="1"/>
      <p:bldP spid="29" grpId="0" animBg="1"/>
      <p:bldP spid="30" grpId="0"/>
      <p:bldP spid="31" grpId="0" animBg="1"/>
      <p:bldP spid="32" grpId="0"/>
      <p:bldP spid="33" grpId="0" animBg="1"/>
      <p:bldP spid="34" grpId="0"/>
      <p:bldP spid="37" grpId="0" animBg="1"/>
      <p:bldP spid="38" grpId="0" animBg="1"/>
      <p:bldP spid="40" grpId="0"/>
      <p:bldP spid="40" grpId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915D-9C0A-1AD0-3C89-7E4476DD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4" y="618518"/>
            <a:ext cx="10142482" cy="1478570"/>
          </a:xfrm>
        </p:spPr>
        <p:txBody>
          <a:bodyPr/>
          <a:lstStyle/>
          <a:p>
            <a:r>
              <a:rPr lang="en-US" dirty="0"/>
              <a:t>Stream Destination (Abnormality Detection)</a:t>
            </a:r>
            <a:endParaRPr lang="en-SG" dirty="0"/>
          </a:p>
        </p:txBody>
      </p:sp>
      <p:pic>
        <p:nvPicPr>
          <p:cNvPr id="6" name="Picture 5" descr="A blue round object with yellow dots&#10;&#10;Description automatically generated">
            <a:extLst>
              <a:ext uri="{FF2B5EF4-FFF2-40B4-BE49-F238E27FC236}">
                <a16:creationId xmlns:a16="http://schemas.microsoft.com/office/drawing/2014/main" id="{E5A36B77-8594-C447-662D-60A98C1B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06" y="4239474"/>
            <a:ext cx="1295740" cy="1295740"/>
          </a:xfrm>
          <a:prstGeom prst="rect">
            <a:avLst/>
          </a:prstGeom>
        </p:spPr>
      </p:pic>
      <p:pic>
        <p:nvPicPr>
          <p:cNvPr id="7" name="Picture 6" descr="A computer screen with a graph and pie chart&#10;&#10;Description automatically generated">
            <a:extLst>
              <a:ext uri="{FF2B5EF4-FFF2-40B4-BE49-F238E27FC236}">
                <a16:creationId xmlns:a16="http://schemas.microsoft.com/office/drawing/2014/main" id="{B62ACB1C-5DC1-3759-BD62-6388BC52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481" y="3951267"/>
            <a:ext cx="1872154" cy="1872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151DF-15B3-80A6-FA3D-C915BE20B088}"/>
              </a:ext>
            </a:extLst>
          </p:cNvPr>
          <p:cNvSpPr txBox="1"/>
          <p:nvPr/>
        </p:nvSpPr>
        <p:spPr>
          <a:xfrm>
            <a:off x="5711485" y="5638755"/>
            <a:ext cx="142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Warehouse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BEE41-4DAA-D362-A996-7B0D1E74834A}"/>
              </a:ext>
            </a:extLst>
          </p:cNvPr>
          <p:cNvSpPr txBox="1"/>
          <p:nvPr/>
        </p:nvSpPr>
        <p:spPr>
          <a:xfrm>
            <a:off x="8125102" y="5530815"/>
            <a:ext cx="209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 of confidence score and abnormalities reported</a:t>
            </a:r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A74241-D027-0375-65B9-5AAD1240ED8F}"/>
              </a:ext>
            </a:extLst>
          </p:cNvPr>
          <p:cNvSpPr/>
          <p:nvPr/>
        </p:nvSpPr>
        <p:spPr>
          <a:xfrm>
            <a:off x="7171798" y="4550857"/>
            <a:ext cx="1149572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4A740-1C95-7E5E-3E8C-DFF01767E9C0}"/>
              </a:ext>
            </a:extLst>
          </p:cNvPr>
          <p:cNvSpPr txBox="1"/>
          <p:nvPr/>
        </p:nvSpPr>
        <p:spPr>
          <a:xfrm>
            <a:off x="715221" y="3685034"/>
            <a:ext cx="100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Nike Ad</a:t>
            </a:r>
            <a:endParaRPr lang="en-SG" dirty="0"/>
          </a:p>
        </p:txBody>
      </p:sp>
      <p:pic>
        <p:nvPicPr>
          <p:cNvPr id="12" name="Picture 11" descr="A black and white line drawing of a paper&#10;&#10;Description automatically generated">
            <a:extLst>
              <a:ext uri="{FF2B5EF4-FFF2-40B4-BE49-F238E27FC236}">
                <a16:creationId xmlns:a16="http://schemas.microsoft.com/office/drawing/2014/main" id="{4A2EB057-E6B1-8C81-5134-147EDD1D6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602" y="3132081"/>
            <a:ext cx="1197457" cy="12920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969AE4-150A-3101-1ECC-6B279036D5F5}"/>
              </a:ext>
            </a:extLst>
          </p:cNvPr>
          <p:cNvSpPr txBox="1"/>
          <p:nvPr/>
        </p:nvSpPr>
        <p:spPr>
          <a:xfrm>
            <a:off x="3262101" y="423947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 Code</a:t>
            </a:r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762D72E-D487-A6F6-9D60-FB69D0C89A37}"/>
              </a:ext>
            </a:extLst>
          </p:cNvPr>
          <p:cNvSpPr/>
          <p:nvPr/>
        </p:nvSpPr>
        <p:spPr>
          <a:xfrm>
            <a:off x="2081365" y="3628664"/>
            <a:ext cx="901111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DDDD2689-1411-CA2D-2CFB-BF6643AB870B}"/>
              </a:ext>
            </a:extLst>
          </p:cNvPr>
          <p:cNvSpPr/>
          <p:nvPr/>
        </p:nvSpPr>
        <p:spPr>
          <a:xfrm>
            <a:off x="3698618" y="2134830"/>
            <a:ext cx="1884565" cy="949364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4B2423DB-F84D-BC3D-9F8E-04AA1CEAFEED}"/>
              </a:ext>
            </a:extLst>
          </p:cNvPr>
          <p:cNvSpPr/>
          <p:nvPr/>
        </p:nvSpPr>
        <p:spPr>
          <a:xfrm rot="10800000" flipH="1">
            <a:off x="3698618" y="4842087"/>
            <a:ext cx="1699007" cy="94813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88A9A-9AE7-CF94-64FF-0A6EAA8A29FE}"/>
              </a:ext>
            </a:extLst>
          </p:cNvPr>
          <p:cNvSpPr txBox="1"/>
          <p:nvPr/>
        </p:nvSpPr>
        <p:spPr>
          <a:xfrm>
            <a:off x="3854062" y="1800639"/>
            <a:ext cx="125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Twilio</a:t>
            </a:r>
            <a:endParaRPr lang="en-SG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5E5914-64BC-B250-B46E-5343A5EEB6C9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8FCE35-2FE8-870F-9AA3-F1F211EAC5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ED779A-D2FC-0E3A-C463-9A5776ACD59F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35C809-A3B3-85D6-373F-DE6426EFE935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03EEBBF-760C-232C-AA64-2F29CCC31ABC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E8F06B7-C94C-6AF8-4ED2-18F4174FC3DE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4151BC8-22DB-5838-D77E-32F5515E33EF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AA8BB4AA-F2A2-BCCE-8F49-F03B0D0E4DF3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A6A6A6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A6A6A6"/>
                </a:solidFill>
              </a:endParaRPr>
            </a:p>
          </p:txBody>
        </p:sp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id="{A637AF70-94A8-F91C-CC15-F84A10863BEB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9" name="Text Placeholder 3">
              <a:extLst>
                <a:ext uri="{FF2B5EF4-FFF2-40B4-BE49-F238E27FC236}">
                  <a16:creationId xmlns:a16="http://schemas.microsoft.com/office/drawing/2014/main" id="{016841D2-FE3B-1EAD-D5D5-8E4D8FEDB271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Text Placeholder 3">
              <a:extLst>
                <a:ext uri="{FF2B5EF4-FFF2-40B4-BE49-F238E27FC236}">
                  <a16:creationId xmlns:a16="http://schemas.microsoft.com/office/drawing/2014/main" id="{17C38FD5-1E8D-BB00-AF9A-ED69FD4AE117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A5E74D8E-13F9-CD66-9D33-79BD7D0262C4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69B288-39D6-1B97-69EA-970795565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837" y="1618719"/>
            <a:ext cx="1492475" cy="14924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38BE455-064E-D852-1231-328631616119}"/>
              </a:ext>
            </a:extLst>
          </p:cNvPr>
          <p:cNvSpPr txBox="1"/>
          <p:nvPr/>
        </p:nvSpPr>
        <p:spPr>
          <a:xfrm>
            <a:off x="8552710" y="1903291"/>
            <a:ext cx="156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Security Personnel arrive at scene</a:t>
            </a:r>
            <a:endParaRPr lang="en-SG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28D2AE-C9D5-7BEC-7EFB-EBECD7634E91}"/>
              </a:ext>
            </a:extLst>
          </p:cNvPr>
          <p:cNvSpPr/>
          <p:nvPr/>
        </p:nvSpPr>
        <p:spPr>
          <a:xfrm>
            <a:off x="7204256" y="2129618"/>
            <a:ext cx="1149572" cy="51448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22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3" grpId="0"/>
      <p:bldP spid="14" grpId="0" animBg="1"/>
      <p:bldP spid="15" grpId="0" animBg="1"/>
      <p:bldP spid="16" grpId="0" animBg="1"/>
      <p:bldP spid="17" grpId="0"/>
      <p:bldP spid="44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E6D8-C874-C7DF-DB7E-754E12D5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Considerations</a:t>
            </a: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BF677D-EAC9-7D8D-3364-FA37E91E11C1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F69479-6DCE-4272-8357-61C5F454B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B379F0-2A4F-B7E7-D825-5219922A5CFF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3E7472-EF04-4233-4A44-524DDFAF560C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AD7928-C9AB-15C1-3F3C-681229D53141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C7F1F5-5EFF-F0C3-7137-82722206D92B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940E14-FBC8-F5D8-63BA-D8DBD8238CB1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BB48A89E-B2E5-1B74-0383-AA1D107AA9A4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A6A6A6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A6A6A6"/>
                </a:solidFill>
              </a:endParaRP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FE22BC92-56D4-B2B1-28DC-59D05DF2002C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A6A6A6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rgbClr val="A6A6A6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C9FFFFF6-B997-0C76-1102-E9685D7CE2C6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6AD3FE49-41EC-EB15-3130-97FC64A2A47F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26631907-011D-19BF-3E19-19721F992DD5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pic>
        <p:nvPicPr>
          <p:cNvPr id="17" name="Picture 1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732A77F-1A8F-4F36-3C20-7DA81CA4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5" y="2311810"/>
            <a:ext cx="1190625" cy="957263"/>
          </a:xfrm>
          <a:prstGeom prst="rect">
            <a:avLst/>
          </a:prstGeom>
        </p:spPr>
      </p:pic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66FADB94-7141-2333-5134-A0063E90E3E8}"/>
              </a:ext>
            </a:extLst>
          </p:cNvPr>
          <p:cNvSpPr/>
          <p:nvPr/>
        </p:nvSpPr>
        <p:spPr>
          <a:xfrm>
            <a:off x="1573883" y="2521535"/>
            <a:ext cx="1140549" cy="89346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 descr="A group of cartoon characters&#10;&#10;Description automatically generated">
            <a:extLst>
              <a:ext uri="{FF2B5EF4-FFF2-40B4-BE49-F238E27FC236}">
                <a16:creationId xmlns:a16="http://schemas.microsoft.com/office/drawing/2014/main" id="{432213E9-BB12-6F41-C4F4-37376637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26" y="3439166"/>
            <a:ext cx="2084147" cy="1124826"/>
          </a:xfrm>
          <a:prstGeom prst="rect">
            <a:avLst/>
          </a:prstGeom>
        </p:spPr>
      </p:pic>
      <p:pic>
        <p:nvPicPr>
          <p:cNvPr id="22" name="Picture 21" descr="A orange cloud with white text&#10;&#10;Description automatically generated">
            <a:extLst>
              <a:ext uri="{FF2B5EF4-FFF2-40B4-BE49-F238E27FC236}">
                <a16:creationId xmlns:a16="http://schemas.microsoft.com/office/drawing/2014/main" id="{4DC4D220-23C2-B62E-A20A-C705A0AB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949" y="4972567"/>
            <a:ext cx="1546116" cy="9572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DDC767-332C-14E8-5607-625E77158260}"/>
              </a:ext>
            </a:extLst>
          </p:cNvPr>
          <p:cNvSpPr txBox="1"/>
          <p:nvPr/>
        </p:nvSpPr>
        <p:spPr>
          <a:xfrm>
            <a:off x="2917370" y="2406145"/>
            <a:ext cx="60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 Processing: Images are processed in real time, hence we do not store images of people, complying with PDPA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FC779-5A98-8983-F4E2-0F721E72CA75}"/>
              </a:ext>
            </a:extLst>
          </p:cNvPr>
          <p:cNvSpPr txBox="1"/>
          <p:nvPr/>
        </p:nvSpPr>
        <p:spPr>
          <a:xfrm>
            <a:off x="1355587" y="3877617"/>
            <a:ext cx="60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Messages: Security Staff receives encrypted messages, role-based access further enhances security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9449C-BAE8-78D2-CB8E-998A30923DB3}"/>
              </a:ext>
            </a:extLst>
          </p:cNvPr>
          <p:cNvSpPr txBox="1"/>
          <p:nvPr/>
        </p:nvSpPr>
        <p:spPr>
          <a:xfrm>
            <a:off x="3153907" y="5275045"/>
            <a:ext cx="60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Cloud: Provides configurable firewalls for us to meet our security needs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48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D70F-16F3-FC1A-EEE1-2CDE7D4F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efficiency</a:t>
            </a:r>
            <a:endParaRPr lang="en-SG" dirty="0"/>
          </a:p>
        </p:txBody>
      </p:sp>
      <p:pic>
        <p:nvPicPr>
          <p:cNvPr id="5" name="Picture 4" descr="A cartoon of a squirrel with wings and a nut&#10;&#10;Description automatically generated">
            <a:extLst>
              <a:ext uri="{FF2B5EF4-FFF2-40B4-BE49-F238E27FC236}">
                <a16:creationId xmlns:a16="http://schemas.microsoft.com/office/drawing/2014/main" id="{0B270EFC-6ABC-DC33-E01F-639E48AA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368731" cy="1160308"/>
          </a:xfrm>
          <a:prstGeom prst="rect">
            <a:avLst/>
          </a:prstGeom>
        </p:spPr>
      </p:pic>
      <p:pic>
        <p:nvPicPr>
          <p:cNvPr id="6" name="Picture 5" descr="A orange cloud with white text&#10;&#10;Description automatically generated">
            <a:extLst>
              <a:ext uri="{FF2B5EF4-FFF2-40B4-BE49-F238E27FC236}">
                <a16:creationId xmlns:a16="http://schemas.microsoft.com/office/drawing/2014/main" id="{8D1538D3-A484-CBD7-83B1-1B42F099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68" y="4533818"/>
            <a:ext cx="1874063" cy="1160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6FDA1-1CC8-E1AC-35FA-491A387392ED}"/>
              </a:ext>
            </a:extLst>
          </p:cNvPr>
          <p:cNvSpPr txBox="1"/>
          <p:nvPr/>
        </p:nvSpPr>
        <p:spPr>
          <a:xfrm>
            <a:off x="3762101" y="2354076"/>
            <a:ext cx="60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 of Tech Stack: scalability and efficiency. </a:t>
            </a:r>
            <a:r>
              <a:rPr lang="en-US" dirty="0" err="1"/>
              <a:t>Flink</a:t>
            </a:r>
            <a:r>
              <a:rPr lang="en-US" dirty="0"/>
              <a:t> provides stateful computations to handle millions of events per second.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A86A6-1E20-600B-8811-5555E240881D}"/>
              </a:ext>
            </a:extLst>
          </p:cNvPr>
          <p:cNvSpPr txBox="1"/>
          <p:nvPr/>
        </p:nvSpPr>
        <p:spPr>
          <a:xfrm>
            <a:off x="3510144" y="4790806"/>
            <a:ext cx="60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Pay-Per-Use model: Easily scale up or down our compute instances and storage needs to balance cost and performance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23A129-993F-87B3-1587-985050C63AA3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4DC7ED-E7FD-2209-51CF-86203241FC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E90E2F-0DDA-4E9B-A8F0-FC9B6C69902A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78E0A0-CCBB-FF58-CCE1-2D2EA640EF6E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4016E6-67A8-2988-1BB3-0DC55BE578C9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ADF74A-10C5-2201-756A-7EB7937FEBF2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1C8055-A150-5E98-F7D4-CBEC60404F3C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14B4F6CF-FEEF-9BAD-3722-ED6242DDD106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A6A6A6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A6A6A6"/>
                </a:solidFill>
              </a:endParaRPr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6E938BA2-30D5-E81B-CEDE-D14C96CB692C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A6A6A6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rgbClr val="A6A6A6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D7F99517-2CD4-D2D2-FFF9-67A10556EF15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 Placeholder 3">
              <a:extLst>
                <a:ext uri="{FF2B5EF4-FFF2-40B4-BE49-F238E27FC236}">
                  <a16:creationId xmlns:a16="http://schemas.microsoft.com/office/drawing/2014/main" id="{6F7FD910-9279-5CCC-6E1A-D97865BDC0C3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20" name="Text Placeholder 3">
              <a:extLst>
                <a:ext uri="{FF2B5EF4-FFF2-40B4-BE49-F238E27FC236}">
                  <a16:creationId xmlns:a16="http://schemas.microsoft.com/office/drawing/2014/main" id="{7877B7BD-4E85-0322-0190-3896082164A0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9803-F489-A1AB-5DDF-9658DDA2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SG" dirty="0"/>
          </a:p>
        </p:txBody>
      </p:sp>
      <p:pic>
        <p:nvPicPr>
          <p:cNvPr id="4" name="Content Placeholder 4" descr="A black and white brain with lines and circles&#10;&#10;Description automatically generated">
            <a:extLst>
              <a:ext uri="{FF2B5EF4-FFF2-40B4-BE49-F238E27FC236}">
                <a16:creationId xmlns:a16="http://schemas.microsoft.com/office/drawing/2014/main" id="{253C946D-3698-5D3C-08E2-6391B6364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976" y="2377439"/>
            <a:ext cx="463831" cy="463831"/>
          </a:xfrm>
        </p:spPr>
      </p:pic>
      <p:pic>
        <p:nvPicPr>
          <p:cNvPr id="5" name="Picture 4" descr="A blue camera with yellow eyes&#10;&#10;Description automatically generated">
            <a:extLst>
              <a:ext uri="{FF2B5EF4-FFF2-40B4-BE49-F238E27FC236}">
                <a16:creationId xmlns:a16="http://schemas.microsoft.com/office/drawing/2014/main" id="{286E59D1-8B47-3B04-6275-D84C1F28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43864"/>
            <a:ext cx="773198" cy="67890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394322D-17DA-5767-FA89-30C1A1CAF1C0}"/>
              </a:ext>
            </a:extLst>
          </p:cNvPr>
          <p:cNvSpPr/>
          <p:nvPr/>
        </p:nvSpPr>
        <p:spPr>
          <a:xfrm>
            <a:off x="1858644" y="2520704"/>
            <a:ext cx="327208" cy="15282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2FFC8-3AFC-1987-ACC8-4A5397A9D3CA}"/>
              </a:ext>
            </a:extLst>
          </p:cNvPr>
          <p:cNvSpPr txBox="1"/>
          <p:nvPr/>
        </p:nvSpPr>
        <p:spPr>
          <a:xfrm>
            <a:off x="2831931" y="2311272"/>
            <a:ext cx="65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Computing: Shifting computation to data source reduces latency and quicker response to threats and faster targeted advertisements</a:t>
            </a:r>
            <a:endParaRPr lang="en-SG" dirty="0"/>
          </a:p>
        </p:txBody>
      </p:sp>
      <p:pic>
        <p:nvPicPr>
          <p:cNvPr id="8" name="Picture 7" descr="A blue camera with yellow eyes&#10;&#10;Description automatically generated">
            <a:extLst>
              <a:ext uri="{FF2B5EF4-FFF2-40B4-BE49-F238E27FC236}">
                <a16:creationId xmlns:a16="http://schemas.microsoft.com/office/drawing/2014/main" id="{5320F460-B79D-D6AF-17AD-614DF4CC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87" y="4190229"/>
            <a:ext cx="773198" cy="678906"/>
          </a:xfrm>
          <a:prstGeom prst="rect">
            <a:avLst/>
          </a:prstGeom>
        </p:spPr>
      </p:pic>
      <p:pic>
        <p:nvPicPr>
          <p:cNvPr id="9" name="Picture 8" descr="A blue camera with yellow eyes&#10;&#10;Description automatically generated">
            <a:extLst>
              <a:ext uri="{FF2B5EF4-FFF2-40B4-BE49-F238E27FC236}">
                <a16:creationId xmlns:a16="http://schemas.microsoft.com/office/drawing/2014/main" id="{26DDB0D5-AB9B-E1EE-42DC-F447B7C1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88" y="4184470"/>
            <a:ext cx="773198" cy="678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3480C2-3DCD-F5EB-730D-39D0CEEF9B6D}"/>
              </a:ext>
            </a:extLst>
          </p:cNvPr>
          <p:cNvSpPr txBox="1"/>
          <p:nvPr/>
        </p:nvSpPr>
        <p:spPr>
          <a:xfrm>
            <a:off x="676853" y="4863376"/>
            <a:ext cx="143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CCTV-ID: 101</a:t>
            </a:r>
          </a:p>
          <a:p>
            <a:r>
              <a:rPr lang="en-US" sz="1400" dirty="0"/>
              <a:t>Location: Level 1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2D644-DB0B-EB0E-8EBD-BC6B172FB1BC}"/>
              </a:ext>
            </a:extLst>
          </p:cNvPr>
          <p:cNvSpPr txBox="1"/>
          <p:nvPr/>
        </p:nvSpPr>
        <p:spPr>
          <a:xfrm>
            <a:off x="2022248" y="4822689"/>
            <a:ext cx="143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CCTV-ID: 102</a:t>
            </a:r>
          </a:p>
          <a:p>
            <a:r>
              <a:rPr lang="en-US" sz="1400" dirty="0"/>
              <a:t>Location: Level 1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CA7F8-6A46-99BB-D8E6-0C5258CBC8B3}"/>
              </a:ext>
            </a:extLst>
          </p:cNvPr>
          <p:cNvSpPr txBox="1"/>
          <p:nvPr/>
        </p:nvSpPr>
        <p:spPr>
          <a:xfrm>
            <a:off x="3236879" y="4114582"/>
            <a:ext cx="655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Utilizing Camera Location: If multiple cameras in area show high confidence score but not higher than threshold, we can accept the threat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82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354F667-6833-2167-9A89-960D7DC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Itinerary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5DB80-29E8-6B6E-753C-97482CD0CD40}"/>
              </a:ext>
            </a:extLst>
          </p:cNvPr>
          <p:cNvGrpSpPr/>
          <p:nvPr/>
        </p:nvGrpSpPr>
        <p:grpSpPr>
          <a:xfrm>
            <a:off x="1141413" y="3338022"/>
            <a:ext cx="9906000" cy="1304316"/>
            <a:chOff x="1141413" y="3338022"/>
            <a:chExt cx="9906000" cy="13043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AA3425-1021-1942-9E7C-29144468D028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1937856" y="3446902"/>
              <a:ext cx="82042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A41615-0160-328E-7BBC-4BC8DB03774D}"/>
                </a:ext>
              </a:extLst>
            </p:cNvPr>
            <p:cNvSpPr/>
            <p:nvPr/>
          </p:nvSpPr>
          <p:spPr>
            <a:xfrm>
              <a:off x="1720097" y="3338022"/>
              <a:ext cx="217759" cy="217759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4FD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49C6CD-D9C2-EE7B-696F-39DF14260A5C}"/>
                </a:ext>
              </a:extLst>
            </p:cNvPr>
            <p:cNvSpPr/>
            <p:nvPr/>
          </p:nvSpPr>
          <p:spPr>
            <a:xfrm>
              <a:off x="3825595" y="3338022"/>
              <a:ext cx="217759" cy="217759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4FD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A1585CD-8476-52B4-4DC0-563CCAD62804}"/>
                </a:ext>
              </a:extLst>
            </p:cNvPr>
            <p:cNvSpPr/>
            <p:nvPr/>
          </p:nvSpPr>
          <p:spPr>
            <a:xfrm>
              <a:off x="5931093" y="3338022"/>
              <a:ext cx="217759" cy="217759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4FD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F719F8-61CA-89C7-5A28-90E6C44EE74B}"/>
                </a:ext>
              </a:extLst>
            </p:cNvPr>
            <p:cNvSpPr/>
            <p:nvPr/>
          </p:nvSpPr>
          <p:spPr>
            <a:xfrm>
              <a:off x="8036592" y="3338022"/>
              <a:ext cx="217759" cy="217759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4FD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AD21AF-5C17-3E0C-AF01-F2AE9EC1642E}"/>
                </a:ext>
              </a:extLst>
            </p:cNvPr>
            <p:cNvSpPr/>
            <p:nvPr/>
          </p:nvSpPr>
          <p:spPr>
            <a:xfrm>
              <a:off x="10142090" y="3338022"/>
              <a:ext cx="217759" cy="217759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4FD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CCDDC31D-BDD8-4B3E-0F18-5F000F286C9B}"/>
                </a:ext>
              </a:extLst>
            </p:cNvPr>
            <p:cNvSpPr txBox="1">
              <a:spLocks/>
            </p:cNvSpPr>
            <p:nvPr/>
          </p:nvSpPr>
          <p:spPr>
            <a:xfrm>
              <a:off x="3138032" y="3673507"/>
              <a:ext cx="1592886" cy="96883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047"/>
              <a:r>
                <a:rPr lang="en-GB" b="0" i="0" kern="1200" baseline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A35510-BF5E-7078-4FC0-54B82C888A4F}"/>
                </a:ext>
              </a:extLst>
            </p:cNvPr>
            <p:cNvSpPr txBox="1">
              <a:spLocks/>
            </p:cNvSpPr>
            <p:nvPr/>
          </p:nvSpPr>
          <p:spPr>
            <a:xfrm>
              <a:off x="5243530" y="3673507"/>
              <a:ext cx="1592886" cy="467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047"/>
              <a:r>
                <a:rPr lang="en-GB" b="0" i="0" kern="1200" baseline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8F29FFD7-BA59-CAAC-A1AE-6E76CD8479BE}"/>
                </a:ext>
              </a:extLst>
            </p:cNvPr>
            <p:cNvSpPr txBox="1">
              <a:spLocks/>
            </p:cNvSpPr>
            <p:nvPr/>
          </p:nvSpPr>
          <p:spPr>
            <a:xfrm>
              <a:off x="7288580" y="3648473"/>
              <a:ext cx="1713781" cy="5178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047"/>
              <a:r>
                <a:rPr lang="en-GB" b="0" i="0" kern="1200" baseline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07822812-B9BF-EA78-D9B6-AC9F4DF62791}"/>
                </a:ext>
              </a:extLst>
            </p:cNvPr>
            <p:cNvSpPr txBox="1">
              <a:spLocks/>
            </p:cNvSpPr>
            <p:nvPr/>
          </p:nvSpPr>
          <p:spPr>
            <a:xfrm>
              <a:off x="1141413" y="3673507"/>
              <a:ext cx="1592886" cy="467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047"/>
              <a:r>
                <a:rPr lang="en-GB" b="0" i="0" kern="1200" baseline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A7F89291-5C42-3C22-E9F1-95B30ADB5BC0}"/>
                </a:ext>
              </a:extLst>
            </p:cNvPr>
            <p:cNvSpPr txBox="1">
              <a:spLocks/>
            </p:cNvSpPr>
            <p:nvPr/>
          </p:nvSpPr>
          <p:spPr>
            <a:xfrm>
              <a:off x="9454527" y="3673507"/>
              <a:ext cx="1592886" cy="467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047"/>
              <a:r>
                <a:rPr lang="en-GB" b="0" i="0" kern="1200" baseline="0">
                  <a:solidFill>
                    <a:srgbClr val="DCDFE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>
                <a:solidFill>
                  <a:srgbClr val="DCDFE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17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77BC-208A-AFDD-7AC9-687BC93C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2B23-A8F1-054C-F556-26397922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understanding of the problems and need for this data architecture </a:t>
            </a:r>
          </a:p>
          <a:p>
            <a:r>
              <a:rPr lang="en-US" dirty="0"/>
              <a:t>An in-depth run-through of the data architecture implementations</a:t>
            </a:r>
          </a:p>
          <a:p>
            <a:r>
              <a:rPr lang="en-SG" dirty="0"/>
              <a:t>A formal thank you to the team for this amazing opportunity to brainstorm on this project</a:t>
            </a:r>
          </a:p>
        </p:txBody>
      </p:sp>
    </p:spTree>
    <p:extLst>
      <p:ext uri="{BB962C8B-B14F-4D97-AF65-F5344CB8AC3E}">
        <p14:creationId xmlns:p14="http://schemas.microsoft.com/office/powerpoint/2010/main" val="8754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857D-AC32-9FDB-E68C-66F9C8BC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81" y="0"/>
            <a:ext cx="9905998" cy="1478570"/>
          </a:xfrm>
        </p:spPr>
        <p:txBody>
          <a:bodyPr/>
          <a:lstStyle/>
          <a:p>
            <a:r>
              <a:rPr lang="en-US" dirty="0"/>
              <a:t>Problems</a:t>
            </a:r>
            <a:endParaRPr lang="en-SG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17BF029-0F1E-A737-E134-96D08F3D3B3C}"/>
              </a:ext>
            </a:extLst>
          </p:cNvPr>
          <p:cNvGrpSpPr/>
          <p:nvPr/>
        </p:nvGrpSpPr>
        <p:grpSpPr>
          <a:xfrm>
            <a:off x="1211081" y="1162596"/>
            <a:ext cx="3500845" cy="2477589"/>
            <a:chOff x="1211081" y="1162596"/>
            <a:chExt cx="3500845" cy="247758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1B87D3-BD08-0101-FC61-EB3DE60BDF33}"/>
                </a:ext>
              </a:extLst>
            </p:cNvPr>
            <p:cNvSpPr/>
            <p:nvPr/>
          </p:nvSpPr>
          <p:spPr>
            <a:xfrm>
              <a:off x="1211081" y="1576253"/>
              <a:ext cx="3500845" cy="2063932"/>
            </a:xfrm>
            <a:custGeom>
              <a:avLst/>
              <a:gdLst>
                <a:gd name="connsiteX0" fmla="*/ 1133016 w 3500845"/>
                <a:gd name="connsiteY0" fmla="*/ 0 h 2063932"/>
                <a:gd name="connsiteX1" fmla="*/ 3156849 w 3500845"/>
                <a:gd name="connsiteY1" fmla="*/ 0 h 2063932"/>
                <a:gd name="connsiteX2" fmla="*/ 3500845 w 3500845"/>
                <a:gd name="connsiteY2" fmla="*/ 343996 h 2063932"/>
                <a:gd name="connsiteX3" fmla="*/ 3500845 w 3500845"/>
                <a:gd name="connsiteY3" fmla="*/ 1719936 h 2063932"/>
                <a:gd name="connsiteX4" fmla="*/ 3156849 w 3500845"/>
                <a:gd name="connsiteY4" fmla="*/ 2063932 h 2063932"/>
                <a:gd name="connsiteX5" fmla="*/ 343996 w 3500845"/>
                <a:gd name="connsiteY5" fmla="*/ 2063932 h 2063932"/>
                <a:gd name="connsiteX6" fmla="*/ 0 w 3500845"/>
                <a:gd name="connsiteY6" fmla="*/ 1719936 h 2063932"/>
                <a:gd name="connsiteX7" fmla="*/ 0 w 3500845"/>
                <a:gd name="connsiteY7" fmla="*/ 343996 h 2063932"/>
                <a:gd name="connsiteX8" fmla="*/ 100754 w 3500845"/>
                <a:gd name="connsiteY8" fmla="*/ 100754 h 2063932"/>
                <a:gd name="connsiteX9" fmla="*/ 149582 w 3500845"/>
                <a:gd name="connsiteY9" fmla="*/ 60467 h 2063932"/>
                <a:gd name="connsiteX10" fmla="*/ 148044 w 3500845"/>
                <a:gd name="connsiteY10" fmla="*/ 75304 h 2063932"/>
                <a:gd name="connsiteX11" fmla="*/ 644433 w 3500845"/>
                <a:gd name="connsiteY11" fmla="*/ 558024 h 2063932"/>
                <a:gd name="connsiteX12" fmla="*/ 1140822 w 3500845"/>
                <a:gd name="connsiteY12" fmla="*/ 75304 h 206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0845" h="2063932">
                  <a:moveTo>
                    <a:pt x="1133016" y="0"/>
                  </a:moveTo>
                  <a:lnTo>
                    <a:pt x="3156849" y="0"/>
                  </a:lnTo>
                  <a:cubicBezTo>
                    <a:pt x="3346833" y="0"/>
                    <a:pt x="3500845" y="154012"/>
                    <a:pt x="3500845" y="343996"/>
                  </a:cubicBezTo>
                  <a:lnTo>
                    <a:pt x="3500845" y="1719936"/>
                  </a:lnTo>
                  <a:cubicBezTo>
                    <a:pt x="3500845" y="1909920"/>
                    <a:pt x="3346833" y="2063932"/>
                    <a:pt x="3156849" y="2063932"/>
                  </a:cubicBezTo>
                  <a:lnTo>
                    <a:pt x="343996" y="2063932"/>
                  </a:lnTo>
                  <a:cubicBezTo>
                    <a:pt x="154012" y="2063932"/>
                    <a:pt x="0" y="1909920"/>
                    <a:pt x="0" y="1719936"/>
                  </a:cubicBezTo>
                  <a:lnTo>
                    <a:pt x="0" y="343996"/>
                  </a:lnTo>
                  <a:cubicBezTo>
                    <a:pt x="0" y="249004"/>
                    <a:pt x="38503" y="163005"/>
                    <a:pt x="100754" y="100754"/>
                  </a:cubicBezTo>
                  <a:lnTo>
                    <a:pt x="149582" y="60467"/>
                  </a:lnTo>
                  <a:lnTo>
                    <a:pt x="148044" y="75304"/>
                  </a:lnTo>
                  <a:cubicBezTo>
                    <a:pt x="148044" y="341903"/>
                    <a:pt x="370285" y="558024"/>
                    <a:pt x="644433" y="558024"/>
                  </a:cubicBezTo>
                  <a:cubicBezTo>
                    <a:pt x="918581" y="558024"/>
                    <a:pt x="1140822" y="341903"/>
                    <a:pt x="1140822" y="7530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>
              <a:glow rad="50800"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US" b="1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Security Monitoring:</a:t>
              </a:r>
              <a:r>
                <a:rPr lang="en-US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SG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r"/>
              <a:r>
                <a:rPr lang="en-SG" sz="18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Using 200 cameras, the system will be provided with real-time video feed for immediate security responses</a:t>
              </a:r>
              <a:endParaRPr lang="en-SG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5173EF-F8D1-9C4D-BA49-05C519CDCFC7}"/>
                </a:ext>
              </a:extLst>
            </p:cNvPr>
            <p:cNvSpPr/>
            <p:nvPr/>
          </p:nvSpPr>
          <p:spPr>
            <a:xfrm>
              <a:off x="1446212" y="1162596"/>
              <a:ext cx="809897" cy="8273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1E71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  <a:endParaRPr lang="en-SG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4700AD0-E895-58E5-04CC-B98B065E0772}"/>
              </a:ext>
            </a:extLst>
          </p:cNvPr>
          <p:cNvGrpSpPr/>
          <p:nvPr/>
        </p:nvGrpSpPr>
        <p:grpSpPr>
          <a:xfrm>
            <a:off x="5996441" y="1162596"/>
            <a:ext cx="3500845" cy="2477589"/>
            <a:chOff x="5996441" y="1162596"/>
            <a:chExt cx="3500845" cy="247758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730BA9-FFB2-2804-24F3-19DFBD0E2318}"/>
                </a:ext>
              </a:extLst>
            </p:cNvPr>
            <p:cNvSpPr/>
            <p:nvPr/>
          </p:nvSpPr>
          <p:spPr>
            <a:xfrm>
              <a:off x="5996441" y="1576253"/>
              <a:ext cx="3500845" cy="2063932"/>
            </a:xfrm>
            <a:custGeom>
              <a:avLst/>
              <a:gdLst>
                <a:gd name="connsiteX0" fmla="*/ 1133016 w 3500845"/>
                <a:gd name="connsiteY0" fmla="*/ 0 h 2063932"/>
                <a:gd name="connsiteX1" fmla="*/ 3156849 w 3500845"/>
                <a:gd name="connsiteY1" fmla="*/ 0 h 2063932"/>
                <a:gd name="connsiteX2" fmla="*/ 3500845 w 3500845"/>
                <a:gd name="connsiteY2" fmla="*/ 343996 h 2063932"/>
                <a:gd name="connsiteX3" fmla="*/ 3500845 w 3500845"/>
                <a:gd name="connsiteY3" fmla="*/ 1719936 h 2063932"/>
                <a:gd name="connsiteX4" fmla="*/ 3156849 w 3500845"/>
                <a:gd name="connsiteY4" fmla="*/ 2063932 h 2063932"/>
                <a:gd name="connsiteX5" fmla="*/ 343996 w 3500845"/>
                <a:gd name="connsiteY5" fmla="*/ 2063932 h 2063932"/>
                <a:gd name="connsiteX6" fmla="*/ 0 w 3500845"/>
                <a:gd name="connsiteY6" fmla="*/ 1719936 h 2063932"/>
                <a:gd name="connsiteX7" fmla="*/ 0 w 3500845"/>
                <a:gd name="connsiteY7" fmla="*/ 343996 h 2063932"/>
                <a:gd name="connsiteX8" fmla="*/ 100754 w 3500845"/>
                <a:gd name="connsiteY8" fmla="*/ 100754 h 2063932"/>
                <a:gd name="connsiteX9" fmla="*/ 149582 w 3500845"/>
                <a:gd name="connsiteY9" fmla="*/ 60467 h 2063932"/>
                <a:gd name="connsiteX10" fmla="*/ 148044 w 3500845"/>
                <a:gd name="connsiteY10" fmla="*/ 75304 h 2063932"/>
                <a:gd name="connsiteX11" fmla="*/ 644433 w 3500845"/>
                <a:gd name="connsiteY11" fmla="*/ 558024 h 2063932"/>
                <a:gd name="connsiteX12" fmla="*/ 1140822 w 3500845"/>
                <a:gd name="connsiteY12" fmla="*/ 75304 h 206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0845" h="2063932">
                  <a:moveTo>
                    <a:pt x="1133016" y="0"/>
                  </a:moveTo>
                  <a:lnTo>
                    <a:pt x="3156849" y="0"/>
                  </a:lnTo>
                  <a:cubicBezTo>
                    <a:pt x="3346833" y="0"/>
                    <a:pt x="3500845" y="154012"/>
                    <a:pt x="3500845" y="343996"/>
                  </a:cubicBezTo>
                  <a:lnTo>
                    <a:pt x="3500845" y="1719936"/>
                  </a:lnTo>
                  <a:cubicBezTo>
                    <a:pt x="3500845" y="1909920"/>
                    <a:pt x="3346833" y="2063932"/>
                    <a:pt x="3156849" y="2063932"/>
                  </a:cubicBezTo>
                  <a:lnTo>
                    <a:pt x="343996" y="2063932"/>
                  </a:lnTo>
                  <a:cubicBezTo>
                    <a:pt x="154012" y="2063932"/>
                    <a:pt x="0" y="1909920"/>
                    <a:pt x="0" y="1719936"/>
                  </a:cubicBezTo>
                  <a:lnTo>
                    <a:pt x="0" y="343996"/>
                  </a:lnTo>
                  <a:cubicBezTo>
                    <a:pt x="0" y="249004"/>
                    <a:pt x="38503" y="163005"/>
                    <a:pt x="100754" y="100754"/>
                  </a:cubicBezTo>
                  <a:lnTo>
                    <a:pt x="149582" y="60467"/>
                  </a:lnTo>
                  <a:lnTo>
                    <a:pt x="148044" y="75304"/>
                  </a:lnTo>
                  <a:cubicBezTo>
                    <a:pt x="148044" y="341903"/>
                    <a:pt x="370285" y="558024"/>
                    <a:pt x="644433" y="558024"/>
                  </a:cubicBezTo>
                  <a:cubicBezTo>
                    <a:pt x="918581" y="558024"/>
                    <a:pt x="1140822" y="341903"/>
                    <a:pt x="1140822" y="7530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>
              <a:glow rad="50800"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US" b="1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Targeted Advertising:</a:t>
              </a:r>
              <a:r>
                <a:rPr lang="en-US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SG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r"/>
              <a:r>
                <a:rPr lang="en-SG" sz="18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Using same cameras, identify the demographics of shoppers, allowing for personalized shopping experience</a:t>
              </a:r>
              <a:endParaRPr lang="en-SG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864FF7-4813-B7EF-5C96-D6A8C910D581}"/>
                </a:ext>
              </a:extLst>
            </p:cNvPr>
            <p:cNvSpPr/>
            <p:nvPr/>
          </p:nvSpPr>
          <p:spPr>
            <a:xfrm>
              <a:off x="6231572" y="1162596"/>
              <a:ext cx="809897" cy="8273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1E71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02</a:t>
              </a:r>
              <a:endParaRPr lang="en-SG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0AC209-4552-01D8-BD69-7F91C3B3D085}"/>
              </a:ext>
            </a:extLst>
          </p:cNvPr>
          <p:cNvGrpSpPr/>
          <p:nvPr/>
        </p:nvGrpSpPr>
        <p:grpSpPr>
          <a:xfrm>
            <a:off x="1187722" y="3936274"/>
            <a:ext cx="3500845" cy="2477589"/>
            <a:chOff x="1187722" y="3936274"/>
            <a:chExt cx="3500845" cy="247758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9AE9AB-257C-C587-3E42-3C8C1E655D9C}"/>
                </a:ext>
              </a:extLst>
            </p:cNvPr>
            <p:cNvSpPr/>
            <p:nvPr/>
          </p:nvSpPr>
          <p:spPr>
            <a:xfrm>
              <a:off x="1187722" y="4349931"/>
              <a:ext cx="3500845" cy="2063932"/>
            </a:xfrm>
            <a:custGeom>
              <a:avLst/>
              <a:gdLst>
                <a:gd name="connsiteX0" fmla="*/ 1133016 w 3500845"/>
                <a:gd name="connsiteY0" fmla="*/ 0 h 2063932"/>
                <a:gd name="connsiteX1" fmla="*/ 3156849 w 3500845"/>
                <a:gd name="connsiteY1" fmla="*/ 0 h 2063932"/>
                <a:gd name="connsiteX2" fmla="*/ 3500845 w 3500845"/>
                <a:gd name="connsiteY2" fmla="*/ 343996 h 2063932"/>
                <a:gd name="connsiteX3" fmla="*/ 3500845 w 3500845"/>
                <a:gd name="connsiteY3" fmla="*/ 1719936 h 2063932"/>
                <a:gd name="connsiteX4" fmla="*/ 3156849 w 3500845"/>
                <a:gd name="connsiteY4" fmla="*/ 2063932 h 2063932"/>
                <a:gd name="connsiteX5" fmla="*/ 343996 w 3500845"/>
                <a:gd name="connsiteY5" fmla="*/ 2063932 h 2063932"/>
                <a:gd name="connsiteX6" fmla="*/ 0 w 3500845"/>
                <a:gd name="connsiteY6" fmla="*/ 1719936 h 2063932"/>
                <a:gd name="connsiteX7" fmla="*/ 0 w 3500845"/>
                <a:gd name="connsiteY7" fmla="*/ 343996 h 2063932"/>
                <a:gd name="connsiteX8" fmla="*/ 100754 w 3500845"/>
                <a:gd name="connsiteY8" fmla="*/ 100754 h 2063932"/>
                <a:gd name="connsiteX9" fmla="*/ 149582 w 3500845"/>
                <a:gd name="connsiteY9" fmla="*/ 60467 h 2063932"/>
                <a:gd name="connsiteX10" fmla="*/ 148044 w 3500845"/>
                <a:gd name="connsiteY10" fmla="*/ 75304 h 2063932"/>
                <a:gd name="connsiteX11" fmla="*/ 644433 w 3500845"/>
                <a:gd name="connsiteY11" fmla="*/ 558024 h 2063932"/>
                <a:gd name="connsiteX12" fmla="*/ 1140822 w 3500845"/>
                <a:gd name="connsiteY12" fmla="*/ 75304 h 206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0845" h="2063932">
                  <a:moveTo>
                    <a:pt x="1133016" y="0"/>
                  </a:moveTo>
                  <a:lnTo>
                    <a:pt x="3156849" y="0"/>
                  </a:lnTo>
                  <a:cubicBezTo>
                    <a:pt x="3346833" y="0"/>
                    <a:pt x="3500845" y="154012"/>
                    <a:pt x="3500845" y="343996"/>
                  </a:cubicBezTo>
                  <a:lnTo>
                    <a:pt x="3500845" y="1719936"/>
                  </a:lnTo>
                  <a:cubicBezTo>
                    <a:pt x="3500845" y="1909920"/>
                    <a:pt x="3346833" y="2063932"/>
                    <a:pt x="3156849" y="2063932"/>
                  </a:cubicBezTo>
                  <a:lnTo>
                    <a:pt x="343996" y="2063932"/>
                  </a:lnTo>
                  <a:cubicBezTo>
                    <a:pt x="154012" y="2063932"/>
                    <a:pt x="0" y="1909920"/>
                    <a:pt x="0" y="1719936"/>
                  </a:cubicBezTo>
                  <a:lnTo>
                    <a:pt x="0" y="343996"/>
                  </a:lnTo>
                  <a:cubicBezTo>
                    <a:pt x="0" y="249004"/>
                    <a:pt x="38503" y="163005"/>
                    <a:pt x="100754" y="100754"/>
                  </a:cubicBezTo>
                  <a:lnTo>
                    <a:pt x="149582" y="60467"/>
                  </a:lnTo>
                  <a:lnTo>
                    <a:pt x="148044" y="75304"/>
                  </a:lnTo>
                  <a:cubicBezTo>
                    <a:pt x="148044" y="341903"/>
                    <a:pt x="370285" y="558024"/>
                    <a:pt x="644433" y="558024"/>
                  </a:cubicBezTo>
                  <a:cubicBezTo>
                    <a:pt x="918581" y="558024"/>
                    <a:pt x="1140822" y="341903"/>
                    <a:pt x="1140822" y="7530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>
              <a:glow rad="50800"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US" b="1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Scalable and Real Time:</a:t>
              </a:r>
              <a:r>
                <a:rPr lang="en-US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SG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SG" sz="18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Usage of modern data streaming tools and machine learning to process these video feeds and make decisions quickly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0A7114-0E32-9154-5AEF-2C5F8CF2C601}"/>
                </a:ext>
              </a:extLst>
            </p:cNvPr>
            <p:cNvSpPr/>
            <p:nvPr/>
          </p:nvSpPr>
          <p:spPr>
            <a:xfrm>
              <a:off x="1422853" y="3936274"/>
              <a:ext cx="809897" cy="8273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1E71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03</a:t>
              </a:r>
              <a:endParaRPr lang="en-SG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6C304F-5F6C-0BAB-BAA0-CF6CE49A30B4}"/>
              </a:ext>
            </a:extLst>
          </p:cNvPr>
          <p:cNvGrpSpPr/>
          <p:nvPr/>
        </p:nvGrpSpPr>
        <p:grpSpPr>
          <a:xfrm>
            <a:off x="5996441" y="3931921"/>
            <a:ext cx="3500845" cy="2477589"/>
            <a:chOff x="5996441" y="3931921"/>
            <a:chExt cx="3500845" cy="247758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EAD669-481F-6B82-6EF1-88AD04755D1D}"/>
                </a:ext>
              </a:extLst>
            </p:cNvPr>
            <p:cNvSpPr/>
            <p:nvPr/>
          </p:nvSpPr>
          <p:spPr>
            <a:xfrm>
              <a:off x="5996441" y="4345578"/>
              <a:ext cx="3500845" cy="2063932"/>
            </a:xfrm>
            <a:custGeom>
              <a:avLst/>
              <a:gdLst>
                <a:gd name="connsiteX0" fmla="*/ 1133016 w 3500845"/>
                <a:gd name="connsiteY0" fmla="*/ 0 h 2063932"/>
                <a:gd name="connsiteX1" fmla="*/ 3156849 w 3500845"/>
                <a:gd name="connsiteY1" fmla="*/ 0 h 2063932"/>
                <a:gd name="connsiteX2" fmla="*/ 3500845 w 3500845"/>
                <a:gd name="connsiteY2" fmla="*/ 343996 h 2063932"/>
                <a:gd name="connsiteX3" fmla="*/ 3500845 w 3500845"/>
                <a:gd name="connsiteY3" fmla="*/ 1719936 h 2063932"/>
                <a:gd name="connsiteX4" fmla="*/ 3156849 w 3500845"/>
                <a:gd name="connsiteY4" fmla="*/ 2063932 h 2063932"/>
                <a:gd name="connsiteX5" fmla="*/ 343996 w 3500845"/>
                <a:gd name="connsiteY5" fmla="*/ 2063932 h 2063932"/>
                <a:gd name="connsiteX6" fmla="*/ 0 w 3500845"/>
                <a:gd name="connsiteY6" fmla="*/ 1719936 h 2063932"/>
                <a:gd name="connsiteX7" fmla="*/ 0 w 3500845"/>
                <a:gd name="connsiteY7" fmla="*/ 343996 h 2063932"/>
                <a:gd name="connsiteX8" fmla="*/ 100754 w 3500845"/>
                <a:gd name="connsiteY8" fmla="*/ 100754 h 2063932"/>
                <a:gd name="connsiteX9" fmla="*/ 149582 w 3500845"/>
                <a:gd name="connsiteY9" fmla="*/ 60467 h 2063932"/>
                <a:gd name="connsiteX10" fmla="*/ 148044 w 3500845"/>
                <a:gd name="connsiteY10" fmla="*/ 75304 h 2063932"/>
                <a:gd name="connsiteX11" fmla="*/ 644433 w 3500845"/>
                <a:gd name="connsiteY11" fmla="*/ 558024 h 2063932"/>
                <a:gd name="connsiteX12" fmla="*/ 1140822 w 3500845"/>
                <a:gd name="connsiteY12" fmla="*/ 75304 h 206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0845" h="2063932">
                  <a:moveTo>
                    <a:pt x="1133016" y="0"/>
                  </a:moveTo>
                  <a:lnTo>
                    <a:pt x="3156849" y="0"/>
                  </a:lnTo>
                  <a:cubicBezTo>
                    <a:pt x="3346833" y="0"/>
                    <a:pt x="3500845" y="154012"/>
                    <a:pt x="3500845" y="343996"/>
                  </a:cubicBezTo>
                  <a:lnTo>
                    <a:pt x="3500845" y="1719936"/>
                  </a:lnTo>
                  <a:cubicBezTo>
                    <a:pt x="3500845" y="1909920"/>
                    <a:pt x="3346833" y="2063932"/>
                    <a:pt x="3156849" y="2063932"/>
                  </a:cubicBezTo>
                  <a:lnTo>
                    <a:pt x="343996" y="2063932"/>
                  </a:lnTo>
                  <a:cubicBezTo>
                    <a:pt x="154012" y="2063932"/>
                    <a:pt x="0" y="1909920"/>
                    <a:pt x="0" y="1719936"/>
                  </a:cubicBezTo>
                  <a:lnTo>
                    <a:pt x="0" y="343996"/>
                  </a:lnTo>
                  <a:cubicBezTo>
                    <a:pt x="0" y="249004"/>
                    <a:pt x="38503" y="163005"/>
                    <a:pt x="100754" y="100754"/>
                  </a:cubicBezTo>
                  <a:lnTo>
                    <a:pt x="149582" y="60467"/>
                  </a:lnTo>
                  <a:lnTo>
                    <a:pt x="148044" y="75304"/>
                  </a:lnTo>
                  <a:cubicBezTo>
                    <a:pt x="148044" y="341903"/>
                    <a:pt x="370285" y="558024"/>
                    <a:pt x="644433" y="558024"/>
                  </a:cubicBezTo>
                  <a:cubicBezTo>
                    <a:pt x="918581" y="558024"/>
                    <a:pt x="1140822" y="341903"/>
                    <a:pt x="1140822" y="7530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>
              <a:glow rad="50800"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US" b="1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Data Management:</a:t>
              </a:r>
              <a:r>
                <a:rPr lang="en-US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SG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r"/>
              <a:r>
                <a:rPr lang="en-SG" sz="18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Data would be stored for a month for further data analysis needs to improve our systems</a:t>
              </a:r>
              <a:endParaRPr lang="en-SG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D6E0FFC-2FE8-8688-7863-6D1DE871FC9F}"/>
                </a:ext>
              </a:extLst>
            </p:cNvPr>
            <p:cNvSpPr/>
            <p:nvPr/>
          </p:nvSpPr>
          <p:spPr>
            <a:xfrm>
              <a:off x="6231572" y="3931921"/>
              <a:ext cx="809897" cy="8273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1E71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04</a:t>
              </a:r>
              <a:endParaRPr lang="en-SG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9C138B-7C13-3CCD-6557-1378BD2A304A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9F6E28-2C02-8572-1619-6093CAB8F2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4A43305-2F38-D03D-6EBB-5A24D96F0681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CF2EBE-4F1A-3F93-3913-5C51B78F0BB3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2CD63AB-F7C3-8E26-D982-B257D8D91008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5ABC47-46E1-6233-8A4B-D1FBE0596778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56C616-193E-0591-F809-867295F1AC26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A76C76F7-BB60-7AE9-1087-E812EC2B1162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9FFDB8E7-323C-6E6B-763C-1C26FFF859AD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Text Placeholder 3">
              <a:extLst>
                <a:ext uri="{FF2B5EF4-FFF2-40B4-BE49-F238E27FC236}">
                  <a16:creationId xmlns:a16="http://schemas.microsoft.com/office/drawing/2014/main" id="{8D4138D3-BA68-6A07-2735-4DCAD1A562D8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3FE75EA4-4E11-61F0-4AF4-A39720657366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 Placeholder 3">
              <a:extLst>
                <a:ext uri="{FF2B5EF4-FFF2-40B4-BE49-F238E27FC236}">
                  <a16:creationId xmlns:a16="http://schemas.microsoft.com/office/drawing/2014/main" id="{58DCA8E4-5FC5-1969-2088-BB531CE57D48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092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55FE-1E8F-25A0-5E42-8C3AC0CA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requirements</a:t>
            </a:r>
            <a:endParaRPr lang="en-SG" dirty="0"/>
          </a:p>
        </p:txBody>
      </p:sp>
      <p:pic>
        <p:nvPicPr>
          <p:cNvPr id="34" name="Content Placeholder 33" descr="A cartoon of a thief and a police officer&#10;&#10;Description automatically generated">
            <a:extLst>
              <a:ext uri="{FF2B5EF4-FFF2-40B4-BE49-F238E27FC236}">
                <a16:creationId xmlns:a16="http://schemas.microsoft.com/office/drawing/2014/main" id="{597C086E-77EC-863B-0876-777D41B56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121" y="2600356"/>
            <a:ext cx="2557714" cy="1890713"/>
          </a:xfrm>
        </p:spPr>
      </p:pic>
      <p:pic>
        <p:nvPicPr>
          <p:cNvPr id="36" name="Picture 35" descr="A cartoon of a policeman&#10;&#10;Description automatically generated">
            <a:extLst>
              <a:ext uri="{FF2B5EF4-FFF2-40B4-BE49-F238E27FC236}">
                <a16:creationId xmlns:a16="http://schemas.microsoft.com/office/drawing/2014/main" id="{06AAA2D2-A921-7805-1BCC-F843306FF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769" y="2174544"/>
            <a:ext cx="2457846" cy="2457846"/>
          </a:xfrm>
          <a:prstGeom prst="rect">
            <a:avLst/>
          </a:prstGeom>
        </p:spPr>
      </p:pic>
      <p:pic>
        <p:nvPicPr>
          <p:cNvPr id="38" name="Picture 37" descr="A cartoon of a person with a bag and a flashlight looking at a camera&#10;&#10;Description automatically generated">
            <a:extLst>
              <a:ext uri="{FF2B5EF4-FFF2-40B4-BE49-F238E27FC236}">
                <a16:creationId xmlns:a16="http://schemas.microsoft.com/office/drawing/2014/main" id="{6E526E32-B764-6579-1057-F09CFA9D8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553" y="2281376"/>
            <a:ext cx="3396930" cy="26467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FC013B-D11B-18F7-55C4-76D38150E3C8}"/>
              </a:ext>
            </a:extLst>
          </p:cNvPr>
          <p:cNvSpPr txBox="1"/>
          <p:nvPr/>
        </p:nvSpPr>
        <p:spPr>
          <a:xfrm>
            <a:off x="914400" y="6488668"/>
            <a:ext cx="23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Straits Time Article: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6"/>
              </a:rPr>
              <a:t>Link</a:t>
            </a:r>
            <a:endParaRPr lang="en-SG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D34061-39FC-64AC-7CFA-7AE804C43355}"/>
              </a:ext>
            </a:extLst>
          </p:cNvPr>
          <p:cNvSpPr txBox="1"/>
          <p:nvPr/>
        </p:nvSpPr>
        <p:spPr>
          <a:xfrm>
            <a:off x="1374150" y="4730840"/>
            <a:ext cx="2094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Security threats must</a:t>
            </a:r>
          </a:p>
          <a:p>
            <a:pPr algn="ctr"/>
            <a:r>
              <a:rPr lang="en-US" dirty="0"/>
              <a:t>be identified rapidly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9BC65D-DC95-3831-CDA2-B5A2596ED812}"/>
              </a:ext>
            </a:extLst>
          </p:cNvPr>
          <p:cNvSpPr txBox="1"/>
          <p:nvPr/>
        </p:nvSpPr>
        <p:spPr>
          <a:xfrm>
            <a:off x="4602290" y="4730839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Dwindling interests to </a:t>
            </a:r>
          </a:p>
          <a:p>
            <a:pPr algn="ctr"/>
            <a:r>
              <a:rPr lang="en-US" dirty="0"/>
              <a:t>Be security guards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90BD2C-FB92-3D7A-BAE5-37E5FFCCFFDE}"/>
              </a:ext>
            </a:extLst>
          </p:cNvPr>
          <p:cNvSpPr txBox="1"/>
          <p:nvPr/>
        </p:nvSpPr>
        <p:spPr>
          <a:xfrm>
            <a:off x="7433208" y="4730838"/>
            <a:ext cx="284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Adopting technology to </a:t>
            </a:r>
          </a:p>
          <a:p>
            <a:pPr algn="ctr"/>
            <a:r>
              <a:rPr lang="en-US" dirty="0"/>
              <a:t>counteract lack of manpower</a:t>
            </a:r>
            <a:endParaRPr lang="en-SG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E91EC4-5673-ABB2-F38F-FE806AA385F6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1257C62-D261-9E75-0C20-9D94471C2C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134C8E-31C9-9EEC-C091-C6EF8885B83D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5CB5CB9-7CE1-C0C7-F5AB-C1A9F48BCE68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D1295D-E9E9-40C1-80D3-E83F6B9DAA2A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63B35E-EB57-B8BD-FE83-04FD0854C141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8CD8A2-D6D1-22E4-3266-D7051CC2A33D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50" name="Text Placeholder 3">
              <a:extLst>
                <a:ext uri="{FF2B5EF4-FFF2-40B4-BE49-F238E27FC236}">
                  <a16:creationId xmlns:a16="http://schemas.microsoft.com/office/drawing/2014/main" id="{62F9AB8E-1C2A-F73C-FE01-78A203E34255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1" name="Text Placeholder 3">
              <a:extLst>
                <a:ext uri="{FF2B5EF4-FFF2-40B4-BE49-F238E27FC236}">
                  <a16:creationId xmlns:a16="http://schemas.microsoft.com/office/drawing/2014/main" id="{7E491C8D-6FE9-4641-F55A-7AA7CA960567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Text Placeholder 3">
              <a:extLst>
                <a:ext uri="{FF2B5EF4-FFF2-40B4-BE49-F238E27FC236}">
                  <a16:creationId xmlns:a16="http://schemas.microsoft.com/office/drawing/2014/main" id="{68E54D19-16CA-DCDB-3B99-F85FCEB78533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Text Placeholder 3">
              <a:extLst>
                <a:ext uri="{FF2B5EF4-FFF2-40B4-BE49-F238E27FC236}">
                  <a16:creationId xmlns:a16="http://schemas.microsoft.com/office/drawing/2014/main" id="{7C9C884F-EA73-5017-6B0B-BC1C7EAB7649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54" name="Text Placeholder 3">
              <a:extLst>
                <a:ext uri="{FF2B5EF4-FFF2-40B4-BE49-F238E27FC236}">
                  <a16:creationId xmlns:a16="http://schemas.microsoft.com/office/drawing/2014/main" id="{67E3A632-481B-9C15-D40F-666E649C9861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1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023A-2C95-0CE6-3BBB-43E0FDEF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requirements</a:t>
            </a:r>
            <a:endParaRPr lang="en-SG" dirty="0"/>
          </a:p>
        </p:txBody>
      </p:sp>
      <p:pic>
        <p:nvPicPr>
          <p:cNvPr id="1026" name="Picture 2" descr="33,027 Cartoon Shopping Mall Royalty-Free Photos and Stock Images |  Shutterstock">
            <a:extLst>
              <a:ext uri="{FF2B5EF4-FFF2-40B4-BE49-F238E27FC236}">
                <a16:creationId xmlns:a16="http://schemas.microsoft.com/office/drawing/2014/main" id="{8229C4BB-3591-1E37-6B47-9A8A5DF0A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5" y="2477613"/>
            <a:ext cx="3984134" cy="26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camera with yellow eyes&#10;&#10;Description automatically generated">
            <a:extLst>
              <a:ext uri="{FF2B5EF4-FFF2-40B4-BE49-F238E27FC236}">
                <a16:creationId xmlns:a16="http://schemas.microsoft.com/office/drawing/2014/main" id="{C8ADA19C-ADC4-12BC-ECE9-E35B4E4E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39" y="2717075"/>
            <a:ext cx="666399" cy="585131"/>
          </a:xfrm>
          <a:prstGeom prst="rect">
            <a:avLst/>
          </a:prstGeom>
        </p:spPr>
      </p:pic>
      <p:pic>
        <p:nvPicPr>
          <p:cNvPr id="6" name="Picture 5" descr="A blue camera with yellow eyes&#10;&#10;Description automatically generated">
            <a:extLst>
              <a:ext uri="{FF2B5EF4-FFF2-40B4-BE49-F238E27FC236}">
                <a16:creationId xmlns:a16="http://schemas.microsoft.com/office/drawing/2014/main" id="{5BFDB775-6E5B-B252-82FD-F7FF3D91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02522">
            <a:off x="3773383" y="3136435"/>
            <a:ext cx="666399" cy="5851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B9F41D4-3AA2-9D19-DF9C-C1EBDEF9B0E2}"/>
              </a:ext>
            </a:extLst>
          </p:cNvPr>
          <p:cNvSpPr/>
          <p:nvPr/>
        </p:nvSpPr>
        <p:spPr>
          <a:xfrm>
            <a:off x="5470900" y="3497840"/>
            <a:ext cx="1286951" cy="6156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5A741C-8D73-6C09-AF88-64C2F8D18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44748"/>
              </p:ext>
            </p:extLst>
          </p:nvPr>
        </p:nvGraphicFramePr>
        <p:xfrm>
          <a:off x="7239728" y="2878556"/>
          <a:ext cx="28360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81">
                  <a:extLst>
                    <a:ext uri="{9D8B030D-6E8A-4147-A177-3AD203B41FA5}">
                      <a16:colId xmlns:a16="http://schemas.microsoft.com/office/drawing/2014/main" val="4079074915"/>
                    </a:ext>
                  </a:extLst>
                </a:gridCol>
                <a:gridCol w="1532709">
                  <a:extLst>
                    <a:ext uri="{9D8B030D-6E8A-4147-A177-3AD203B41FA5}">
                      <a16:colId xmlns:a16="http://schemas.microsoft.com/office/drawing/2014/main" val="87333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9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2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1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 </a:t>
                      </a:r>
                      <a:r>
                        <a:rPr lang="en-US" dirty="0" err="1"/>
                        <a:t>hrs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11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ED3FE13-BC2E-459B-D7E6-2D504F68EA14}"/>
              </a:ext>
            </a:extLst>
          </p:cNvPr>
          <p:cNvSpPr txBox="1"/>
          <p:nvPr/>
        </p:nvSpPr>
        <p:spPr>
          <a:xfrm>
            <a:off x="1724018" y="5329561"/>
            <a:ext cx="30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 Time video feed provided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9E80F-44FE-F3B5-73A4-1D237630DEA8}"/>
              </a:ext>
            </a:extLst>
          </p:cNvPr>
          <p:cNvSpPr txBox="1"/>
          <p:nvPr/>
        </p:nvSpPr>
        <p:spPr>
          <a:xfrm>
            <a:off x="6987125" y="5191058"/>
            <a:ext cx="334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General demographics identified for targeted advertising</a:t>
            </a:r>
            <a:endParaRPr lang="en-SG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19A624-224F-1CB4-E5D1-38353BB240C2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97C0B6-F21E-3766-2FB2-79BA170408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9AA0316-F7EF-F5E9-313D-E8FEF14DB410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947C1B-8457-6B76-DA8A-5196FC065912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5929C0-C0D4-42D5-F888-2BDA2EBDDEAA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DB9351A-29F1-928E-6B5B-E41B97A513C2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03C4C8-B3F9-5726-EC59-495563C5B906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2" name="Text Placeholder 3">
              <a:extLst>
                <a:ext uri="{FF2B5EF4-FFF2-40B4-BE49-F238E27FC236}">
                  <a16:creationId xmlns:a16="http://schemas.microsoft.com/office/drawing/2014/main" id="{070EB5EB-E717-953D-30A4-59E49F4081B8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4C5AC206-F1A4-912C-F053-58584F818354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0E2A320F-8907-2B30-C2CC-DED03C63F3A5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Text Placeholder 3">
              <a:extLst>
                <a:ext uri="{FF2B5EF4-FFF2-40B4-BE49-F238E27FC236}">
                  <a16:creationId xmlns:a16="http://schemas.microsoft.com/office/drawing/2014/main" id="{569DC806-818C-6E85-68E6-2BCFF6B318C5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36" name="Text Placeholder 3">
              <a:extLst>
                <a:ext uri="{FF2B5EF4-FFF2-40B4-BE49-F238E27FC236}">
                  <a16:creationId xmlns:a16="http://schemas.microsoft.com/office/drawing/2014/main" id="{07BD4C65-9106-BC4B-45FF-C812E9493DD1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1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647-7433-1489-B8D0-FFB7FFDC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pic>
        <p:nvPicPr>
          <p:cNvPr id="43" name="Content Placeholder 42" descr="A cartoon of a child running&#10;&#10;Description automatically generated">
            <a:extLst>
              <a:ext uri="{FF2B5EF4-FFF2-40B4-BE49-F238E27FC236}">
                <a16:creationId xmlns:a16="http://schemas.microsoft.com/office/drawing/2014/main" id="{5E9A2C74-69AF-9B4F-6A04-73770CD36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702" y="1634992"/>
            <a:ext cx="1768475" cy="1768475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B4299-9403-2989-65CB-1294CAAA29F3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2676E2-B364-3F06-DAB3-26AD7ED634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01E987-591F-7DD7-DD14-998500D710D2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1410AE-41AD-FE76-6764-9EBCBE176F5A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446071-EFF2-1FB7-3406-E924D7542627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7E31FA-E497-34A8-9FC5-64C4DA28595A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C6CAFAC-BCE6-ABF2-A03F-FCF249F3C934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id="{83EEF9DB-4348-FF5F-A919-01CE53C63D21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ext Placeholder 3">
              <a:extLst>
                <a:ext uri="{FF2B5EF4-FFF2-40B4-BE49-F238E27FC236}">
                  <a16:creationId xmlns:a16="http://schemas.microsoft.com/office/drawing/2014/main" id="{D0D40A53-1497-2103-DA98-1146A05FCA7C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4ECD9220-B81C-58F8-184C-E6F43D1E1F47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50F97B7C-CBF0-331E-1B5A-DC505DE3E0D3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882D1E77-4764-9867-31DB-A0067B3547FA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pic>
        <p:nvPicPr>
          <p:cNvPr id="45" name="Picture 44" descr="A close-up of a badge&#10;&#10;Description automatically generated">
            <a:extLst>
              <a:ext uri="{FF2B5EF4-FFF2-40B4-BE49-F238E27FC236}">
                <a16:creationId xmlns:a16="http://schemas.microsoft.com/office/drawing/2014/main" id="{919D718D-BB72-64AE-B489-FBD92660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45" y="4856197"/>
            <a:ext cx="1308587" cy="1411968"/>
          </a:xfrm>
          <a:prstGeom prst="rect">
            <a:avLst/>
          </a:prstGeom>
        </p:spPr>
      </p:pic>
      <p:pic>
        <p:nvPicPr>
          <p:cNvPr id="46" name="Picture 45" descr="A blue camera with yellow eyes&#10;&#10;Description automatically generated">
            <a:extLst>
              <a:ext uri="{FF2B5EF4-FFF2-40B4-BE49-F238E27FC236}">
                <a16:creationId xmlns:a16="http://schemas.microsoft.com/office/drawing/2014/main" id="{EA832ED3-49BE-8FEA-0431-AEC241221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691" y="3312174"/>
            <a:ext cx="1170412" cy="10276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AB058B5-5A98-3D75-57A2-DF3A4812191C}"/>
              </a:ext>
            </a:extLst>
          </p:cNvPr>
          <p:cNvSpPr txBox="1"/>
          <p:nvPr/>
        </p:nvSpPr>
        <p:spPr>
          <a:xfrm>
            <a:off x="2945682" y="2196063"/>
            <a:ext cx="60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 Processing: System must identify security threats and demographics instantly, just like a human security officer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55A62-E4F0-B882-09FD-7A7D07208AE6}"/>
              </a:ext>
            </a:extLst>
          </p:cNvPr>
          <p:cNvSpPr txBox="1"/>
          <p:nvPr/>
        </p:nvSpPr>
        <p:spPr>
          <a:xfrm>
            <a:off x="2904240" y="5078159"/>
            <a:ext cx="601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and Compliance: PDPA and other regulations must followed in collecting, processing and storing of personal information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1B9A2F-509C-ABD3-DA51-172E1EAACDD4}"/>
              </a:ext>
            </a:extLst>
          </p:cNvPr>
          <p:cNvSpPr txBox="1"/>
          <p:nvPr/>
        </p:nvSpPr>
        <p:spPr>
          <a:xfrm>
            <a:off x="2270726" y="3449454"/>
            <a:ext cx="60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Scalability: Process massive video feed without performance</a:t>
            </a:r>
          </a:p>
          <a:p>
            <a:r>
              <a:rPr lang="en-US" dirty="0"/>
              <a:t>delay, with potential of adding more security cameras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8ABE55-1DA0-516C-9468-7D81EF4E5F29}"/>
              </a:ext>
            </a:extLst>
          </p:cNvPr>
          <p:cNvSpPr txBox="1"/>
          <p:nvPr/>
        </p:nvSpPr>
        <p:spPr>
          <a:xfrm>
            <a:off x="8628089" y="3830941"/>
            <a:ext cx="7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52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04A-6511-DECB-D93E-5A08E0EE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modern data streaming architecture</a:t>
            </a:r>
            <a:endParaRPr lang="en-SG" dirty="0"/>
          </a:p>
        </p:txBody>
      </p:sp>
      <p:pic>
        <p:nvPicPr>
          <p:cNvPr id="2050" name="Picture 2" descr="&#10;      A diagram depicting modern data streaming architecture on AWS.&#10;    ">
            <a:extLst>
              <a:ext uri="{FF2B5EF4-FFF2-40B4-BE49-F238E27FC236}">
                <a16:creationId xmlns:a16="http://schemas.microsoft.com/office/drawing/2014/main" id="{985DD079-25D2-0AC3-4F04-C89857697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6" y="2252356"/>
            <a:ext cx="9906000" cy="230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08F1E-5831-8B97-BE4A-68FA84581D18}"/>
              </a:ext>
            </a:extLst>
          </p:cNvPr>
          <p:cNvSpPr txBox="1"/>
          <p:nvPr/>
        </p:nvSpPr>
        <p:spPr>
          <a:xfrm>
            <a:off x="992778" y="6488668"/>
            <a:ext cx="18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AWS Article: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3"/>
              </a:rPr>
              <a:t>Link</a:t>
            </a:r>
            <a:endParaRPr lang="en-SG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55E05B-9D75-BF79-648E-C85A458A025A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9313C3C-C8A1-F602-63DF-EDB8D095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36864-AF19-C537-E4AF-9A8013DC6B0E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E63A-AC36-C024-E3FC-A3BBB4F953EF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21FFB7-49F6-2218-3392-5D4B3C618EB2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C2D5EC-8328-744D-8ABC-27464992733C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988C9D-F4DC-50C4-CB93-1AEA4DD2AD85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CF1726EA-A97F-68DA-50A7-532D8C7C1D03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4461C88F-0A9F-E9F2-F3A5-32C3AC95556B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5BC9EAEC-286D-E4F0-64FA-85D6E24A2494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F1163FA3-B9FF-ACEB-BD32-8E955CF776A1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CD5C943E-BE9B-9796-7B35-2E3F75C07067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74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7AC8-9CB1-542F-1969-3BD8632A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Data Architecture</a:t>
            </a:r>
            <a:endParaRPr lang="en-SG" dirty="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3BF8B015-5A1E-A9AE-5613-7BE14C0A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927" y="1082538"/>
            <a:ext cx="8359638" cy="5416760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4376181-5A50-5C7D-940F-FF83DB6828A5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29CD2DE-9083-FF97-C7A5-B1ABCC49C9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3A948-0E7A-E960-03A3-B9895E46850A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A8F895-93FE-C78D-FDFB-5CC0B2BD7B75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37795A-8903-A88C-A565-D4982D9C994D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01567E-BAE9-AD6E-12D8-6B36C9AF9427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37C2A-EC07-952F-12BA-1314C17D1D86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BC05E72D-DBEE-3321-7F65-BB44BB55BCEC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E73A814D-9369-045B-369D-7E007DF62AF3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25CC05C1-93A6-70F9-AB0D-AC727E59A0F0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F12FFA22-2751-2DEB-B020-61D42E5888AB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BAD9D9CE-4906-3C7A-732E-8E1AA77E9BAA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44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F6C8-5666-5A90-151E-E4269C85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Ingestion</a:t>
            </a: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9DF23A-1731-D401-9AA9-EE5ECA8BBB6B}"/>
              </a:ext>
            </a:extLst>
          </p:cNvPr>
          <p:cNvGrpSpPr/>
          <p:nvPr/>
        </p:nvGrpSpPr>
        <p:grpSpPr>
          <a:xfrm>
            <a:off x="10579019" y="1304902"/>
            <a:ext cx="1008322" cy="4234922"/>
            <a:chOff x="10579019" y="1304902"/>
            <a:chExt cx="1008322" cy="423492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225C4F-EFB6-AF80-CD33-21A828D441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17798" y="3343695"/>
              <a:ext cx="3847663" cy="0"/>
            </a:xfrm>
            <a:prstGeom prst="line">
              <a:avLst/>
            </a:prstGeom>
            <a:ln w="28575">
              <a:solidFill>
                <a:srgbClr val="1E71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9E44F7-6D67-4556-16CA-0E5CD99C26B9}"/>
                </a:ext>
              </a:extLst>
            </p:cNvPr>
            <p:cNvSpPr/>
            <p:nvPr/>
          </p:nvSpPr>
          <p:spPr>
            <a:xfrm rot="5400000">
              <a:off x="11490612" y="1382907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004550-DF61-22CD-1D7A-3D151E628841}"/>
                </a:ext>
              </a:extLst>
            </p:cNvPr>
            <p:cNvSpPr/>
            <p:nvPr/>
          </p:nvSpPr>
          <p:spPr>
            <a:xfrm rot="5400000">
              <a:off x="11490612" y="2370354"/>
              <a:ext cx="102125" cy="91332"/>
            </a:xfrm>
            <a:prstGeom prst="ellipse">
              <a:avLst/>
            </a:prstGeom>
            <a:solidFill>
              <a:srgbClr val="1E714A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F48201-813E-1F1E-AAA5-0C2BCED27227}"/>
                </a:ext>
              </a:extLst>
            </p:cNvPr>
            <p:cNvSpPr/>
            <p:nvPr/>
          </p:nvSpPr>
          <p:spPr>
            <a:xfrm rot="5400000">
              <a:off x="11490612" y="3357801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D09AA8-7C37-B605-263C-28818FB3373E}"/>
                </a:ext>
              </a:extLst>
            </p:cNvPr>
            <p:cNvSpPr/>
            <p:nvPr/>
          </p:nvSpPr>
          <p:spPr>
            <a:xfrm rot="5400000">
              <a:off x="11490612" y="4345250"/>
              <a:ext cx="102125" cy="91331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C2D5E-ABF8-B7E0-BBEF-003667E31BC3}"/>
                </a:ext>
              </a:extLst>
            </p:cNvPr>
            <p:cNvSpPr/>
            <p:nvPr/>
          </p:nvSpPr>
          <p:spPr>
            <a:xfrm rot="5400000">
              <a:off x="11490611" y="5280442"/>
              <a:ext cx="102125" cy="91332"/>
            </a:xfrm>
            <a:prstGeom prst="ellipse">
              <a:avLst/>
            </a:prstGeom>
            <a:solidFill>
              <a:srgbClr val="53656F"/>
            </a:solidFill>
            <a:ln w="38100">
              <a:solidFill>
                <a:srgbClr val="1E7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A5FFA834-CF87-40DB-1C7E-0BD90B40C707}"/>
                </a:ext>
              </a:extLst>
            </p:cNvPr>
            <p:cNvSpPr txBox="1">
              <a:spLocks/>
            </p:cNvSpPr>
            <p:nvPr/>
          </p:nvSpPr>
          <p:spPr>
            <a:xfrm>
              <a:off x="10711766" y="212961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rgbClr val="FFFFFF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(Targeted Advertising)</a:t>
              </a:r>
              <a:endParaRPr lang="en-GB" sz="800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72B91B3-1F23-CA93-CD62-634AC51D1C93}"/>
                </a:ext>
              </a:extLst>
            </p:cNvPr>
            <p:cNvSpPr txBox="1">
              <a:spLocks/>
            </p:cNvSpPr>
            <p:nvPr/>
          </p:nvSpPr>
          <p:spPr>
            <a:xfrm>
              <a:off x="10713084" y="3142598"/>
              <a:ext cx="747040" cy="57280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Data Architecture (Abnormality Detection)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C47D7054-4613-E856-C029-45DF395C781E}"/>
                </a:ext>
              </a:extLst>
            </p:cNvPr>
            <p:cNvSpPr txBox="1">
              <a:spLocks/>
            </p:cNvSpPr>
            <p:nvPr/>
          </p:nvSpPr>
          <p:spPr>
            <a:xfrm>
              <a:off x="10683417" y="4273261"/>
              <a:ext cx="803738" cy="33743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Security and Scalability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672903C1-896D-8599-D115-543CA0D95DC3}"/>
                </a:ext>
              </a:extLst>
            </p:cNvPr>
            <p:cNvSpPr txBox="1">
              <a:spLocks/>
            </p:cNvSpPr>
            <p:nvPr/>
          </p:nvSpPr>
          <p:spPr>
            <a:xfrm>
              <a:off x="10597150" y="1304902"/>
              <a:ext cx="976272" cy="33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65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Problems and Challenges</a:t>
              </a:r>
              <a:endParaRPr lang="en-GB" sz="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E05E4DA7-BA69-F977-4F5F-72838BAD6AC0}"/>
                </a:ext>
              </a:extLst>
            </p:cNvPr>
            <p:cNvSpPr txBox="1">
              <a:spLocks/>
            </p:cNvSpPr>
            <p:nvPr/>
          </p:nvSpPr>
          <p:spPr>
            <a:xfrm>
              <a:off x="10579019" y="5112392"/>
              <a:ext cx="916899" cy="42743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1219169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1599" b="0" i="0" kern="1200" baseline="0">
                  <a:solidFill>
                    <a:schemeClr val="bg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1pPr>
              <a:lvl2pPr marL="914377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3200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2pPr>
              <a:lvl3pPr marL="1523962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667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3pPr>
              <a:lvl4pPr marL="213354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4pPr>
              <a:lvl5pPr marL="274313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b="0" i="0" kern="1200" baseline="0">
                  <a:solidFill>
                    <a:schemeClr val="accent1"/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defRPr>
              </a:lvl5pPr>
              <a:lvl6pPr marL="3352715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3" algn="l" defTabSz="1219169" rtl="0" eaLnBrk="1" latinLnBrk="0" hangingPunct="1">
                <a:lnSpc>
                  <a:spcPct val="90000"/>
                </a:lnSpc>
                <a:spcBef>
                  <a:spcPts val="666"/>
                </a:spcBef>
                <a:buFont typeface="Arial" panose="020B0604020202020204" pitchFamily="34" charset="0"/>
                <a:buChar char="•"/>
                <a:defRPr sz="2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1361">
                <a:spcBef>
                  <a:spcPts val="1346"/>
                </a:spcBef>
              </a:pPr>
              <a:r>
                <a:rPr lang="en-GB" sz="800" b="0" i="0" kern="1200" baseline="0" dirty="0">
                  <a:solidFill>
                    <a:schemeClr val="tx1">
                      <a:lumMod val="50000"/>
                    </a:schemeClr>
                  </a:solidFill>
                  <a:latin typeface="Arial Nova Light" panose="020B0304020202020204" pitchFamily="34" charset="0"/>
                  <a:ea typeface="Inter Light" panose="02000403000000020004" pitchFamily="2" charset="0"/>
                  <a:cs typeface="Inter Light" panose="02000403000000020004" pitchFamily="2" charset="0"/>
                </a:rPr>
                <a:t>Future Enhancements and Conclusion</a:t>
              </a:r>
              <a:endParaRPr lang="en-GB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pic>
        <p:nvPicPr>
          <p:cNvPr id="21" name="Picture 20" descr="A blue camera with yellow eyes&#10;&#10;Description automatically generated">
            <a:extLst>
              <a:ext uri="{FF2B5EF4-FFF2-40B4-BE49-F238E27FC236}">
                <a16:creationId xmlns:a16="http://schemas.microsoft.com/office/drawing/2014/main" id="{E0ECB203-A5B8-AC35-7E3C-E6A111AA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655619"/>
            <a:ext cx="1170412" cy="1027679"/>
          </a:xfrm>
          <a:prstGeom prst="rect">
            <a:avLst/>
          </a:prstGeom>
        </p:spPr>
      </p:pic>
      <p:pic>
        <p:nvPicPr>
          <p:cNvPr id="24" name="Picture 23" descr="A blue camera with yellow eyes&#10;&#10;Description automatically generated">
            <a:extLst>
              <a:ext uri="{FF2B5EF4-FFF2-40B4-BE49-F238E27FC236}">
                <a16:creationId xmlns:a16="http://schemas.microsoft.com/office/drawing/2014/main" id="{BD95E1DA-07C2-397B-20A6-B2CA646C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838564"/>
            <a:ext cx="1170412" cy="1027679"/>
          </a:xfrm>
          <a:prstGeom prst="rect">
            <a:avLst/>
          </a:prstGeom>
        </p:spPr>
      </p:pic>
      <p:pic>
        <p:nvPicPr>
          <p:cNvPr id="30" name="Content Placeholder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2346A6-E7FA-68DA-1786-8CAF58301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3625" y="3222661"/>
            <a:ext cx="1859785" cy="865916"/>
          </a:xfrm>
        </p:spPr>
      </p:pic>
      <p:pic>
        <p:nvPicPr>
          <p:cNvPr id="32" name="Picture 31" descr="Cartoon of a person holding a megaphone&#10;&#10;Description automatically generated">
            <a:extLst>
              <a:ext uri="{FF2B5EF4-FFF2-40B4-BE49-F238E27FC236}">
                <a16:creationId xmlns:a16="http://schemas.microsoft.com/office/drawing/2014/main" id="{2DA20DE1-87CB-8022-F8A4-3B884D20C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78" y="2608732"/>
            <a:ext cx="2262623" cy="2213338"/>
          </a:xfrm>
          <a:prstGeom prst="rect">
            <a:avLst/>
          </a:prstGeom>
        </p:spPr>
      </p:pic>
      <p:pic>
        <p:nvPicPr>
          <p:cNvPr id="34" name="Picture 33" descr="A cartoon of a person with an ear&#10;&#10;Description automatically generated">
            <a:extLst>
              <a:ext uri="{FF2B5EF4-FFF2-40B4-BE49-F238E27FC236}">
                <a16:creationId xmlns:a16="http://schemas.microsoft.com/office/drawing/2014/main" id="{77ED8148-9ACD-C66E-9306-BBCA2C5A5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051" y="1428573"/>
            <a:ext cx="1401702" cy="1401702"/>
          </a:xfrm>
          <a:prstGeom prst="rect">
            <a:avLst/>
          </a:prstGeom>
        </p:spPr>
      </p:pic>
      <p:pic>
        <p:nvPicPr>
          <p:cNvPr id="36" name="Picture 35" descr="A cartoon of a child&#10;&#10;Description automatically generated">
            <a:extLst>
              <a:ext uri="{FF2B5EF4-FFF2-40B4-BE49-F238E27FC236}">
                <a16:creationId xmlns:a16="http://schemas.microsoft.com/office/drawing/2014/main" id="{BADE832F-AF01-A7EE-F628-40310FD83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650" y="3855719"/>
            <a:ext cx="1313694" cy="2029363"/>
          </a:xfrm>
          <a:prstGeom prst="rect">
            <a:avLst/>
          </a:prstGeom>
        </p:spPr>
      </p:pic>
      <p:sp>
        <p:nvSpPr>
          <p:cNvPr id="37" name="Arrow: Up 36">
            <a:extLst>
              <a:ext uri="{FF2B5EF4-FFF2-40B4-BE49-F238E27FC236}">
                <a16:creationId xmlns:a16="http://schemas.microsoft.com/office/drawing/2014/main" id="{322ECE02-31C6-F460-A9AB-BF77F68BEEC9}"/>
              </a:ext>
            </a:extLst>
          </p:cNvPr>
          <p:cNvSpPr/>
          <p:nvPr/>
        </p:nvSpPr>
        <p:spPr>
          <a:xfrm rot="5400000">
            <a:off x="3200648" y="2794829"/>
            <a:ext cx="432958" cy="170130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68286F4-7988-3C78-289F-0453EF8B136B}"/>
              </a:ext>
            </a:extLst>
          </p:cNvPr>
          <p:cNvSpPr/>
          <p:nvPr/>
        </p:nvSpPr>
        <p:spPr>
          <a:xfrm>
            <a:off x="5879589" y="1558834"/>
            <a:ext cx="2550308" cy="806123"/>
          </a:xfrm>
          <a:prstGeom prst="bentArrow">
            <a:avLst/>
          </a:prstGeom>
          <a:solidFill>
            <a:srgbClr val="249A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6BDFD212-D47F-8682-D4C4-6C4AA1351B37}"/>
              </a:ext>
            </a:extLst>
          </p:cNvPr>
          <p:cNvSpPr/>
          <p:nvPr/>
        </p:nvSpPr>
        <p:spPr>
          <a:xfrm rot="10800000" flipH="1">
            <a:off x="5884450" y="4923047"/>
            <a:ext cx="2568386" cy="806122"/>
          </a:xfrm>
          <a:prstGeom prst="bentArrow">
            <a:avLst>
              <a:gd name="adj1" fmla="val 25000"/>
              <a:gd name="adj2" fmla="val 25540"/>
              <a:gd name="adj3" fmla="val 25000"/>
              <a:gd name="adj4" fmla="val 43750"/>
            </a:avLst>
          </a:prstGeom>
          <a:solidFill>
            <a:srgbClr val="249A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55228-3677-9B5B-EA69-8C43AEF1DBED}"/>
              </a:ext>
            </a:extLst>
          </p:cNvPr>
          <p:cNvSpPr txBox="1"/>
          <p:nvPr/>
        </p:nvSpPr>
        <p:spPr>
          <a:xfrm>
            <a:off x="2502499" y="2838564"/>
            <a:ext cx="151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Extract Frames at 1 second interval</a:t>
            </a:r>
            <a:endParaRPr lang="en-S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49D8F1-0F10-0CDD-9347-9BE38C5D5F8A}"/>
              </a:ext>
            </a:extLst>
          </p:cNvPr>
          <p:cNvSpPr txBox="1"/>
          <p:nvPr/>
        </p:nvSpPr>
        <p:spPr>
          <a:xfrm>
            <a:off x="2307479" y="3867695"/>
            <a:ext cx="1960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Images (as bytes), CCTV-ID, Timestamp, location</a:t>
            </a:r>
            <a:endParaRPr lang="en-SG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F508AF-E235-45C0-B621-6C8392E15CAC}"/>
              </a:ext>
            </a:extLst>
          </p:cNvPr>
          <p:cNvSpPr txBox="1"/>
          <p:nvPr/>
        </p:nvSpPr>
        <p:spPr>
          <a:xfrm>
            <a:off x="6412796" y="1284320"/>
            <a:ext cx="151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Location: Level 1</a:t>
            </a:r>
            <a:endParaRPr lang="en-SG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94787-3C06-8D2C-DFE2-EB0908A6AF66}"/>
              </a:ext>
            </a:extLst>
          </p:cNvPr>
          <p:cNvSpPr txBox="1"/>
          <p:nvPr/>
        </p:nvSpPr>
        <p:spPr>
          <a:xfrm>
            <a:off x="6412796" y="5037027"/>
            <a:ext cx="151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Location: Level 2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1849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8" grpId="1" animBg="1"/>
      <p:bldP spid="39" grpId="0" animBg="1"/>
      <p:bldP spid="40" grpId="0"/>
      <p:bldP spid="41" grpId="0"/>
      <p:bldP spid="42" grpId="0"/>
      <p:bldP spid="42" grpId="1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53cfe13-88a2-4d8a-921a-26acc93ffa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16FBF6E6E37447827B60E0C4C792C8" ma:contentTypeVersion="15" ma:contentTypeDescription="Create a new document." ma:contentTypeScope="" ma:versionID="a7afc1c57c8e61cfecfed6df85d855b2">
  <xsd:schema xmlns:xsd="http://www.w3.org/2001/XMLSchema" xmlns:xs="http://www.w3.org/2001/XMLSchema" xmlns:p="http://schemas.microsoft.com/office/2006/metadata/properties" xmlns:ns3="a53cfe13-88a2-4d8a-921a-26acc93ffab7" xmlns:ns4="e3370fb0-917d-486d-8ec5-33c5248dbdec" targetNamespace="http://schemas.microsoft.com/office/2006/metadata/properties" ma:root="true" ma:fieldsID="342cc177d058877d60b117dde27b6a6c" ns3:_="" ns4:_="">
    <xsd:import namespace="a53cfe13-88a2-4d8a-921a-26acc93ffab7"/>
    <xsd:import namespace="e3370fb0-917d-486d-8ec5-33c5248dbd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cfe13-88a2-4d8a-921a-26acc93ff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70fb0-917d-486d-8ec5-33c5248dbde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03BB9F-5071-4A47-97D9-5355EE0C6AA7}">
  <ds:schemaRefs>
    <ds:schemaRef ds:uri="http://schemas.microsoft.com/office/2006/documentManagement/types"/>
    <ds:schemaRef ds:uri="a53cfe13-88a2-4d8a-921a-26acc93ffab7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e3370fb0-917d-486d-8ec5-33c5248dbde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B2B810-47FD-4428-9EC6-524F35B0F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3cfe13-88a2-4d8a-921a-26acc93ffab7"/>
    <ds:schemaRef ds:uri="e3370fb0-917d-486d-8ec5-33c5248dbd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C59055-3BB6-428F-B6AC-6DE51A5BA9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883</TotalTime>
  <Words>1130</Words>
  <Application>Microsoft Office PowerPoint</Application>
  <PresentationFormat>Widescreen</PresentationFormat>
  <Paragraphs>229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Arial Nova Light</vt:lpstr>
      <vt:lpstr>Tw Cen MT</vt:lpstr>
      <vt:lpstr>Circuit</vt:lpstr>
      <vt:lpstr>Data Architecture for Surveillance and targeted advertising system</vt:lpstr>
      <vt:lpstr>Itinerary</vt:lpstr>
      <vt:lpstr>Problems</vt:lpstr>
      <vt:lpstr>Problems and requirements</vt:lpstr>
      <vt:lpstr>Problems and requirements</vt:lpstr>
      <vt:lpstr>Challenges</vt:lpstr>
      <vt:lpstr>AWS modern data streaming architecture</vt:lpstr>
      <vt:lpstr>Data Architecture</vt:lpstr>
      <vt:lpstr>Stream Ingestion</vt:lpstr>
      <vt:lpstr>Stream Storage (Targeted Advertisements)</vt:lpstr>
      <vt:lpstr>Stream Processing 1 (Targeted Advertisements)</vt:lpstr>
      <vt:lpstr>Stream Processing 2 (Targeted Advertisements)</vt:lpstr>
      <vt:lpstr>Stream Destination (Targeted Advertisements)</vt:lpstr>
      <vt:lpstr>Stream Storage (Abnormality Detection)</vt:lpstr>
      <vt:lpstr>Stream Processing (Abnormality Detection)</vt:lpstr>
      <vt:lpstr>Stream Destination (Abnormality Detection)</vt:lpstr>
      <vt:lpstr>Security and Privacy Considerations</vt:lpstr>
      <vt:lpstr>Scalability and efficiency</vt:lpstr>
      <vt:lpstr>Future Enhancements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Architecture for Surveillance and targeted advertising system</dc:title>
  <dc:creator>Poh Yu Jie</dc:creator>
  <cp:lastModifiedBy>Poh Yu Jie</cp:lastModifiedBy>
  <cp:revision>24</cp:revision>
  <dcterms:created xsi:type="dcterms:W3CDTF">2024-03-26T08:02:52Z</dcterms:created>
  <dcterms:modified xsi:type="dcterms:W3CDTF">2024-03-27T16:09:17Z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0x0101001916FBF6E6E37447827B60E0C4C792C8</vt:lpwstr>
  </property>
</Properties>
</file>