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sldIdLst>
    <p:sldId id="256" r:id="rId3"/>
    <p:sldId id="273" r:id="rId4"/>
    <p:sldId id="299" r:id="rId5"/>
    <p:sldId id="30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&amp; Table of Content" id="{E75E278A-FF0E-49A4-B170-79828D63BBAD}">
          <p14:sldIdLst>
            <p14:sldId id="256"/>
            <p14:sldId id="273"/>
            <p14:sldId id="299"/>
            <p14:sldId id="300"/>
          </p14:sldIdLst>
        </p14:section>
        <p14:section name="Q&amp;A Session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3" autoAdjust="0"/>
    <p:restoredTop sz="82028" autoAdjust="0"/>
  </p:normalViewPr>
  <p:slideViewPr>
    <p:cSldViewPr snapToGrid="0">
      <p:cViewPr varScale="1">
        <p:scale>
          <a:sx n="60" d="100"/>
          <a:sy n="60" d="100"/>
        </p:scale>
        <p:origin x="4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C13577B-6902-467D-A26C-08A0DD5E4E03}" type="datetimeFigureOut">
              <a:t>29/11/2013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F61EA0F-A667-4B49-8422-0062BC55E2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HK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HK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640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HK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3317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HK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126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TW" sz="54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TW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295E-86F4-4DD3-BB64-8F6950EFE66E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6583-1594-4BF0-8EE3-B7CF48826A5D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8C69-A6E0-4078-8BCA-35C0CAE7670D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BD0D-54F6-4557-A663-CC982157ED1B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TW" sz="4800">
                <a:solidFill>
                  <a:srgbClr val="D247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C9F4-A77F-4021-836D-EBD71747201F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1F63-4FF8-46D5-AFE5-4F14180719AB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8903-FEA6-4051-93AE-1530453FE0E3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882-F21A-47C1-92B7-6A9543A32955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DAC1-6B35-402E-827A-6F56360C4BAE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D4B-083D-4CEE-9D1A-B95A9DE28668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D70-D7FA-48AB-A606-1E72A7235920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AD8B-A455-489B-A6B7-D689ADFDF459}" type="datetime1">
              <a:rPr lang="zh-HK" altLang="en-US" smtClean="0"/>
              <a:t>29/11/2013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gif"/><Relationship Id="rId5" Type="http://schemas.openxmlformats.org/officeDocument/2006/relationships/image" Target="../media/image3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50.500 Analysis of Algorithm:</a:t>
            </a:r>
            <a:br>
              <a:rPr lang="en-US" altLang="zh-TW" sz="4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4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Project Proposal – Pitch/Note </a:t>
            </a:r>
            <a:r>
              <a:rPr lang="en-US" altLang="zh-TW" sz="4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Detection</a:t>
            </a:r>
            <a:endParaRPr lang="zh-TW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3" y="5110609"/>
            <a:ext cx="8674287" cy="141302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Audio Research Group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PhD Student – Kin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Wah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Edward Lin</a:t>
            </a:r>
          </a:p>
          <a:p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Supervised by Dr. Simon </a:t>
            </a:r>
            <a:r>
              <a:rPr lang="en-US" altLang="zh-TW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Lui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pPr/>
              <a:t>1</a:t>
            </a:fld>
            <a:r>
              <a:rPr lang="en-US" altLang="zh-HK" dirty="0" smtClean="0"/>
              <a:t> of </a:t>
            </a:r>
            <a:r>
              <a:rPr lang="en-US" altLang="zh-HK" dirty="0"/>
              <a:t>4</a:t>
            </a:r>
            <a:endParaRPr lang="zh-HK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211807"/>
            <a:ext cx="2287524" cy="11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Background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t>2</a:t>
            </a:fld>
            <a:r>
              <a:rPr lang="en-US" altLang="zh-HK" dirty="0" smtClean="0"/>
              <a:t> of 4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0" y="201322"/>
            <a:ext cx="1881188" cy="97631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199" y="1504164"/>
            <a:ext cx="10728159" cy="4852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ISTD Seminar, </a:t>
            </a:r>
          </a:p>
          <a:p>
            <a:pPr marL="0" indent="0">
              <a:buNone/>
            </a:pPr>
            <a:endParaRPr lang="en-US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2000" b="1" i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 singing synthesizer for re-targeting expressive singing style, particularly from </a:t>
            </a:r>
            <a:br>
              <a:rPr lang="en-US" sz="2000" b="1" i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2000" b="1" i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Japanese popular or anime singer </a:t>
            </a:r>
          </a:p>
          <a:p>
            <a:pPr marL="0" indent="0">
              <a:buNone/>
            </a:pPr>
            <a:endParaRPr lang="en-US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Style Extractor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Recognition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Synthesis Engine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441065" y="3785779"/>
            <a:ext cx="5522425" cy="1474666"/>
            <a:chOff x="8572369" y="1726402"/>
            <a:chExt cx="5522425" cy="1474666"/>
          </a:xfrm>
        </p:grpSpPr>
        <p:sp>
          <p:nvSpPr>
            <p:cNvPr id="8" name="矩形 7"/>
            <p:cNvSpPr/>
            <p:nvPr/>
          </p:nvSpPr>
          <p:spPr>
            <a:xfrm>
              <a:off x="9374399" y="1850080"/>
              <a:ext cx="4720395" cy="523220"/>
            </a:xfrm>
            <a:prstGeom prst="rect">
              <a:avLst/>
            </a:prstGeom>
            <a:noFill/>
            <a:effectLst/>
            <a:scene3d>
              <a:camera prst="isometricOffAxis2Left">
                <a:rot lat="600000" lon="1560000" rev="0"/>
              </a:camera>
              <a:lightRig rig="threePt" dir="t"/>
            </a:scene3d>
            <a:sp3d/>
          </p:spPr>
          <p:txBody>
            <a:bodyPr wrap="none" lIns="91440" tIns="45720" rIns="91440" bIns="45720">
              <a:spAutoFit/>
              <a:scene3d>
                <a:camera prst="isometricOffAxis1Right"/>
                <a:lightRig rig="threePt" dir="t"/>
              </a:scene3d>
              <a:sp3d extrusionH="76200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altLang="zh-TW" sz="2800" b="0" cap="none" spc="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Style = {High-Level Features}</a:t>
              </a:r>
              <a:endParaRPr lang="zh-TW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369" y="1726402"/>
              <a:ext cx="1474666" cy="1474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7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Observation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t>3</a:t>
            </a:fld>
            <a:r>
              <a:rPr lang="en-US" altLang="zh-HK" dirty="0" smtClean="0"/>
              <a:t> of 4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0" y="201322"/>
            <a:ext cx="1881188" cy="976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838199" y="1504165"/>
                <a:ext cx="10907111" cy="5087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lang="zh-TW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HK" sz="1800" b="1" i="1" dirty="0" smtClean="0"/>
                  <a:t>Given </a:t>
                </a:r>
                <a:r>
                  <a:rPr lang="en-US" altLang="zh-HK" sz="1800" b="1" i="1" dirty="0"/>
                  <a:t>a song, the extractor should be able to extract the style</a:t>
                </a:r>
                <a:r>
                  <a:rPr lang="en-US" altLang="zh-HK" sz="1800" b="1" i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altLang="zh-HK" sz="1800" dirty="0" smtClean="0"/>
                  <a:t/>
                </a:r>
                <a:br>
                  <a:rPr lang="en-US" altLang="zh-HK" sz="1800" dirty="0" smtClean="0"/>
                </a:br>
                <a:r>
                  <a:rPr lang="en-US" altLang="zh-HK" sz="1800" dirty="0" smtClean="0"/>
                  <a:t>Study </a:t>
                </a:r>
                <a:r>
                  <a:rPr lang="en-US" altLang="zh-TW" sz="1800" b="1" dirty="0"/>
                  <a:t>A</a:t>
                </a:r>
                <a:r>
                  <a:rPr lang="en-US" altLang="zh-HK" sz="1800" b="1" dirty="0"/>
                  <a:t>udio </a:t>
                </a:r>
                <a:r>
                  <a:rPr lang="en-US" altLang="zh-TW" sz="1800" b="1" dirty="0"/>
                  <a:t>S</a:t>
                </a:r>
                <a:r>
                  <a:rPr lang="en-US" altLang="zh-HK" sz="1800" b="1" dirty="0"/>
                  <a:t>ignals </a:t>
                </a:r>
                <a:r>
                  <a:rPr lang="en-US" altLang="zh-HK" sz="1800" dirty="0"/>
                  <a:t>from the </a:t>
                </a:r>
                <a:r>
                  <a:rPr lang="en-US" altLang="zh-HK" sz="1800" b="1" dirty="0"/>
                  <a:t>Bottom-up Approach </a:t>
                </a:r>
                <a:r>
                  <a:rPr lang="en-US" altLang="zh-HK" sz="1800" dirty="0"/>
                  <a:t>[Nick </a:t>
                </a:r>
                <a:r>
                  <a:rPr lang="en-US" altLang="zh-HK" sz="1800" dirty="0" smtClean="0"/>
                  <a:t>Collins, Introduction to Computer Music, </a:t>
                </a:r>
                <a:r>
                  <a:rPr lang="en-US" altLang="zh-HK" sz="1800" dirty="0"/>
                  <a:t>2010</a:t>
                </a:r>
                <a:r>
                  <a:rPr lang="en-US" altLang="zh-HK" sz="1800" dirty="0" smtClean="0"/>
                  <a:t>]</a:t>
                </a:r>
              </a:p>
              <a:p>
                <a:pPr marL="0" indent="0">
                  <a:buNone/>
                </a:pPr>
                <a:endParaRPr lang="en-US" altLang="zh-HK" sz="1800" b="1" i="1" dirty="0"/>
              </a:p>
              <a:p>
                <a:pPr marL="0" indent="0">
                  <a:buNone/>
                </a:pPr>
                <a:endParaRPr lang="en-US" altLang="zh-HK" sz="1800" dirty="0" smtClean="0"/>
              </a:p>
              <a:p>
                <a:pPr marL="0" indent="0">
                  <a:buNone/>
                </a:pPr>
                <a:endParaRPr lang="en-US" altLang="zh-HK" sz="1800" dirty="0" smtClean="0"/>
              </a:p>
              <a:p>
                <a:pPr marL="0" indent="0">
                  <a:buNone/>
                </a:pPr>
                <a:endParaRPr lang="en-US" altLang="zh-HK" sz="1800" dirty="0"/>
              </a:p>
              <a:p>
                <a:pPr marL="0" indent="0">
                  <a:buNone/>
                </a:pPr>
                <a:endParaRPr lang="en-US" altLang="zh-HK" sz="1800" dirty="0" smtClean="0"/>
              </a:p>
              <a:p>
                <a:pPr marL="0" indent="0">
                  <a:buNone/>
                </a:pPr>
                <a:endParaRPr lang="en-US" altLang="zh-HK" sz="1800" dirty="0" smtClean="0"/>
              </a:p>
              <a:p>
                <a:pPr marL="0" indent="0">
                  <a:buNone/>
                </a:pPr>
                <a:endParaRPr lang="en-US" altLang="zh-HK" sz="1800" dirty="0" smtClean="0"/>
              </a:p>
              <a:p>
                <a:pPr marL="0" indent="0">
                  <a:buNone/>
                </a:pPr>
                <a:r>
                  <a:rPr lang="en-US" altLang="zh-TW" sz="1800" b="1" dirty="0" smtClean="0"/>
                  <a:t>L</a:t>
                </a:r>
                <a:r>
                  <a:rPr lang="en-US" altLang="zh-HK" sz="1800" b="1" dirty="0" smtClean="0"/>
                  <a:t>ow-level </a:t>
                </a:r>
                <a:r>
                  <a:rPr lang="en-US" altLang="zh-TW" sz="1800" b="1" dirty="0" smtClean="0"/>
                  <a:t>F</a:t>
                </a:r>
                <a:r>
                  <a:rPr lang="en-US" altLang="zh-HK" sz="1800" b="1" dirty="0" smtClean="0"/>
                  <a:t>eatures</a:t>
                </a:r>
                <a:endParaRPr lang="en-US" altLang="zh-HK" sz="1800" dirty="0"/>
              </a:p>
              <a:p>
                <a:pPr marL="0" indent="0">
                  <a:buNone/>
                </a:pPr>
                <a:r>
                  <a:rPr lang="en-US" altLang="zh-HK" sz="18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altLang="zh-HK" sz="1800" dirty="0"/>
                  <a:t>	</a:t>
                </a:r>
                <a:r>
                  <a:rPr lang="en-US" altLang="zh-HK" sz="1800" dirty="0" smtClean="0"/>
                  <a:t>Periodicity</a:t>
                </a:r>
              </a:p>
              <a:p>
                <a:pPr marL="0" indent="0">
                  <a:buNone/>
                </a:pPr>
                <a:r>
                  <a:rPr lang="en-US" altLang="zh-HK" sz="18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altLang="zh-HK" sz="1800" dirty="0"/>
                  <a:t>	</a:t>
                </a:r>
                <a:r>
                  <a:rPr lang="en-US" altLang="zh-HK" sz="1800" dirty="0" smtClean="0"/>
                  <a:t>F0 (fundamental frequency), </a:t>
                </a:r>
                <a14:m>
                  <m:oMath xmlns:m="http://schemas.openxmlformats.org/officeDocument/2006/math">
                    <m:r>
                      <a:rPr lang="el-GR" altLang="zh-HK" sz="18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zh-HK" sz="1800" dirty="0" smtClean="0"/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4165"/>
                <a:ext cx="10907111" cy="5087554"/>
              </a:xfrm>
              <a:prstGeom prst="rect">
                <a:avLst/>
              </a:prstGeom>
              <a:blipFill rotWithShape="0">
                <a:blip r:embed="rId4"/>
                <a:stretch>
                  <a:fillRect l="-447" t="-1199" r="-22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4078330" y="2721701"/>
            <a:ext cx="4247896" cy="1474666"/>
            <a:chOff x="5357688" y="2573276"/>
            <a:chExt cx="4247896" cy="147466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73" t="10564" r="23257" b="10813"/>
            <a:stretch/>
          </p:blipFill>
          <p:spPr>
            <a:xfrm>
              <a:off x="5357688" y="2619071"/>
              <a:ext cx="1248024" cy="1428871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134" y="2573276"/>
              <a:ext cx="1314450" cy="14305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640" y="3423305"/>
              <a:ext cx="2138453" cy="58053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662146" y="5294615"/>
                <a:ext cx="1948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HK" dirty="0" smtClean="0"/>
                  <a:t> 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146" y="5294615"/>
                <a:ext cx="194841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135" b="-1111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696194" y="5715314"/>
                <a:ext cx="2705036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l-GR" altLang="zh-HK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94" y="5715314"/>
                <a:ext cx="2705036" cy="7552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96194" y="4569075"/>
                <a:ext cx="77623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HK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l-GR" altLang="zh-HK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94" y="4569075"/>
                <a:ext cx="776238" cy="5186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Pitch/Note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Detection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t>4</a:t>
            </a:fld>
            <a:r>
              <a:rPr lang="en-US" altLang="zh-HK" dirty="0" smtClean="0"/>
              <a:t> of 4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0" y="201322"/>
            <a:ext cx="1881188" cy="97631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199" y="1577591"/>
            <a:ext cx="4608008" cy="501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1800" b="1" dirty="0" smtClean="0"/>
              <a:t>High-level Features</a:t>
            </a:r>
            <a:r>
              <a:rPr lang="en-US" altLang="zh-HK" sz="1800" dirty="0" smtClean="0"/>
              <a:t> – </a:t>
            </a:r>
            <a:r>
              <a:rPr lang="en-US" altLang="zh-TW" sz="1800" dirty="0" smtClean="0"/>
              <a:t>Pitch </a:t>
            </a:r>
            <a:br>
              <a:rPr lang="en-US" altLang="zh-TW" sz="1800" dirty="0" smtClean="0"/>
            </a:br>
            <a:r>
              <a:rPr lang="en-US" altLang="zh-TW" sz="1800" dirty="0" smtClean="0"/>
              <a:t>(Mon</a:t>
            </a:r>
            <a:r>
              <a:rPr lang="en-US" altLang="zh-HK" sz="1800" dirty="0" smtClean="0"/>
              <a:t>ophonic </a:t>
            </a:r>
            <a:r>
              <a:rPr lang="en-US" altLang="zh-HK" sz="1800" dirty="0"/>
              <a:t>– single singer, </a:t>
            </a:r>
            <a:br>
              <a:rPr lang="en-US" altLang="zh-HK" sz="1800" dirty="0"/>
            </a:br>
            <a:r>
              <a:rPr lang="en-US" altLang="zh-HK" sz="1800" dirty="0" smtClean="0"/>
              <a:t>Polyphonic </a:t>
            </a:r>
            <a:r>
              <a:rPr lang="en-US" altLang="zh-HK" sz="1800" dirty="0"/>
              <a:t>– two </a:t>
            </a:r>
            <a:r>
              <a:rPr lang="en-US" altLang="zh-HK" sz="1800" dirty="0" smtClean="0"/>
              <a:t>singers)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HK" sz="1800" dirty="0" smtClean="0"/>
              <a:t>Auto-correlation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HK" sz="1800" dirty="0" smtClean="0"/>
              <a:t>Pattern-matching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HK" sz="1800" dirty="0" smtClean="0"/>
              <a:t>Cross product of </a:t>
            </a:r>
            <a:r>
              <a:rPr lang="en-US" altLang="zh-HK" sz="1800" dirty="0" err="1"/>
              <a:t>Cepstrum</a:t>
            </a:r>
            <a:r>
              <a:rPr lang="en-US" altLang="zh-HK" sz="1800" dirty="0"/>
              <a:t> </a:t>
            </a:r>
            <a:r>
              <a:rPr lang="en-US" altLang="zh-HK" sz="1800" dirty="0" smtClean="0"/>
              <a:t>&amp; DFT [G. </a:t>
            </a:r>
            <a:r>
              <a:rPr lang="en-US" altLang="zh-HK" sz="1800" dirty="0" err="1" smtClean="0"/>
              <a:t>Peeters</a:t>
            </a:r>
            <a:r>
              <a:rPr lang="en-US" altLang="zh-HK" sz="1800" dirty="0" smtClean="0"/>
              <a:t>, ICASSP, 2006]</a:t>
            </a:r>
          </a:p>
          <a:p>
            <a:pPr marL="342900" indent="-342900">
              <a:buFont typeface="+mj-lt"/>
              <a:buAutoNum type="arabicPeriod"/>
            </a:pP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b="1" dirty="0" smtClean="0"/>
              <a:t>Plan</a:t>
            </a:r>
          </a:p>
          <a:p>
            <a:r>
              <a:rPr lang="en-US" altLang="zh-HK" sz="1800" dirty="0" smtClean="0">
                <a:latin typeface="+mn-ea"/>
              </a:rPr>
              <a:t>Implement those 3 methods with </a:t>
            </a:r>
            <a:r>
              <a:rPr lang="en-US" altLang="zh-HK" sz="1800" dirty="0" err="1" smtClean="0">
                <a:latin typeface="+mn-ea"/>
              </a:rPr>
              <a:t>Matlab</a:t>
            </a:r>
            <a:endParaRPr lang="en-US" altLang="zh-HK" sz="1800" dirty="0" smtClean="0">
              <a:latin typeface="+mn-ea"/>
            </a:endParaRPr>
          </a:p>
          <a:p>
            <a:r>
              <a:rPr lang="en-US" altLang="zh-HK" sz="1800" dirty="0" smtClean="0">
                <a:latin typeface="+mn-ea"/>
              </a:rPr>
              <a:t>Compare their accuracy</a:t>
            </a:r>
          </a:p>
          <a:p>
            <a:pPr lvl="1"/>
            <a:r>
              <a:rPr lang="en-US" altLang="zh-HK" sz="1800" dirty="0" smtClean="0">
                <a:latin typeface="+mn-ea"/>
              </a:rPr>
              <a:t>With MIDI file as benchmark</a:t>
            </a:r>
          </a:p>
          <a:p>
            <a:r>
              <a:rPr lang="en-US" altLang="zh-HK" sz="1800" dirty="0" smtClean="0">
                <a:latin typeface="+mn-ea"/>
              </a:rPr>
              <a:t>Compare their running time</a:t>
            </a:r>
            <a:endParaRPr lang="en-US" altLang="zh-HK" sz="1800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72" y="1378956"/>
            <a:ext cx="3966628" cy="54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622799" cy="2187227"/>
          </a:xfrm>
        </p:spPr>
        <p:txBody>
          <a:bodyPr/>
          <a:lstStyle/>
          <a:p>
            <a:r>
              <a:rPr lang="en-US" altLang="zh-TW" sz="4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 &amp; A Session</a:t>
            </a:r>
            <a:endParaRPr lang="zh-TW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654780" y="2569663"/>
            <a:ext cx="5859506" cy="268491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50.500 Analysis of Algorithm:</a:t>
            </a:r>
            <a:b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Project Proposal – Pitch 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Detection</a:t>
            </a:r>
            <a:b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Audio Research Group</a:t>
            </a:r>
          </a:p>
          <a:p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PhD Student – Kin </a:t>
            </a:r>
            <a:r>
              <a:rPr lang="en-US" altLang="zh-TW" sz="24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Wah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Edward Lin</a:t>
            </a:r>
            <a:endParaRPr 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13" y="1788613"/>
            <a:ext cx="1504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</Template>
  <TotalTime>0</TotalTime>
  <Words>104</Words>
  <Application>Microsoft Office PowerPoint</Application>
  <PresentationFormat>寬螢幕</PresentationFormat>
  <Paragraphs>58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JhengHei UI</vt:lpstr>
      <vt:lpstr>新細明體</vt:lpstr>
      <vt:lpstr>Arial</vt:lpstr>
      <vt:lpstr>Calibri</vt:lpstr>
      <vt:lpstr>Cambria Math</vt:lpstr>
      <vt:lpstr>Segoe UI</vt:lpstr>
      <vt:lpstr>Segoe UI Light</vt:lpstr>
      <vt:lpstr>WelcomeDoc</vt:lpstr>
      <vt:lpstr>50.500 Analysis of Algorithm: Project Proposal – Pitch/Note Detection</vt:lpstr>
      <vt:lpstr>Background</vt:lpstr>
      <vt:lpstr>Observation</vt:lpstr>
      <vt:lpstr>Pitch/Note Detection</vt:lpstr>
      <vt:lpstr>Q &amp; A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2013-08-19T13:00:39Z</dcterms:created>
  <dcterms:modified xsi:type="dcterms:W3CDTF">2013-11-29T13:52:08Z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