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sldIdLst>
    <p:sldId id="256" r:id="rId3"/>
    <p:sldId id="273" r:id="rId4"/>
    <p:sldId id="299" r:id="rId5"/>
    <p:sldId id="300" r:id="rId6"/>
    <p:sldId id="302" r:id="rId7"/>
    <p:sldId id="303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&amp; Table of Content" id="{E75E278A-FF0E-49A4-B170-79828D63BBAD}">
          <p14:sldIdLst>
            <p14:sldId id="256"/>
            <p14:sldId id="273"/>
            <p14:sldId id="299"/>
            <p14:sldId id="300"/>
            <p14:sldId id="302"/>
            <p14:sldId id="303"/>
          </p14:sldIdLst>
        </p14:section>
        <p14:section name="Q&amp;A Session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3" autoAdjust="0"/>
    <p:restoredTop sz="82028" autoAdjust="0"/>
  </p:normalViewPr>
  <p:slideViewPr>
    <p:cSldViewPr snapToGrid="0">
      <p:cViewPr varScale="1">
        <p:scale>
          <a:sx n="95" d="100"/>
          <a:sy n="95" d="100"/>
        </p:scale>
        <p:origin x="4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C13577B-6902-467D-A26C-08A0DD5E4E03}" type="datetimeFigureOut">
              <a:t>7/12/2013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F61EA0F-A667-4B49-8422-0062BC55E249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 smtClean="0"/>
              <a:t>3 different pitch detection algorithms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altLang="zh-HK" baseline="0" dirty="0" smtClean="0"/>
              <a:t>Auto-correlation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altLang="zh-HK" baseline="0" dirty="0" smtClean="0"/>
              <a:t>Pattern-matching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altLang="zh-HK" baseline="0" dirty="0" smtClean="0"/>
              <a:t>Element-wise Product of DFT and </a:t>
            </a:r>
            <a:r>
              <a:rPr lang="en-US" altLang="zh-HK" baseline="0" dirty="0" err="1" smtClean="0"/>
              <a:t>Cepstrum</a:t>
            </a:r>
            <a:r>
              <a:rPr lang="en-US" altLang="zh-HK" baseline="0" dirty="0" smtClean="0"/>
              <a:t> ( =DFT(log(DFT) )</a:t>
            </a:r>
            <a:endParaRPr lang="en-US" altLang="zh-HK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HK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640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Why O(N Log</a:t>
            </a:r>
            <a:r>
              <a:rPr lang="en-US" altLang="zh-HK" baseline="-25000" dirty="0" smtClean="0"/>
              <a:t>2</a:t>
            </a:r>
            <a:r>
              <a:rPr lang="en-US" altLang="zh-HK" dirty="0" smtClean="0"/>
              <a:t> N)?</a:t>
            </a:r>
          </a:p>
          <a:p>
            <a:r>
              <a:rPr lang="en-US" altLang="zh-HK" dirty="0" smtClean="0"/>
              <a:t>1) </a:t>
            </a:r>
            <a:r>
              <a:rPr lang="en-US" altLang="zh-HK" dirty="0" err="1" smtClean="0"/>
              <a:t>E_k</a:t>
            </a:r>
            <a:r>
              <a:rPr lang="en-US" altLang="zh-HK" dirty="0" smtClean="0"/>
              <a:t> = DFT of even-indexed part</a:t>
            </a:r>
          </a:p>
          <a:p>
            <a:r>
              <a:rPr lang="en-US" altLang="zh-HK" dirty="0" smtClean="0"/>
              <a:t>    </a:t>
            </a:r>
            <a:r>
              <a:rPr lang="en-US" altLang="zh-HK" dirty="0" err="1" smtClean="0"/>
              <a:t>O_k</a:t>
            </a:r>
            <a:r>
              <a:rPr lang="en-US" altLang="zh-HK" dirty="0" smtClean="0"/>
              <a:t> = DFT of odd-indexed part</a:t>
            </a:r>
          </a:p>
          <a:p>
            <a:r>
              <a:rPr lang="en-US" altLang="zh-HK" dirty="0" smtClean="0"/>
              <a:t>2)</a:t>
            </a:r>
            <a:r>
              <a:rPr lang="en-US" altLang="zh-HK" baseline="0" dirty="0" smtClean="0"/>
              <a:t> </a:t>
            </a:r>
            <a:r>
              <a:rPr lang="en-US" altLang="zh-HK" dirty="0" err="1" smtClean="0"/>
              <a:t>Preiodicity</a:t>
            </a:r>
            <a:r>
              <a:rPr lang="en-US" altLang="zh-HK" dirty="0" smtClean="0"/>
              <a:t> of the DFT</a:t>
            </a:r>
          </a:p>
          <a:p>
            <a:r>
              <a:rPr lang="en-US" altLang="zh-HK" dirty="0" smtClean="0"/>
              <a:t>Hence,</a:t>
            </a:r>
            <a:r>
              <a:rPr lang="en-US" altLang="zh-HK" baseline="0" dirty="0" smtClean="0"/>
              <a:t> the results of intermediate computations can be re-used!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HK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3317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Bin</a:t>
            </a:r>
            <a:r>
              <a:rPr lang="en-US" altLang="zh-HK" dirty="0" smtClean="0"/>
              <a:t>: frequency bin</a:t>
            </a:r>
          </a:p>
          <a:p>
            <a:r>
              <a:rPr lang="en-US" altLang="zh-HK" dirty="0" smtClean="0"/>
              <a:t>To Find FFT bin, simply bin =</a:t>
            </a:r>
            <a:r>
              <a:rPr lang="en-US" altLang="zh-HK" baseline="0" dirty="0" smtClean="0"/>
              <a:t> S/N, but i</a:t>
            </a:r>
            <a:r>
              <a:rPr lang="en-US" altLang="zh-HK" dirty="0" smtClean="0"/>
              <a:t>n</a:t>
            </a:r>
            <a:r>
              <a:rPr lang="en-US" altLang="zh-HK" baseline="0" dirty="0" smtClean="0"/>
              <a:t> IOS, each sample contain 1 real and 1 imaginary part, it seems it need 2 expected sample time to take 1 sample!</a:t>
            </a:r>
          </a:p>
          <a:p>
            <a:endParaRPr lang="en-US" altLang="zh-HK" baseline="0" dirty="0" smtClean="0"/>
          </a:p>
          <a:p>
            <a:r>
              <a:rPr lang="en-US" altLang="zh-HK" baseline="0" dirty="0" smtClean="0"/>
              <a:t>Sampling Theorem</a:t>
            </a:r>
          </a:p>
          <a:p>
            <a:endParaRPr lang="en-US" altLang="zh-HK" baseline="0" dirty="0" smtClean="0"/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HK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520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We would like to capture all possible pitch that an average human being</a:t>
            </a:r>
            <a:r>
              <a:rPr lang="en-US" altLang="zh-HK" baseline="0" dirty="0" smtClean="0"/>
              <a:t> is able to hear, fix the sampling rate</a:t>
            </a:r>
            <a:endParaRPr lang="en-US" altLang="zh-HK" dirty="0" smtClean="0"/>
          </a:p>
          <a:p>
            <a:r>
              <a:rPr lang="en-US" altLang="zh-HK" dirty="0" smtClean="0"/>
              <a:t>The</a:t>
            </a:r>
            <a:r>
              <a:rPr lang="en-US" altLang="zh-HK" baseline="0" dirty="0" smtClean="0"/>
              <a:t> choice of number of sample points</a:t>
            </a:r>
            <a:endParaRPr lang="en-US" altLang="zh-HK" dirty="0" smtClean="0"/>
          </a:p>
          <a:p>
            <a:endParaRPr lang="en-US" altLang="zh-HK" dirty="0" smtClean="0"/>
          </a:p>
          <a:p>
            <a:r>
              <a:rPr lang="en-US" altLang="zh-HK" dirty="0" smtClean="0"/>
              <a:t>Higher</a:t>
            </a:r>
            <a:r>
              <a:rPr lang="en-US" altLang="zh-HK" baseline="0" dirty="0" smtClean="0"/>
              <a:t> </a:t>
            </a:r>
            <a:r>
              <a:rPr lang="en-US" altLang="zh-HK" dirty="0" smtClean="0"/>
              <a:t>Pitch is more easier to detect,</a:t>
            </a:r>
            <a:r>
              <a:rPr lang="en-US" altLang="zh-HK" baseline="0" dirty="0" smtClean="0"/>
              <a:t> when N is larger</a:t>
            </a:r>
            <a:endParaRPr lang="en-US" altLang="zh-HK" dirty="0" smtClean="0"/>
          </a:p>
          <a:p>
            <a:endParaRPr lang="en-US" altLang="zh-HK" dirty="0" smtClean="0"/>
          </a:p>
          <a:p>
            <a:r>
              <a:rPr lang="en-US" altLang="zh-HK" dirty="0" smtClean="0"/>
              <a:t>Overlap Mechanism is to tackle</a:t>
            </a:r>
            <a:r>
              <a:rPr lang="en-US" altLang="zh-HK" baseline="0" dirty="0" smtClean="0"/>
              <a:t> the possibility of pitch changes within a frame</a:t>
            </a:r>
          </a:p>
          <a:p>
            <a:endParaRPr lang="en-US" altLang="zh-HK" baseline="0" dirty="0" smtClean="0"/>
          </a:p>
          <a:p>
            <a:r>
              <a:rPr lang="en-US" altLang="zh-HK" baseline="0" dirty="0" smtClean="0"/>
              <a:t>Correct Note: Due to nature of vocal voice, if </a:t>
            </a:r>
            <a:r>
              <a:rPr lang="en-US" altLang="zh-HK" baseline="0" dirty="0" err="1" smtClean="0"/>
              <a:t>vocaloid</a:t>
            </a:r>
            <a:r>
              <a:rPr lang="en-US" altLang="zh-HK" baseline="0" dirty="0" smtClean="0"/>
              <a:t> sing at C4, but if we detect it as C5, we still consider it as correct!</a:t>
            </a:r>
            <a:endParaRPr lang="en-US" altLang="zh-HK" dirty="0" smtClean="0"/>
          </a:p>
          <a:p>
            <a:endParaRPr lang="en-US" altLang="zh-HK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HK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839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First Preliminary</a:t>
            </a:r>
            <a:r>
              <a:rPr lang="en-US" altLang="zh-HK" baseline="0" dirty="0" smtClean="0"/>
              <a:t> Result</a:t>
            </a:r>
          </a:p>
          <a:p>
            <a:endParaRPr lang="en-US" altLang="zh-HK" baseline="0" dirty="0" smtClean="0"/>
          </a:p>
          <a:p>
            <a:r>
              <a:rPr lang="en-US" altLang="zh-HK" baseline="0" dirty="0" smtClean="0"/>
              <a:t>Honestly, I know it is not impressive as the accuracy is very low. As it may due to the testing environment, which has many background noise, such as </a:t>
            </a:r>
            <a:r>
              <a:rPr lang="en-US" altLang="zh-HK" baseline="0" dirty="0" err="1" smtClean="0"/>
              <a:t>AirCon</a:t>
            </a:r>
            <a:r>
              <a:rPr lang="en-US" altLang="zh-HK" baseline="0" dirty="0" smtClean="0"/>
              <a:t>. Lacking the Note Alignment mechanism.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HK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3847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Attack,</a:t>
            </a:r>
            <a:r>
              <a:rPr lang="en-US" altLang="zh-TW" baseline="0" dirty="0" smtClean="0"/>
              <a:t> Sustain, Decay and Release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TW" sz="54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TW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295E-86F4-4DD3-BB64-8F6950EFE66E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6583-1594-4BF0-8EE3-B7CF48826A5D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8C69-A6E0-4078-8BCA-35C0CAE7670D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BD0D-54F6-4557-A663-CC982157ED1B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TW" sz="4800">
                <a:solidFill>
                  <a:srgbClr val="D247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C9F4-A77F-4021-836D-EBD71747201F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1F63-4FF8-46D5-AFE5-4F14180719AB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8903-FEA6-4051-93AE-1530453FE0E3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882-F21A-47C1-92B7-6A9543A32955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DAC1-6B35-402E-827A-6F56360C4BAE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D4B-083D-4CEE-9D1A-B95A9DE28668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D70-D7FA-48AB-A606-1E72A7235920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AD8B-A455-489B-A6B7-D689ADFDF459}" type="datetime1">
              <a:rPr lang="zh-HK" altLang="en-US" smtClean="0"/>
              <a:t>7/12/2013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dwardLin2013/PitchTu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50.500 Analysis of Algorithm:</a:t>
            </a:r>
            <a:br>
              <a:rPr lang="en-US" altLang="zh-TW" sz="4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400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Project Result – </a:t>
            </a:r>
            <a:r>
              <a:rPr lang="en-US" altLang="zh-TW" sz="4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Pitch Detection</a:t>
            </a:r>
            <a:endParaRPr lang="zh-TW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3" y="5110609"/>
            <a:ext cx="8674287" cy="141302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Audio Research Group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PhD Student – Kin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Wah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Edward Lin</a:t>
            </a:r>
          </a:p>
          <a:p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Supervised by Dr. Simon </a:t>
            </a:r>
            <a:r>
              <a:rPr lang="en-US" altLang="zh-TW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Lui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pPr/>
              <a:t>1</a:t>
            </a:fld>
            <a:r>
              <a:rPr lang="en-US" altLang="zh-HK" dirty="0" smtClean="0"/>
              <a:t> of </a:t>
            </a:r>
            <a:r>
              <a:rPr lang="en-US" altLang="zh-HK" dirty="0"/>
              <a:t>6</a:t>
            </a:r>
            <a:endParaRPr lang="zh-HK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211807"/>
            <a:ext cx="2287524" cy="11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Background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t>2</a:t>
            </a:fld>
            <a:r>
              <a:rPr lang="en-US" altLang="zh-HK" dirty="0" smtClean="0"/>
              <a:t> of 6</a:t>
            </a:r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0" y="201322"/>
            <a:ext cx="1881188" cy="97631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199" y="1504164"/>
            <a:ext cx="10728159" cy="4852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Original Proposal, </a:t>
            </a:r>
          </a:p>
          <a:p>
            <a:pPr marL="0" indent="0">
              <a:buNone/>
            </a:pPr>
            <a:endParaRPr lang="en-US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2000" b="1" i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Compare the Accuracy &amp; Running Time  of 3 different  Pitch Detection Algorithms</a:t>
            </a:r>
          </a:p>
          <a:p>
            <a:pPr marL="0" indent="0">
              <a:buNone/>
            </a:pPr>
            <a:endParaRPr lang="en-US" altLang="zh-HK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HK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Now,  aim for 14</a:t>
            </a:r>
            <a:r>
              <a:rPr lang="en-US" altLang="zh-HK" sz="2000" baseline="30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</a:t>
            </a:r>
            <a:r>
              <a:rPr lang="en-US" altLang="zh-HK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International Conference on New Interfaces for Musical Expression</a:t>
            </a:r>
            <a:endParaRPr lang="en-US" altLang="zh-HK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HK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HK" sz="2000" b="1" i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Implement and Study </a:t>
            </a:r>
            <a:endParaRPr lang="en-US" altLang="zh-HK" sz="2000" b="1" i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2000" b="1" i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”Element wise Product of FFT and </a:t>
            </a:r>
            <a:r>
              <a:rPr lang="en-US" sz="2000" b="1" i="1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Cepstrum</a:t>
            </a:r>
            <a:r>
              <a:rPr lang="en-US" sz="2000" b="1" i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  <a:p>
            <a:pPr marL="0" indent="0" algn="ctr">
              <a:buNone/>
            </a:pPr>
            <a:r>
              <a:rPr lang="en-US" sz="2000" b="1" i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iPhone App (Singer’s Pitch Tuning)</a:t>
            </a:r>
          </a:p>
          <a:p>
            <a:pPr marL="0" indent="0">
              <a:buNone/>
            </a:pPr>
            <a:endParaRPr lang="en-US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AutoNum type="arabicParenR"/>
            </a:pPr>
            <a:r>
              <a:rPr 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FFT and </a:t>
            </a:r>
            <a:r>
              <a:rPr lang="en-US" sz="18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Cepstrum</a:t>
            </a:r>
            <a:endParaRPr lang="en-US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AutoNum type="arabicParenR"/>
            </a:pPr>
            <a:r>
              <a:rPr lang="en-US" altLang="zh-HK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Trade-Off Study between Frequency and Time Resolution</a:t>
            </a:r>
            <a:endParaRPr lang="en-US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AutoNum type="arabicParenR"/>
            </a:pPr>
            <a:r>
              <a:rPr 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Experiment Setting</a:t>
            </a:r>
          </a:p>
          <a:p>
            <a:pPr marL="342900" indent="-342900">
              <a:buAutoNum type="arabicParenR"/>
            </a:pPr>
            <a:r>
              <a:rPr 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Result and Conclusion</a:t>
            </a:r>
            <a:endParaRPr 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7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FFT and </a:t>
            </a:r>
            <a:r>
              <a:rPr lang="en-US" altLang="zh-TW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Cepstrum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t>3</a:t>
            </a:fld>
            <a:r>
              <a:rPr lang="en-US" altLang="zh-HK" dirty="0" smtClean="0"/>
              <a:t> of 6</a:t>
            </a:r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0" y="201322"/>
            <a:ext cx="1881188" cy="97631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199" y="1504165"/>
            <a:ext cx="10907111" cy="508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1800" i="1" dirty="0" smtClean="0"/>
              <a:t>iPhone has </a:t>
            </a:r>
            <a:r>
              <a:rPr lang="en-US" altLang="zh-HK" sz="1800" b="1" i="1" dirty="0" smtClean="0"/>
              <a:t>Accelerate Framework</a:t>
            </a:r>
            <a:r>
              <a:rPr lang="en-US" altLang="zh-HK" sz="1800" i="1" dirty="0" smtClean="0"/>
              <a:t> (</a:t>
            </a:r>
            <a:r>
              <a:rPr lang="en-US" altLang="zh-HK" sz="1800" b="1" i="1" dirty="0" err="1" smtClean="0"/>
              <a:t>vDSP.h</a:t>
            </a:r>
            <a:r>
              <a:rPr lang="en-US" altLang="zh-HK" sz="1800" i="1" dirty="0" smtClean="0"/>
              <a:t>) to perform audio analysis</a:t>
            </a:r>
          </a:p>
          <a:p>
            <a:pPr marL="0" indent="0" algn="ctr">
              <a:buNone/>
            </a:pPr>
            <a:r>
              <a:rPr lang="en-US" altLang="zh-HK" sz="1800" dirty="0" smtClean="0"/>
              <a:t/>
            </a:r>
            <a:br>
              <a:rPr lang="en-US" altLang="zh-HK" sz="1800" dirty="0" smtClean="0"/>
            </a:br>
            <a:r>
              <a:rPr lang="en-US" altLang="zh-HK" sz="1800" b="1" i="1" dirty="0" err="1"/>
              <a:t>vDSP_fft_zrip</a:t>
            </a:r>
            <a:r>
              <a:rPr lang="en-US" altLang="zh-HK" sz="1800" b="1" i="1" dirty="0"/>
              <a:t>();</a:t>
            </a:r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b="1" dirty="0" smtClean="0"/>
              <a:t>Fast Fourier Transform (FFT)</a:t>
            </a:r>
            <a:r>
              <a:rPr lang="en-US" altLang="zh-HK" sz="1800" dirty="0"/>
              <a:t> </a:t>
            </a:r>
            <a:r>
              <a:rPr lang="en-US" altLang="zh-HK" sz="1800" dirty="0" smtClean="0"/>
              <a:t>– Cooley-</a:t>
            </a:r>
            <a:r>
              <a:rPr lang="en-US" altLang="zh-HK" sz="1800" dirty="0" err="1" smtClean="0"/>
              <a:t>Tukey</a:t>
            </a:r>
            <a:r>
              <a:rPr lang="en-US" altLang="zh-HK" sz="1800" dirty="0" smtClean="0"/>
              <a:t> FFT Algorithm O(N log</a:t>
            </a:r>
            <a:r>
              <a:rPr lang="en-US" altLang="zh-HK" sz="1800" baseline="-25000" dirty="0" smtClean="0"/>
              <a:t>2</a:t>
            </a:r>
            <a:r>
              <a:rPr lang="en-US" altLang="zh-HK" sz="1800" dirty="0" smtClean="0"/>
              <a:t> N)</a:t>
            </a:r>
          </a:p>
          <a:p>
            <a:pPr marL="0" indent="0">
              <a:buNone/>
            </a:pPr>
            <a:endParaRPr lang="en-US" altLang="zh-HK" sz="1800" b="1" i="1" dirty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dirty="0" smtClean="0"/>
              <a:t>where 0&lt;k&lt;N-1, N is the number of samples points in 1 frame</a:t>
            </a:r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b="1" dirty="0" err="1" smtClean="0"/>
              <a:t>Cepstrum</a:t>
            </a:r>
            <a:r>
              <a:rPr lang="en-US" altLang="zh-HK" sz="1800" dirty="0"/>
              <a:t> – </a:t>
            </a:r>
            <a:r>
              <a:rPr lang="en-US" altLang="zh-HK" sz="1800" dirty="0" smtClean="0"/>
              <a:t>O(N log</a:t>
            </a:r>
            <a:r>
              <a:rPr lang="en-US" altLang="zh-HK" sz="1800" baseline="-25000" dirty="0" smtClean="0"/>
              <a:t>2</a:t>
            </a:r>
            <a:r>
              <a:rPr lang="en-US" altLang="zh-HK" sz="1800" dirty="0" smtClean="0"/>
              <a:t> </a:t>
            </a:r>
            <a:r>
              <a:rPr lang="en-US" altLang="zh-HK" sz="1800" dirty="0"/>
              <a:t>N</a:t>
            </a:r>
            <a:r>
              <a:rPr lang="en-US" altLang="zh-HK" sz="1800" dirty="0" smtClean="0"/>
              <a:t>)</a:t>
            </a:r>
            <a:endParaRPr lang="en-US" altLang="zh-HK" sz="1800" b="1" dirty="0" smtClean="0"/>
          </a:p>
          <a:p>
            <a:pPr marL="0" indent="0">
              <a:buNone/>
            </a:pPr>
            <a:endParaRPr lang="en-US" altLang="zh-HK" sz="1800" b="1" dirty="0" smtClean="0"/>
          </a:p>
          <a:p>
            <a:pPr marL="0" indent="0">
              <a:buNone/>
            </a:pPr>
            <a:endParaRPr lang="en-US" altLang="zh-HK" sz="1800" b="1" dirty="0" smtClean="0"/>
          </a:p>
          <a:p>
            <a:pPr marL="0" indent="0">
              <a:buNone/>
            </a:pPr>
            <a:r>
              <a:rPr lang="en-US" altLang="zh-HK" sz="1800" dirty="0"/>
              <a:t>where </a:t>
            </a:r>
            <a:r>
              <a:rPr lang="en-US" altLang="zh-HK" sz="1800" dirty="0" err="1" smtClean="0"/>
              <a:t>Arg</a:t>
            </a:r>
            <a:r>
              <a:rPr lang="en-US" altLang="zh-HK" sz="1800" dirty="0" smtClean="0"/>
              <a:t>(FFT[k]) is the angle of the complex number of FFT[k] </a:t>
            </a:r>
            <a:endParaRPr lang="en-US" altLang="zh-HK" sz="1800" dirty="0"/>
          </a:p>
          <a:p>
            <a:pPr marL="0" indent="0">
              <a:buNone/>
            </a:pPr>
            <a:endParaRPr lang="en-US" altLang="zh-HK" sz="18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38199" y="3148511"/>
                <a:ext cx="10515601" cy="790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l-GR" altLang="zh-HK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</m:e>
                      </m:nary>
                      <m:r>
                        <a:rPr lang="en-US" altLang="zh-HK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[2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altLang="zh-HK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</m:e>
                      </m:nary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altLang="zh-HK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[2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altLang="zh-HK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48511"/>
                <a:ext cx="10515601" cy="7901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38198" y="5124444"/>
                <a:ext cx="10515601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𝑐𝑒𝑝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b="0" i="1" smtClean="0">
                                      <a:latin typeface="Cambria Math" panose="02040503050406030204" pitchFamily="18" charset="0"/>
                                    </a:rPr>
                                    <m:t>𝐹𝐹𝑇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H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𝐹𝐹𝑇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𝑖𝐴𝑟𝑔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124444"/>
                <a:ext cx="10515601" cy="312650"/>
              </a:xfrm>
              <a:prstGeom prst="rect">
                <a:avLst/>
              </a:prstGeom>
              <a:blipFill rotWithShape="0">
                <a:blip r:embed="rId5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Trade Off Study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t>4</a:t>
            </a:fld>
            <a:r>
              <a:rPr lang="en-US" altLang="zh-HK" dirty="0" smtClean="0"/>
              <a:t> of </a:t>
            </a:r>
            <a:r>
              <a:rPr lang="en-US" altLang="zh-HK" dirty="0"/>
              <a:t>6</a:t>
            </a:r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0" y="201322"/>
            <a:ext cx="1881188" cy="97631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199" y="1504165"/>
            <a:ext cx="10907111" cy="508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1800" dirty="0" smtClean="0"/>
              <a:t>Due </a:t>
            </a:r>
            <a:r>
              <a:rPr lang="en-US" altLang="zh-HK" sz="1800" dirty="0" smtClean="0"/>
              <a:t>to </a:t>
            </a:r>
            <a:r>
              <a:rPr lang="en-US" altLang="zh-TW" sz="1800" b="1" dirty="0" smtClean="0"/>
              <a:t>the</a:t>
            </a:r>
            <a:r>
              <a:rPr lang="en-US" altLang="zh-HK" sz="1800" b="1" dirty="0" smtClean="0"/>
              <a:t> limitation of human hearing (~20k Hz</a:t>
            </a:r>
            <a:r>
              <a:rPr lang="en-US" altLang="zh-HK" sz="1800" b="1" dirty="0" smtClean="0"/>
              <a:t>)</a:t>
            </a:r>
            <a:r>
              <a:rPr lang="en-US" altLang="zh-HK" sz="1800" dirty="0" smtClean="0"/>
              <a:t>, and </a:t>
            </a:r>
            <a:r>
              <a:rPr lang="en-US" altLang="zh-HK" sz="1800" b="1" dirty="0"/>
              <a:t>S</a:t>
            </a:r>
            <a:r>
              <a:rPr lang="en-US" altLang="zh-HK" sz="1800" b="1" dirty="0" smtClean="0"/>
              <a:t>ampling Theorem</a:t>
            </a:r>
            <a:r>
              <a:rPr lang="en-US" altLang="zh-HK" sz="1800" dirty="0" smtClean="0"/>
              <a:t>, </a:t>
            </a:r>
          </a:p>
          <a:p>
            <a:pPr marL="0" indent="0">
              <a:buNone/>
            </a:pPr>
            <a:r>
              <a:rPr lang="en-US" altLang="zh-HK" sz="1800" dirty="0"/>
              <a:t>F</a:t>
            </a:r>
            <a:r>
              <a:rPr lang="en-US" altLang="zh-HK" sz="1800" dirty="0" smtClean="0"/>
              <a:t>ix </a:t>
            </a:r>
            <a:r>
              <a:rPr lang="en-US" altLang="zh-HK" sz="1800" dirty="0" smtClean="0"/>
              <a:t>the sample rate, S = 44,100Hz</a:t>
            </a:r>
          </a:p>
          <a:p>
            <a:pPr marL="0" indent="0">
              <a:buNone/>
            </a:pPr>
            <a:endParaRPr lang="en-US" altLang="zh-HK" sz="1800" dirty="0"/>
          </a:p>
          <a:p>
            <a:pPr marL="0" indent="0">
              <a:buNone/>
            </a:pPr>
            <a:endParaRPr lang="en-US" altLang="zh-HK" sz="1800" dirty="0"/>
          </a:p>
          <a:p>
            <a:pPr marL="0" indent="0">
              <a:buNone/>
            </a:pPr>
            <a:r>
              <a:rPr lang="en-US" altLang="zh-HK" sz="1800" dirty="0" smtClean="0"/>
              <a:t>For </a:t>
            </a:r>
            <a:r>
              <a:rPr lang="en-US" altLang="zh-HK" sz="1800" dirty="0" smtClean="0"/>
              <a:t>example, N = 1024 sample points in one </a:t>
            </a:r>
            <a:r>
              <a:rPr lang="en-US" altLang="zh-HK" sz="1800" dirty="0" smtClean="0"/>
              <a:t>frame</a:t>
            </a:r>
            <a:r>
              <a:rPr lang="en-US" altLang="zh-HK" sz="1800" dirty="0" smtClean="0"/>
              <a:t>, bin = 2</a:t>
            </a:r>
            <a:r>
              <a:rPr lang="en-US" altLang="zh-TW" sz="1800" dirty="0" smtClean="0"/>
              <a:t>0</a:t>
            </a:r>
            <a:r>
              <a:rPr lang="en-US" altLang="zh-HK" sz="1800" baseline="30000" dirty="0" smtClean="0"/>
              <a:t>th</a:t>
            </a:r>
            <a:r>
              <a:rPr lang="en-US" altLang="zh-HK" sz="1800" dirty="0" smtClean="0"/>
              <a:t> </a:t>
            </a:r>
            <a:r>
              <a:rPr lang="en-US" altLang="zh-HK" sz="1800" dirty="0"/>
              <a:t>or bin </a:t>
            </a:r>
            <a:r>
              <a:rPr lang="en-US" altLang="zh-HK" sz="1800" dirty="0" smtClean="0"/>
              <a:t>= 21</a:t>
            </a:r>
            <a:r>
              <a:rPr lang="en-US" altLang="zh-HK" sz="1800" baseline="30000" dirty="0" smtClean="0"/>
              <a:t>st</a:t>
            </a:r>
            <a:r>
              <a:rPr lang="en-US" altLang="zh-HK" sz="1800" dirty="0" smtClean="0"/>
              <a:t> </a:t>
            </a:r>
          </a:p>
          <a:p>
            <a:pPr marL="0" indent="0">
              <a:buNone/>
            </a:pPr>
            <a:endParaRPr lang="en-US" altLang="zh-HK" sz="1800" b="1" i="1" dirty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dirty="0" smtClean="0"/>
              <a:t>But, </a:t>
            </a:r>
          </a:p>
          <a:p>
            <a:pPr marL="0" indent="0">
              <a:buNone/>
            </a:pPr>
            <a:endParaRPr lang="en-US" altLang="zh-HK" sz="1800" dirty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360190" y="2094824"/>
                <a:ext cx="7243019" cy="555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H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H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HK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HK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HK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𝑏𝑖𝑛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𝐴𝑀𝑃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𝑏𝑖𝑛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𝑏𝑖𝑛</m:t>
                                  </m:r>
                                </m:e>
                              </m:d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  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𝑃𝑖𝑡𝑐h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𝑏𝑖𝑛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190" y="2094824"/>
                <a:ext cx="7243019" cy="5559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838197" y="3172354"/>
                <a:ext cx="10515601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i="1" smtClean="0">
                          <a:latin typeface="Cambria Math" panose="02040503050406030204" pitchFamily="18" charset="0"/>
                        </a:rPr>
                        <m:t>𝑃𝑖𝑡𝑐h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44100</m:t>
                          </m:r>
                        </m:num>
                        <m:den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×1024</m:t>
                          </m:r>
                        </m:den>
                      </m:f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HK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H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30.66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𝑃𝑖𝑡𝑐h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44100</m:t>
                          </m:r>
                        </m:num>
                        <m:den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×1024</m:t>
                          </m:r>
                        </m:den>
                      </m:f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21≈</m:t>
                      </m:r>
                      <m:r>
                        <a:rPr lang="en-US" altLang="zh-H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452.20</m:t>
                      </m:r>
                    </m:oMath>
                  </m:oMathPara>
                </a14:m>
                <a:endParaRPr lang="zh-HK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3172354"/>
                <a:ext cx="10515601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06974"/>
              </p:ext>
            </p:extLst>
          </p:nvPr>
        </p:nvGraphicFramePr>
        <p:xfrm>
          <a:off x="1785735" y="413764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MIDI Number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Note Name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Frequency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392.00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G#4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415.30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A4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rgbClr val="FF0000"/>
                          </a:solidFill>
                        </a:rPr>
                        <a:t>440.00</a:t>
                      </a:r>
                      <a:endParaRPr lang="zh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A#4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466.16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B4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493.88</a:t>
                      </a: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Experiment Setting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t>5</a:t>
            </a:fld>
            <a:r>
              <a:rPr lang="en-US" altLang="zh-HK" dirty="0" smtClean="0"/>
              <a:t> of </a:t>
            </a:r>
            <a:r>
              <a:rPr lang="en-US" altLang="zh-HK" dirty="0"/>
              <a:t>6</a:t>
            </a:r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0" y="201322"/>
            <a:ext cx="1881188" cy="97631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199" y="1504165"/>
            <a:ext cx="10907111" cy="508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1800" dirty="0" smtClean="0"/>
              <a:t>With Fixed Sample Rate S, we can only adjust</a:t>
            </a:r>
          </a:p>
          <a:p>
            <a:pPr marL="0" indent="0">
              <a:buNone/>
            </a:pPr>
            <a:r>
              <a:rPr lang="en-US" altLang="zh-HK" sz="1800" dirty="0" smtClean="0"/>
              <a:t>1) Number of Sample Points in a frame, </a:t>
            </a:r>
            <a:endParaRPr lang="en-US" altLang="zh-HK" sz="1800" dirty="0"/>
          </a:p>
          <a:p>
            <a:pPr marL="0" indent="0">
              <a:buNone/>
            </a:pPr>
            <a:r>
              <a:rPr lang="en-US" altLang="zh-HK" sz="1800" dirty="0" smtClean="0"/>
              <a:t>2) The percentages of frame overlapping,</a:t>
            </a:r>
            <a:r>
              <a:rPr lang="en-US" altLang="zh-HK" sz="1800" dirty="0"/>
              <a:t/>
            </a:r>
            <a:br>
              <a:rPr lang="en-US" altLang="zh-HK" sz="1800" dirty="0"/>
            </a:b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dirty="0" smtClean="0"/>
              <a:t>Test Case is generated with </a:t>
            </a:r>
            <a:r>
              <a:rPr lang="en-US" altLang="zh-HK" sz="1800" dirty="0" err="1" smtClean="0"/>
              <a:t>Vocaloid</a:t>
            </a:r>
            <a:endParaRPr lang="en-US" altLang="zh-HK" sz="1800" dirty="0"/>
          </a:p>
          <a:p>
            <a:pPr marL="342900" indent="-342900">
              <a:buAutoNum type="arabicParenR"/>
            </a:pPr>
            <a:r>
              <a:rPr lang="en-US" altLang="zh-HK" sz="1800" dirty="0" smtClean="0"/>
              <a:t>29 Notes, Range from A4~F2, each note plays 2 seconds, total 58 seconds</a:t>
            </a:r>
          </a:p>
          <a:p>
            <a:pPr marL="342900" indent="-342900">
              <a:buAutoNum type="arabicParenR"/>
            </a:pPr>
            <a:r>
              <a:rPr lang="en-US" altLang="zh-HK" sz="1800" dirty="0" smtClean="0"/>
              <a:t>Average Running Time for each pitch detection</a:t>
            </a:r>
            <a:r>
              <a:rPr lang="en-US" altLang="zh-HK" sz="1800" dirty="0"/>
              <a:t> </a:t>
            </a:r>
            <a:r>
              <a:rPr lang="en-US" altLang="zh-HK" sz="1800" dirty="0" smtClean="0"/>
              <a:t>and</a:t>
            </a:r>
            <a:r>
              <a:rPr lang="en-US" altLang="zh-HK" sz="1800" dirty="0" smtClean="0"/>
              <a:t> Accuracy on detecting the </a:t>
            </a:r>
            <a:r>
              <a:rPr lang="en-US" altLang="zh-HK" sz="1800" dirty="0" smtClean="0"/>
              <a:t>Correct </a:t>
            </a:r>
            <a:r>
              <a:rPr lang="en-US" altLang="zh-HK" sz="1800" dirty="0" smtClean="0"/>
              <a:t>Note </a:t>
            </a: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69121" y="1846289"/>
                <a:ext cx="23563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4096, 8192,16384</m:t>
                        </m:r>
                      </m:e>
                    </m:d>
                  </m:oMath>
                </a14:m>
                <a:r>
                  <a:rPr lang="en-US" altLang="zh-HK" dirty="0" smtClean="0"/>
                  <a:t>}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21" y="1846289"/>
                <a:ext cx="23563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59" t="-184444" r="-8786" b="-27777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5113577" y="2188413"/>
                <a:ext cx="277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𝑂𝑣𝑒𝑟𝑙𝑎𝑝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(%)=</m:t>
                    </m:r>
                    <m:d>
                      <m:dPr>
                        <m:begChr m:val="{"/>
                        <m:endChr m:val=""/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0,25,50,75</m:t>
                        </m:r>
                      </m:e>
                    </m:d>
                  </m:oMath>
                </a14:m>
                <a:r>
                  <a:rPr lang="en-US" altLang="zh-HK" dirty="0" smtClean="0"/>
                  <a:t>}</a:t>
                </a:r>
                <a:endParaRPr lang="zh-HK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577" y="2188413"/>
                <a:ext cx="277438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956" t="-184444" r="-2637" b="-27777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59515"/>
              </p:ext>
            </p:extLst>
          </p:nvPr>
        </p:nvGraphicFramePr>
        <p:xfrm>
          <a:off x="609600" y="2666379"/>
          <a:ext cx="1107429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636"/>
                <a:gridCol w="1823636"/>
                <a:gridCol w="1956117"/>
                <a:gridCol w="1823636"/>
                <a:gridCol w="1823636"/>
                <a:gridCol w="1823636"/>
              </a:tblGrid>
              <a:tr h="320021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/>
                      </a:r>
                      <a:br>
                        <a:rPr lang="en-US" altLang="zh-HK" dirty="0" smtClean="0"/>
                      </a:br>
                      <a:r>
                        <a:rPr lang="en-US" altLang="zh-HK" dirty="0" smtClean="0"/>
                        <a:t>MIDI Number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/>
                      </a:r>
                      <a:br>
                        <a:rPr lang="en-US" altLang="zh-HK" dirty="0" smtClean="0"/>
                      </a:br>
                      <a:r>
                        <a:rPr lang="en-US" altLang="zh-HK" dirty="0" smtClean="0"/>
                        <a:t>Note Name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/>
                      </a:r>
                      <a:br>
                        <a:rPr lang="en-US" altLang="zh-HK" dirty="0" smtClean="0"/>
                      </a:br>
                      <a:r>
                        <a:rPr lang="en-US" altLang="zh-HK" dirty="0" smtClean="0"/>
                        <a:t>Frequency</a:t>
                      </a:r>
                      <a:endParaRPr lang="zh-HK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Bin</a:t>
                      </a:r>
                      <a:br>
                        <a:rPr lang="en-US" altLang="zh-HK" dirty="0" smtClean="0"/>
                      </a:br>
                      <a:r>
                        <a:rPr lang="en-US" altLang="zh-HK" dirty="0" smtClean="0"/>
                        <a:t>N=1024              N=2048</a:t>
                      </a:r>
                      <a:r>
                        <a:rPr lang="zh-HK" altLang="en-US" baseline="0" dirty="0" smtClean="0"/>
                        <a:t>              </a:t>
                      </a:r>
                      <a:r>
                        <a:rPr lang="en-US" altLang="zh-HK" dirty="0" smtClean="0"/>
                        <a:t>N=4096</a:t>
                      </a:r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C4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[261.63</a:t>
                      </a:r>
                      <a:r>
                        <a:rPr lang="en-US" altLang="zh-HK" baseline="0" dirty="0" smtClean="0"/>
                        <a:t> – 277.18)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 smtClean="0">
                          <a:solidFill>
                            <a:srgbClr val="FF0000"/>
                          </a:solidFill>
                        </a:rPr>
                        <a:t>NiL</a:t>
                      </a:r>
                      <a:endParaRPr lang="zh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49,50,51</a:t>
                      </a:r>
                      <a:endParaRPr lang="zh-HK" altLang="en-US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A2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[110.00 – 116.54)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 smtClean="0">
                          <a:solidFill>
                            <a:srgbClr val="FF0000"/>
                          </a:solidFill>
                        </a:rPr>
                        <a:t>NiL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err="1" smtClean="0">
                          <a:solidFill>
                            <a:srgbClr val="FF0000"/>
                          </a:solidFill>
                        </a:rPr>
                        <a:t>NiL</a:t>
                      </a:r>
                      <a:endParaRPr lang="zh-HK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21</a:t>
                      </a:r>
                      <a:endParaRPr lang="zh-HK" altLang="en-US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A3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[220.00 – 233.08)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 smtClean="0">
                          <a:solidFill>
                            <a:srgbClr val="FF0000"/>
                          </a:solidFill>
                        </a:rPr>
                        <a:t>NiL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41,42,43</a:t>
                      </a:r>
                      <a:endParaRPr lang="zh-HK" altLang="en-US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A4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[440.00 – 466.16)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41,42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82,83,84,85,86</a:t>
                      </a: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Result and Conclusion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 smtClean="0"/>
              <a:t>Slide </a:t>
            </a:r>
            <a:fld id="{9860EDB8-5305-433F-BE41-D7A86D811DB3}" type="slidenum">
              <a:rPr lang="en-US" altLang="zh-HK" smtClean="0"/>
              <a:t>6</a:t>
            </a:fld>
            <a:r>
              <a:rPr lang="en-US" altLang="zh-HK" dirty="0" smtClean="0"/>
              <a:t> of 6</a:t>
            </a:r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0" y="201322"/>
            <a:ext cx="1881188" cy="97631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199" y="1504165"/>
            <a:ext cx="10907111" cy="508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HK" sz="18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88847"/>
              </p:ext>
            </p:extLst>
          </p:nvPr>
        </p:nvGraphicFramePr>
        <p:xfrm>
          <a:off x="838199" y="1504166"/>
          <a:ext cx="10556058" cy="485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427"/>
                <a:gridCol w="2025194"/>
                <a:gridCol w="2069279"/>
                <a:gridCol w="2725079"/>
                <a:gridCol w="2725079"/>
              </a:tblGrid>
              <a:tr h="409762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Period (</a:t>
                      </a:r>
                      <a:r>
                        <a:rPr lang="en-US" altLang="zh-HK" dirty="0" err="1" smtClean="0"/>
                        <a:t>ms</a:t>
                      </a:r>
                      <a:r>
                        <a:rPr lang="en-US" altLang="zh-HK" dirty="0" smtClean="0"/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Overlap (%)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Running time(</a:t>
                      </a:r>
                      <a:r>
                        <a:rPr lang="en-US" altLang="zh-HK" dirty="0" err="1" smtClean="0"/>
                        <a:t>ms</a:t>
                      </a:r>
                      <a:r>
                        <a:rPr lang="en-US" altLang="zh-HK" dirty="0" smtClean="0"/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Correct Note(%)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4096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185.76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0.670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26.34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4096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185.76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0.676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25.10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4096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185.76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27.37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4096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185.76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0.689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25.88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8192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371.52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1.340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27.66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8192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371.52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0.521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35.48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8192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371.52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0.514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33.51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8192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371.52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0.896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28.42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16384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743.04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1.340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11.11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16384</a:t>
                      </a:r>
                      <a:endParaRPr lang="zh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743.04</a:t>
                      </a:r>
                      <a:endParaRPr lang="zh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rgbClr val="FF0000"/>
                          </a:solidFill>
                        </a:rPr>
                        <a:t>1.346</a:t>
                      </a:r>
                      <a:endParaRPr lang="zh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rgbClr val="FF0000"/>
                          </a:solidFill>
                        </a:rPr>
                        <a:t>38.71</a:t>
                      </a:r>
                      <a:endParaRPr lang="zh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16384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743.04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1.343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32.26</a:t>
                      </a:r>
                      <a:endParaRPr lang="zh-HK" altLang="en-US" dirty="0"/>
                    </a:p>
                  </a:txBody>
                  <a:tcPr/>
                </a:tc>
              </a:tr>
              <a:tr h="3702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16384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743.04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1.348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27.42</a:t>
                      </a: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2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622799" cy="2187227"/>
          </a:xfrm>
        </p:spPr>
        <p:txBody>
          <a:bodyPr/>
          <a:lstStyle/>
          <a:p>
            <a:r>
              <a:rPr lang="en-US" altLang="zh-TW" sz="4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 &amp; A Session</a:t>
            </a:r>
            <a:endParaRPr lang="zh-TW" sz="4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654780" y="2569663"/>
            <a:ext cx="5859506" cy="268491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50.500 Analysis of Algorithm:</a:t>
            </a:r>
            <a:b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Result Presentation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 Pitch 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Detection</a:t>
            </a:r>
            <a:b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Audio Research Group</a:t>
            </a:r>
          </a:p>
          <a:p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PhD Student – Kin </a:t>
            </a:r>
            <a:r>
              <a:rPr lang="en-US" altLang="zh-TW" sz="24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Wah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Edward Lin</a:t>
            </a:r>
            <a:endParaRPr 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013" y="1788613"/>
            <a:ext cx="1504950" cy="7810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34013" y="5325978"/>
            <a:ext cx="11063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Source Code: </a:t>
            </a:r>
            <a:r>
              <a:rPr lang="en-US" altLang="zh-HK" dirty="0">
                <a:hlinkClick r:id="rId4"/>
              </a:rPr>
              <a:t>https://</a:t>
            </a:r>
            <a:r>
              <a:rPr lang="en-US" altLang="zh-HK" dirty="0" smtClean="0">
                <a:hlinkClick r:id="rId4"/>
              </a:rPr>
              <a:t>github.com/EdwardLin2013/PitchTuning</a:t>
            </a:r>
            <a:endParaRPr lang="en-US" altLang="zh-HK" dirty="0" smtClean="0"/>
          </a:p>
          <a:p>
            <a:r>
              <a:rPr lang="en-US" altLang="zh-HK" dirty="0" smtClean="0"/>
              <a:t>Reference: </a:t>
            </a:r>
          </a:p>
          <a:p>
            <a:r>
              <a:rPr lang="en-US" altLang="zh-HK" dirty="0" smtClean="0"/>
              <a:t>[1] </a:t>
            </a:r>
            <a:r>
              <a:rPr lang="en-US" altLang="zh-HK" dirty="0"/>
              <a:t>G. </a:t>
            </a:r>
            <a:r>
              <a:rPr lang="en-US" altLang="zh-HK" dirty="0" err="1"/>
              <a:t>Peeters</a:t>
            </a:r>
            <a:r>
              <a:rPr lang="en-US" altLang="zh-HK" dirty="0"/>
              <a:t>. Music Pitch Representation by Periodicity Measures Based on</a:t>
            </a:r>
          </a:p>
          <a:p>
            <a:r>
              <a:rPr lang="en-US" altLang="zh-HK" dirty="0"/>
              <a:t>Combined Temporal and Spectral Representations. IEEE International Conference</a:t>
            </a:r>
          </a:p>
          <a:p>
            <a:r>
              <a:rPr lang="en-US" altLang="zh-HK" dirty="0"/>
              <a:t>on Acoustics, Speech and Signal Processing, 2006.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</Template>
  <TotalTime>0</TotalTime>
  <Words>643</Words>
  <Application>Microsoft Office PowerPoint</Application>
  <PresentationFormat>寬螢幕</PresentationFormat>
  <Paragraphs>222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 UI</vt:lpstr>
      <vt:lpstr>新細明體</vt:lpstr>
      <vt:lpstr>Arial</vt:lpstr>
      <vt:lpstr>Calibri</vt:lpstr>
      <vt:lpstr>Cambria Math</vt:lpstr>
      <vt:lpstr>Segoe UI</vt:lpstr>
      <vt:lpstr>Segoe UI Light</vt:lpstr>
      <vt:lpstr>WelcomeDoc</vt:lpstr>
      <vt:lpstr>50.500 Analysis of Algorithm: Project Result – Pitch Detection</vt:lpstr>
      <vt:lpstr>Background</vt:lpstr>
      <vt:lpstr>FFT and Cepstrum</vt:lpstr>
      <vt:lpstr>Trade Off Study</vt:lpstr>
      <vt:lpstr>Experiment Setting</vt:lpstr>
      <vt:lpstr>Result and Conclusion</vt:lpstr>
      <vt:lpstr>Q &amp; A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2013-08-19T13:00:39Z</dcterms:created>
  <dcterms:modified xsi:type="dcterms:W3CDTF">2013-12-07T15:01:17Z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