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/>
    <p:restoredTop sz="96327"/>
  </p:normalViewPr>
  <p:slideViewPr>
    <p:cSldViewPr snapToGrid="0">
      <p:cViewPr varScale="1">
        <p:scale>
          <a:sx n="128" d="100"/>
          <a:sy n="128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90E7-FE02-B995-ABBF-88E5F041B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0AD9E-8543-9815-898A-A9E711A0F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81BEB-9BA0-54B7-DECA-5FABEAF8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7035-7736-114C-B3CD-DBAB3A1C9523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5D635-3485-C3FE-15E1-C79821C8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2004D-8136-F9BD-453A-F159A5F9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316D-2D60-EC4C-AE19-A8327361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4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CAC1-7F5B-3326-7EF7-E8C03D95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4319C-1AB4-ED18-2297-5E855ACF2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C0C62-10A4-5718-9A80-1B7D7AFA8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7035-7736-114C-B3CD-DBAB3A1C9523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0BA58-D53D-5894-F534-7C585278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8C303-6870-95C1-A992-DBFF300D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316D-2D60-EC4C-AE19-A8327361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0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570DB7-632C-5D6A-0DF8-763D58347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8704F-5485-C3B2-AB63-6DC5E2D35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96D16-F21F-BD75-8056-EEF94EADD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7035-7736-114C-B3CD-DBAB3A1C9523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AF122-BE4F-7E86-171E-E1179D41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909B1-C5A3-C885-9123-57C11225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316D-2D60-EC4C-AE19-A8327361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1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88EA-4023-6B6A-55A3-68D12915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C9A53-736C-FB03-743C-DA6A6317B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CDC70-C02B-8229-B10B-FDD8E82F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7035-7736-114C-B3CD-DBAB3A1C9523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DF1C6-73D3-93BC-770B-A489D3F1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7AC22-BD5F-6A65-C104-FCCE606B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316D-2D60-EC4C-AE19-A8327361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5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C250-C91D-E7F4-5818-A000C851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6884A-2945-5B7E-2905-B99F63E35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73C51-F9A9-146D-3CC9-AB66B49C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7035-7736-114C-B3CD-DBAB3A1C9523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2B550-AC84-E4A8-9F9C-582B3B55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34413-0024-8080-2937-34514F11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316D-2D60-EC4C-AE19-A8327361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9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D795-A66C-6BBD-6142-6B9D951D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BAC66-5FC3-CC1A-B252-A51A2BCF5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93987-A43B-390A-8D8E-42E28738E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139FC-8E6F-9C02-53CD-A03D12CB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7035-7736-114C-B3CD-DBAB3A1C9523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4F75C-ED8E-DA4D-1C0E-253E115E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F68C9-4ED5-E7E9-B818-7FDD5BD4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316D-2D60-EC4C-AE19-A8327361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7817-3810-357D-1044-93D0322FD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AF31E-7D00-961E-4CC8-41F882433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86B0D-CE92-D945-A938-213E6D99A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29949-10F5-EAE6-3675-7245D5646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BC00A-2C47-38C1-7F91-6C030FB2B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7B1C8-BB61-36F9-CC0C-D53E5DAA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7035-7736-114C-B3CD-DBAB3A1C9523}" type="datetimeFigureOut">
              <a:rPr lang="en-US" smtClean="0"/>
              <a:t>8/3/23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AD446F-5E12-57A4-A75A-B05EBA40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58F31A-7874-E40C-7D14-FDE67509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316D-2D60-EC4C-AE19-A8327361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4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F9FC-AB69-9FDC-896D-A8DB76CE9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0CA2A-E3F0-4472-C1FB-B7604620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7035-7736-114C-B3CD-DBAB3A1C9523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265B6-19C1-F98D-4042-3F9A0896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C9E60-7E55-F015-1894-3C69446B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316D-2D60-EC4C-AE19-A8327361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8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A53F7-020F-F11D-EDD1-94DAC0B1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7035-7736-114C-B3CD-DBAB3A1C9523}" type="datetimeFigureOut">
              <a:rPr lang="en-US" smtClean="0"/>
              <a:t>8/3/23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C2EDE4-E7D2-4DC8-4BA5-37085070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C8D28-034A-0453-F2FA-8BBF7BBD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316D-2D60-EC4C-AE19-A8327361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5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8B0BA-4DD3-562E-B3BF-07EBD9E3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916B4-447B-EB8B-8E05-DE6F65B35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B21DC-EF56-5AFF-DC01-7DABB35CB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85E06-845D-AF65-5573-1A7E1E69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7035-7736-114C-B3CD-DBAB3A1C9523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651BA-7F5C-A452-DA22-43AE0F7B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6C261-A667-3E87-CC89-FD57E86B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316D-2D60-EC4C-AE19-A8327361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2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8B6E-B688-5AE4-1037-33F49005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C4CF2-68F7-27AC-61F5-7E469F9F5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BE51B-39AF-30DA-4E0D-0C646E830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0FB0-20B7-9AEF-61DE-70A369E6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7035-7736-114C-B3CD-DBAB3A1C9523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86B2F-7237-F5CA-70ED-30F4695FE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FE4A0-3EB5-CD04-7C94-252ABDB5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316D-2D60-EC4C-AE19-A8327361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8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82380B-2E39-30A9-AE58-3D589E4C6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2F877-C771-5961-2E85-54DD08811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BBFC4-A657-15B1-F0A4-35EFF5316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47035-7736-114C-B3CD-DBAB3A1C9523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70A07-BB4D-145A-FD70-B23ACC077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45E65-EA8F-2D84-0F68-0848386BD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6316D-2D60-EC4C-AE19-A8327361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2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06F0-FBEB-90C0-A19E-8C0C33A6F9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600" b="1" dirty="0">
                <a:solidFill>
                  <a:schemeClr val="accent5">
                    <a:lumMod val="75000"/>
                  </a:schemeClr>
                </a:solidFill>
              </a:rPr>
              <a:t>Antibody Germline Evolution within the Context of Pre-Vaccination Antigen Exposure</a:t>
            </a:r>
            <a:br>
              <a:rPr lang="en-US" sz="5100" dirty="0"/>
            </a:br>
            <a:r>
              <a:rPr lang="en-US" sz="4400" i="1" dirty="0"/>
              <a:t>Requirements Specification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F09E1-6A15-E933-7002-309D69FEA8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Edward T. Moseley</a:t>
            </a:r>
          </a:p>
          <a:p>
            <a:r>
              <a:rPr lang="en-US" dirty="0"/>
              <a:t>August 3</a:t>
            </a:r>
            <a:r>
              <a:rPr lang="en-US" baseline="30000" dirty="0"/>
              <a:t>rd</a:t>
            </a:r>
            <a:r>
              <a:rPr lang="en-US" dirty="0"/>
              <a:t> 2023</a:t>
            </a:r>
          </a:p>
          <a:p>
            <a:r>
              <a:rPr lang="en-US" dirty="0"/>
              <a:t>DS 288: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00621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2747-FB9A-125A-F2BD-244B6498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700" b="1" dirty="0">
                <a:solidFill>
                  <a:schemeClr val="accent5">
                    <a:lumMod val="75000"/>
                  </a:schemeClr>
                </a:solidFill>
              </a:rPr>
              <a:t>High-Level Requirements and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887BD-8F5E-3FF0-058E-81B70C911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62103"/>
            <a:ext cx="7706032" cy="24148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Adaptive Immune Receptor Repertoire (AIRR-seq) Analysis Framework:</a:t>
            </a:r>
          </a:p>
          <a:p>
            <a:pPr lvl="1"/>
            <a:r>
              <a:rPr lang="en-US" b="1" dirty="0"/>
              <a:t>Immcantation</a:t>
            </a:r>
            <a:r>
              <a:rPr lang="en-US" dirty="0"/>
              <a:t> – library for cleaning, aligning, structurally annotating,  and assessing the clonal diversity of AIRR-seq data.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AIRR-seq Data Source:</a:t>
            </a:r>
          </a:p>
          <a:p>
            <a:pPr lvl="1"/>
            <a:r>
              <a:rPr lang="en-US" b="1" dirty="0"/>
              <a:t>iReceptor Database</a:t>
            </a:r>
          </a:p>
          <a:p>
            <a:pPr lvl="2"/>
            <a:r>
              <a:rPr lang="en-US" dirty="0"/>
              <a:t>45 Naïve Participants, and 16 Participants who recovered from the virus. </a:t>
            </a:r>
          </a:p>
          <a:p>
            <a:pPr lvl="2"/>
            <a:r>
              <a:rPr lang="en-US" dirty="0"/>
              <a:t>9,104,391 associated germline sequences</a:t>
            </a:r>
          </a:p>
          <a:p>
            <a:pPr lvl="3"/>
            <a:r>
              <a:rPr lang="en-US" sz="1600" dirty="0"/>
              <a:t>Goel, </a:t>
            </a:r>
            <a:r>
              <a:rPr lang="en-US" sz="1600" i="1" dirty="0"/>
              <a:t>et al. </a:t>
            </a:r>
            <a:r>
              <a:rPr lang="en-US" sz="1600" dirty="0"/>
              <a:t>mRNA vaccines induce durable immune memory to SARS-CoV-2 and variants of concern. </a:t>
            </a:r>
            <a:r>
              <a:rPr lang="en-US" sz="1600" i="1" dirty="0"/>
              <a:t>Science</a:t>
            </a:r>
            <a:r>
              <a:rPr lang="en-US" sz="1600" dirty="0"/>
              <a:t> (2021)</a:t>
            </a:r>
          </a:p>
          <a:p>
            <a:endParaRPr lang="en-US" dirty="0"/>
          </a:p>
        </p:txBody>
      </p:sp>
      <p:pic>
        <p:nvPicPr>
          <p:cNvPr id="4" name="Picture 3" descr="A diagram of a vaccine&#10;&#10;Description automatically generated">
            <a:extLst>
              <a:ext uri="{FF2B5EF4-FFF2-40B4-BE49-F238E27FC236}">
                <a16:creationId xmlns:a16="http://schemas.microsoft.com/office/drawing/2014/main" id="{2BFFC5FA-8A20-85FD-F0FA-341ACDCF0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942" y="1337775"/>
            <a:ext cx="4329593" cy="280366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7FEDF2-FFA7-5690-FD51-A384453BDA1D}"/>
              </a:ext>
            </a:extLst>
          </p:cNvPr>
          <p:cNvSpPr txBox="1">
            <a:spLocks/>
          </p:cNvSpPr>
          <p:nvPr/>
        </p:nvSpPr>
        <p:spPr>
          <a:xfrm>
            <a:off x="838200" y="1518965"/>
            <a:ext cx="5943742" cy="24148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Goal: </a:t>
            </a:r>
            <a:r>
              <a:rPr lang="en-US" dirty="0"/>
              <a:t>To compare the post-immunization germline evolution of two groups– those who were pre-exposed to the antigenic material through wild-type infection, and those who were naïve to it.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Question: </a:t>
            </a:r>
            <a:r>
              <a:rPr lang="en-US" dirty="0"/>
              <a:t>How does prior infection modulate antibody germline evolution in the context of vaccination?</a:t>
            </a:r>
          </a:p>
          <a:p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BA3CCE7-3034-635A-C434-04318C7BACFE}"/>
              </a:ext>
            </a:extLst>
          </p:cNvPr>
          <p:cNvSpPr/>
          <p:nvPr/>
        </p:nvSpPr>
        <p:spPr>
          <a:xfrm>
            <a:off x="8750710" y="3095898"/>
            <a:ext cx="1573161" cy="1045542"/>
          </a:xfrm>
          <a:prstGeom prst="roundRect">
            <a:avLst/>
          </a:prstGeom>
          <a:noFill/>
          <a:ln w="381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93582 w 1789748"/>
                      <a:gd name="connsiteY0" fmla="*/ 0 h 1161471"/>
                      <a:gd name="connsiteX1" fmla="*/ 1789748 w 1789748"/>
                      <a:gd name="connsiteY1" fmla="*/ 0 h 1161471"/>
                      <a:gd name="connsiteX2" fmla="*/ 1789748 w 1789748"/>
                      <a:gd name="connsiteY2" fmla="*/ 0 h 1161471"/>
                      <a:gd name="connsiteX3" fmla="*/ 1789748 w 1789748"/>
                      <a:gd name="connsiteY3" fmla="*/ 967889 h 1161471"/>
                      <a:gd name="connsiteX4" fmla="*/ 1596166 w 1789748"/>
                      <a:gd name="connsiteY4" fmla="*/ 1161471 h 1161471"/>
                      <a:gd name="connsiteX5" fmla="*/ 0 w 1789748"/>
                      <a:gd name="connsiteY5" fmla="*/ 1161471 h 1161471"/>
                      <a:gd name="connsiteX6" fmla="*/ 0 w 1789748"/>
                      <a:gd name="connsiteY6" fmla="*/ 1161471 h 1161471"/>
                      <a:gd name="connsiteX7" fmla="*/ 0 w 1789748"/>
                      <a:gd name="connsiteY7" fmla="*/ 193582 h 1161471"/>
                      <a:gd name="connsiteX8" fmla="*/ 193582 w 1789748"/>
                      <a:gd name="connsiteY8" fmla="*/ 0 h 11614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89748" h="1161471" extrusionOk="0">
                        <a:moveTo>
                          <a:pt x="193582" y="0"/>
                        </a:moveTo>
                        <a:cubicBezTo>
                          <a:pt x="432234" y="105491"/>
                          <a:pt x="1170354" y="73113"/>
                          <a:pt x="1789748" y="0"/>
                        </a:cubicBezTo>
                        <a:lnTo>
                          <a:pt x="1789748" y="0"/>
                        </a:lnTo>
                        <a:cubicBezTo>
                          <a:pt x="1728892" y="235635"/>
                          <a:pt x="1801743" y="723875"/>
                          <a:pt x="1789748" y="967889"/>
                        </a:cubicBezTo>
                        <a:cubicBezTo>
                          <a:pt x="1788294" y="1076221"/>
                          <a:pt x="1702220" y="1166214"/>
                          <a:pt x="1596166" y="1161471"/>
                        </a:cubicBezTo>
                        <a:cubicBezTo>
                          <a:pt x="1028264" y="1245779"/>
                          <a:pt x="754802" y="1026919"/>
                          <a:pt x="0" y="1161471"/>
                        </a:cubicBezTo>
                        <a:lnTo>
                          <a:pt x="0" y="1161471"/>
                        </a:lnTo>
                        <a:cubicBezTo>
                          <a:pt x="-7449" y="934616"/>
                          <a:pt x="49085" y="413525"/>
                          <a:pt x="0" y="193582"/>
                        </a:cubicBezTo>
                        <a:cubicBezTo>
                          <a:pt x="-1857" y="86386"/>
                          <a:pt x="84649" y="1902"/>
                          <a:pt x="193582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BA833A4E-4D1F-D520-C810-3DBA480C1BCC}"/>
              </a:ext>
            </a:extLst>
          </p:cNvPr>
          <p:cNvSpPr/>
          <p:nvPr/>
        </p:nvSpPr>
        <p:spPr>
          <a:xfrm rot="10800000">
            <a:off x="9365086" y="4234407"/>
            <a:ext cx="226142" cy="6034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7BB977-57CD-FBAA-C6E1-9E9FFC3B621A}"/>
              </a:ext>
            </a:extLst>
          </p:cNvPr>
          <p:cNvSpPr txBox="1"/>
          <p:nvPr/>
        </p:nvSpPr>
        <p:spPr>
          <a:xfrm>
            <a:off x="8671775" y="4866813"/>
            <a:ext cx="20457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Timepoints of interest</a:t>
            </a:r>
          </a:p>
          <a:p>
            <a:r>
              <a:rPr lang="en-US" sz="1400" dirty="0"/>
              <a:t>Goel, et al. (2021)</a:t>
            </a:r>
          </a:p>
        </p:txBody>
      </p:sp>
    </p:spTree>
    <p:extLst>
      <p:ext uri="{BB962C8B-B14F-4D97-AF65-F5344CB8AC3E}">
        <p14:creationId xmlns:p14="http://schemas.microsoft.com/office/powerpoint/2010/main" val="208427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CA2E893-F242-9098-B922-CFD71887E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424" y="1419681"/>
            <a:ext cx="7202532" cy="347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2EB397-6812-1218-F12F-1059CC00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Questions, Target Audience,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B570B-1359-12ED-44EE-32B927900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389" y="1515292"/>
            <a:ext cx="4520696" cy="47008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Specific Questions:</a:t>
            </a:r>
          </a:p>
          <a:p>
            <a:pPr marL="971550" lvl="1" indent="-514350">
              <a:buAutoNum type="arabicPeriod"/>
            </a:pPr>
            <a:r>
              <a:rPr lang="en-US" dirty="0"/>
              <a:t>Does pre-exposure to wild-type antigenic material act to diversify the antibody repertoire?</a:t>
            </a:r>
          </a:p>
          <a:p>
            <a:pPr marL="971550" lvl="1" indent="-514350">
              <a:buAutoNum type="arabicPeriod"/>
            </a:pPr>
            <a:r>
              <a:rPr lang="en-US" dirty="0"/>
              <a:t>Is there a difference in the: </a:t>
            </a:r>
          </a:p>
          <a:p>
            <a:pPr marL="1428750" lvl="2" indent="-514350">
              <a:buAutoNum type="arabicPeriod"/>
            </a:pPr>
            <a:r>
              <a:rPr lang="en-US" dirty="0"/>
              <a:t>Complementary Determining Regions (CDRs)?</a:t>
            </a:r>
          </a:p>
          <a:p>
            <a:pPr marL="1428750" lvl="2" indent="-514350">
              <a:buAutoNum type="arabicPeriod"/>
            </a:pPr>
            <a:r>
              <a:rPr lang="en-US" dirty="0"/>
              <a:t>Rates of Somatic Hypermutation (SHM)?</a:t>
            </a:r>
          </a:p>
          <a:p>
            <a:pPr marL="1428750" lvl="2" indent="-514350">
              <a:buAutoNum type="arabicPeriod"/>
            </a:pPr>
            <a:r>
              <a:rPr lang="en-US" dirty="0"/>
              <a:t>Lineage (Breadth vs. Depth of evolution)?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i="1" dirty="0"/>
              <a:t>(Wishlist) </a:t>
            </a:r>
            <a:r>
              <a:rPr lang="en-US" dirty="0"/>
              <a:t>Is the germline data predictive of whether an individual had a prior infection?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FA2538-E152-5758-F7CF-B226F1619747}"/>
              </a:ext>
            </a:extLst>
          </p:cNvPr>
          <p:cNvSpPr txBox="1">
            <a:spLocks/>
          </p:cNvSpPr>
          <p:nvPr/>
        </p:nvSpPr>
        <p:spPr>
          <a:xfrm>
            <a:off x="5146016" y="5167312"/>
            <a:ext cx="6975566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Target Audience/Users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: </a:t>
            </a:r>
          </a:p>
          <a:p>
            <a:pPr lvl="1"/>
            <a:r>
              <a:rPr lang="en-US" dirty="0"/>
              <a:t>Biochemists, Computational Biologists, Physicians, Immunologists, Virologists and Vaccinologists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58114-DFD2-AFA0-65FE-6A56AA605947}"/>
              </a:ext>
            </a:extLst>
          </p:cNvPr>
          <p:cNvSpPr txBox="1"/>
          <p:nvPr/>
        </p:nvSpPr>
        <p:spPr>
          <a:xfrm>
            <a:off x="5168266" y="4797980"/>
            <a:ext cx="6891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Image from Immcantation documentation, demonstrates antigen stimulation and diversity of clonal lineage.</a:t>
            </a:r>
          </a:p>
        </p:txBody>
      </p:sp>
    </p:spTree>
    <p:extLst>
      <p:ext uri="{BB962C8B-B14F-4D97-AF65-F5344CB8AC3E}">
        <p14:creationId xmlns:p14="http://schemas.microsoft.com/office/powerpoint/2010/main" val="419301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71BD-389C-3605-51E4-54D3835D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Inputs/Outputs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5138D-9F77-FE8E-1FED-04510FA8A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354" y="5423466"/>
            <a:ext cx="10515600" cy="1325564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dirty="0"/>
              <a:t>References:</a:t>
            </a:r>
            <a:endParaRPr lang="en-US" sz="2800" b="1" dirty="0"/>
          </a:p>
          <a:p>
            <a:r>
              <a:rPr lang="en-US" sz="2800" dirty="0"/>
              <a:t>Goel, et al. mRNA vaccines induce durable immune memory to SARS-CoV-2 and variants of concern. </a:t>
            </a:r>
            <a:r>
              <a:rPr lang="en-US" sz="2800" i="1" dirty="0"/>
              <a:t>Science</a:t>
            </a:r>
            <a:r>
              <a:rPr lang="en-US" sz="2800" dirty="0"/>
              <a:t> (2021)</a:t>
            </a:r>
          </a:p>
          <a:p>
            <a:r>
              <a:rPr lang="en-US" sz="2800" dirty="0"/>
              <a:t>Cizmeci, et al. Distinct clonal evolution of B-cells in HIV controllers with neutralizing antibody breadth. </a:t>
            </a:r>
            <a:r>
              <a:rPr lang="en-US" sz="2800" i="1" dirty="0" err="1"/>
              <a:t>eLife</a:t>
            </a:r>
            <a:r>
              <a:rPr lang="en-US" sz="2800" dirty="0"/>
              <a:t> (2021) </a:t>
            </a:r>
          </a:p>
          <a:p>
            <a:r>
              <a:rPr lang="en-US" sz="2800" dirty="0"/>
              <a:t>Corrie et al. iReceptor: a platform for querying and analyzing antibody/B-cell and T-cell receptor repertoire data across federated repositories, </a:t>
            </a:r>
            <a:r>
              <a:rPr lang="en-US" sz="2800" i="1" dirty="0"/>
              <a:t>Immunological Reviews</a:t>
            </a:r>
            <a:r>
              <a:rPr lang="en-US" i="1" dirty="0"/>
              <a:t> </a:t>
            </a:r>
            <a:r>
              <a:rPr lang="en-US" sz="2800" dirty="0"/>
              <a:t>(2018) </a:t>
            </a:r>
          </a:p>
          <a:p>
            <a:r>
              <a:rPr lang="en-US" sz="2800" dirty="0"/>
              <a:t>Vander Heiden, Yaari, et al. pRESTO: a toolkit for processing high-throughput sequencing raw reads of lymphocyte receptor repertoires. </a:t>
            </a:r>
            <a:r>
              <a:rPr lang="en-US" sz="2800" i="1" dirty="0"/>
              <a:t>Bioinformatics</a:t>
            </a:r>
            <a:r>
              <a:rPr lang="en-US" sz="2800" dirty="0"/>
              <a:t> (2014)</a:t>
            </a:r>
          </a:p>
          <a:p>
            <a:r>
              <a:rPr lang="en-US" sz="2800" dirty="0"/>
              <a:t>Gupta, Vander Heiden, et al. Change-O: a toolkit for analyzing large-scale B cell immunoglobulin repertoire sequencing data. </a:t>
            </a:r>
            <a:r>
              <a:rPr lang="en-US" sz="2800" i="1" dirty="0"/>
              <a:t>Bioinformatics</a:t>
            </a:r>
            <a:r>
              <a:rPr lang="en-US" sz="2800" dirty="0"/>
              <a:t> (2015)</a:t>
            </a:r>
          </a:p>
          <a:p>
            <a:endParaRPr lang="en-US" sz="2800" dirty="0"/>
          </a:p>
          <a:p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5BFAA8-1C6C-92C2-252B-6ADF1E7652A3}"/>
              </a:ext>
            </a:extLst>
          </p:cNvPr>
          <p:cNvSpPr/>
          <p:nvPr/>
        </p:nvSpPr>
        <p:spPr>
          <a:xfrm>
            <a:off x="1359243" y="3237188"/>
            <a:ext cx="1631092" cy="7043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CB1DA0-50B3-CB03-EDAE-AACFF6E9AE60}"/>
              </a:ext>
            </a:extLst>
          </p:cNvPr>
          <p:cNvSpPr txBox="1"/>
          <p:nvPr/>
        </p:nvSpPr>
        <p:spPr>
          <a:xfrm>
            <a:off x="1421025" y="3264989"/>
            <a:ext cx="1532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Goel, et al. (2021) Cohort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DC3CF6-A9C2-A7DE-813B-35C1E00BBB6D}"/>
              </a:ext>
            </a:extLst>
          </p:cNvPr>
          <p:cNvSpPr/>
          <p:nvPr/>
        </p:nvSpPr>
        <p:spPr>
          <a:xfrm>
            <a:off x="1359243" y="2018675"/>
            <a:ext cx="1631092" cy="7043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7A960-D098-3863-CCF7-E49323B54E67}"/>
              </a:ext>
            </a:extLst>
          </p:cNvPr>
          <p:cNvSpPr txBox="1"/>
          <p:nvPr/>
        </p:nvSpPr>
        <p:spPr>
          <a:xfrm>
            <a:off x="1556950" y="1999326"/>
            <a:ext cx="1260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iReceptor Database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51513D-C3E7-70EF-851F-AA9EF3BC37D5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2174789" y="2723011"/>
            <a:ext cx="0" cy="5141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C2CEC6D-3401-3E01-FCC3-023B18FDEEB5}"/>
              </a:ext>
            </a:extLst>
          </p:cNvPr>
          <p:cNvSpPr/>
          <p:nvPr/>
        </p:nvSpPr>
        <p:spPr>
          <a:xfrm>
            <a:off x="4193059" y="3237188"/>
            <a:ext cx="1561146" cy="674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C8A374-C8CC-B520-38E0-3BDCF57B7B14}"/>
              </a:ext>
            </a:extLst>
          </p:cNvPr>
          <p:cNvSpPr txBox="1"/>
          <p:nvPr/>
        </p:nvSpPr>
        <p:spPr>
          <a:xfrm>
            <a:off x="4287789" y="3237188"/>
            <a:ext cx="135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Germline  Analysis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4F533D-3A82-986C-E89C-BFC7465BD18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2990335" y="3574254"/>
            <a:ext cx="1202724" cy="151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79BA45-9954-EA76-557F-FA247AD72245}"/>
              </a:ext>
            </a:extLst>
          </p:cNvPr>
          <p:cNvSpPr txBox="1"/>
          <p:nvPr/>
        </p:nvSpPr>
        <p:spPr>
          <a:xfrm>
            <a:off x="2224216" y="2826211"/>
            <a:ext cx="1532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Goel, et al. Data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A08A99-2115-0BAF-F765-E4EFBAC75D56}"/>
              </a:ext>
            </a:extLst>
          </p:cNvPr>
          <p:cNvCxnSpPr>
            <a:cxnSpLocks/>
          </p:cNvCxnSpPr>
          <p:nvPr/>
        </p:nvCxnSpPr>
        <p:spPr>
          <a:xfrm flipV="1">
            <a:off x="5754205" y="2826211"/>
            <a:ext cx="292365" cy="4109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74AD1A0E-147F-EEEB-5097-C73AFF9E0CFA}"/>
              </a:ext>
            </a:extLst>
          </p:cNvPr>
          <p:cNvSpPr/>
          <p:nvPr/>
        </p:nvSpPr>
        <p:spPr>
          <a:xfrm rot="10800000">
            <a:off x="6079442" y="1624905"/>
            <a:ext cx="312524" cy="183837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32B872-4988-BE01-9A0C-EAF2E5E28230}"/>
              </a:ext>
            </a:extLst>
          </p:cNvPr>
          <p:cNvSpPr txBox="1"/>
          <p:nvPr/>
        </p:nvSpPr>
        <p:spPr>
          <a:xfrm>
            <a:off x="6354247" y="1767453"/>
            <a:ext cx="31218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Clonal Abundance/Diversity</a:t>
            </a:r>
          </a:p>
          <a:p>
            <a:pPr marL="342900" indent="-342900">
              <a:buAutoNum type="arabicPeriod"/>
            </a:pPr>
            <a:r>
              <a:rPr lang="en-US" sz="1600" dirty="0"/>
              <a:t>Gene Usage</a:t>
            </a:r>
          </a:p>
          <a:p>
            <a:pPr marL="342900" indent="-342900">
              <a:buAutoNum type="arabicPeriod"/>
            </a:pPr>
            <a:r>
              <a:rPr lang="en-US" sz="1600" dirty="0"/>
              <a:t>Rates of Somatic Hypermutation</a:t>
            </a:r>
          </a:p>
          <a:p>
            <a:pPr marL="342900" indent="-342900">
              <a:buAutoNum type="arabicPeriod"/>
            </a:pPr>
            <a:r>
              <a:rPr lang="en-US" sz="1600" dirty="0"/>
              <a:t>Lineage Analysis</a:t>
            </a:r>
          </a:p>
          <a:p>
            <a:pPr marL="342900" indent="-342900">
              <a:buAutoNum type="arabicPeriod"/>
            </a:pPr>
            <a:r>
              <a:rPr lang="en-US" sz="1600" dirty="0"/>
              <a:t>CDR3 Properties</a:t>
            </a:r>
          </a:p>
          <a:p>
            <a:pPr marL="342900" indent="-342900">
              <a:buAutoNum type="arabicPeriod"/>
            </a:pPr>
            <a:endParaRPr 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FE0769-5C16-9214-8A2F-284147F2CBEC}"/>
              </a:ext>
            </a:extLst>
          </p:cNvPr>
          <p:cNvSpPr txBox="1"/>
          <p:nvPr/>
        </p:nvSpPr>
        <p:spPr>
          <a:xfrm>
            <a:off x="2969589" y="3262131"/>
            <a:ext cx="1532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AIRR-Seq Data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B1FB81-CA13-8E27-0EF4-2ED7ECF577CE}"/>
              </a:ext>
            </a:extLst>
          </p:cNvPr>
          <p:cNvCxnSpPr>
            <a:cxnSpLocks/>
          </p:cNvCxnSpPr>
          <p:nvPr/>
        </p:nvCxnSpPr>
        <p:spPr>
          <a:xfrm>
            <a:off x="2174789" y="3955814"/>
            <a:ext cx="0" cy="5141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C2FA38-ABDC-D5CD-3989-C9C93F3FCCB8}"/>
              </a:ext>
            </a:extLst>
          </p:cNvPr>
          <p:cNvSpPr txBox="1"/>
          <p:nvPr/>
        </p:nvSpPr>
        <p:spPr>
          <a:xfrm>
            <a:off x="2195378" y="4029166"/>
            <a:ext cx="1532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Cohort Metadata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F57AC4-7B2E-649C-C0E8-6075D4D9A4DD}"/>
              </a:ext>
            </a:extLst>
          </p:cNvPr>
          <p:cNvSpPr/>
          <p:nvPr/>
        </p:nvSpPr>
        <p:spPr>
          <a:xfrm>
            <a:off x="1396316" y="4464404"/>
            <a:ext cx="1631092" cy="7043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7077DA-441C-065D-83C7-2FFC70CC87C7}"/>
              </a:ext>
            </a:extLst>
          </p:cNvPr>
          <p:cNvSpPr txBox="1"/>
          <p:nvPr/>
        </p:nvSpPr>
        <p:spPr>
          <a:xfrm>
            <a:off x="1428281" y="4492205"/>
            <a:ext cx="170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Demographics Table (Age, etc.)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53D85A4-83E5-2CEA-CE91-7A6C51B18568}"/>
              </a:ext>
            </a:extLst>
          </p:cNvPr>
          <p:cNvCxnSpPr>
            <a:cxnSpLocks/>
          </p:cNvCxnSpPr>
          <p:nvPr/>
        </p:nvCxnSpPr>
        <p:spPr>
          <a:xfrm>
            <a:off x="6874471" y="3553086"/>
            <a:ext cx="0" cy="725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A75BECA-9C95-4DB0-E87F-8DE7FFDB8373}"/>
              </a:ext>
            </a:extLst>
          </p:cNvPr>
          <p:cNvSpPr txBox="1"/>
          <p:nvPr/>
        </p:nvSpPr>
        <p:spPr>
          <a:xfrm>
            <a:off x="6923817" y="3526012"/>
            <a:ext cx="18371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Statistical Comparison</a:t>
            </a:r>
          </a:p>
          <a:p>
            <a:r>
              <a:rPr lang="en-US" sz="1400" dirty="0"/>
              <a:t>Naïve (n = 45) vs. </a:t>
            </a:r>
          </a:p>
          <a:p>
            <a:r>
              <a:rPr lang="en-US" sz="1400" dirty="0"/>
              <a:t>Pre-Exposed (15)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2E3319D-091F-FFD9-CE27-9503047A1A06}"/>
              </a:ext>
            </a:extLst>
          </p:cNvPr>
          <p:cNvSpPr/>
          <p:nvPr/>
        </p:nvSpPr>
        <p:spPr>
          <a:xfrm>
            <a:off x="6046570" y="4309793"/>
            <a:ext cx="1631092" cy="7043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A19FF2-2BC5-F24B-80CC-85D5F136AFBD}"/>
              </a:ext>
            </a:extLst>
          </p:cNvPr>
          <p:cNvSpPr txBox="1"/>
          <p:nvPr/>
        </p:nvSpPr>
        <p:spPr>
          <a:xfrm>
            <a:off x="6108352" y="4337594"/>
            <a:ext cx="1532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Tables</a:t>
            </a:r>
          </a:p>
          <a:p>
            <a:r>
              <a:rPr lang="en-US" dirty="0"/>
              <a:t>and Graphs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F5A47F-DB40-5820-DF11-C3DA3455A3B9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7677662" y="4635685"/>
            <a:ext cx="1642582" cy="26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DC8C7FF-0667-DF74-621E-326D299A3146}"/>
              </a:ext>
            </a:extLst>
          </p:cNvPr>
          <p:cNvSpPr txBox="1"/>
          <p:nvPr/>
        </p:nvSpPr>
        <p:spPr>
          <a:xfrm>
            <a:off x="7671480" y="4386558"/>
            <a:ext cx="1837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(</a:t>
            </a:r>
            <a:r>
              <a:rPr lang="en-US" sz="1400" b="1" i="1" dirty="0"/>
              <a:t>Wish-list</a:t>
            </a:r>
            <a:r>
              <a:rPr lang="en-US" sz="1400" b="1" dirty="0"/>
              <a:t>)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1ED9595-0806-8994-C837-01A3A057D39F}"/>
              </a:ext>
            </a:extLst>
          </p:cNvPr>
          <p:cNvSpPr/>
          <p:nvPr/>
        </p:nvSpPr>
        <p:spPr>
          <a:xfrm>
            <a:off x="9378842" y="3883628"/>
            <a:ext cx="1631092" cy="15051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7D9FBC-A9B0-64E1-91E6-15A18F0AB29F}"/>
              </a:ext>
            </a:extLst>
          </p:cNvPr>
          <p:cNvSpPr txBox="1"/>
          <p:nvPr/>
        </p:nvSpPr>
        <p:spPr>
          <a:xfrm>
            <a:off x="9440624" y="3911430"/>
            <a:ext cx="1532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 to model the probability of pre-vaccine exposure?</a:t>
            </a:r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8C60BDA9-21DF-A5E2-AA32-AED2EC5733C2}"/>
              </a:ext>
            </a:extLst>
          </p:cNvPr>
          <p:cNvSpPr/>
          <p:nvPr/>
        </p:nvSpPr>
        <p:spPr>
          <a:xfrm>
            <a:off x="9062273" y="1601111"/>
            <a:ext cx="316569" cy="186216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3482A-171D-0DB1-32E4-5716FE9E055E}"/>
              </a:ext>
            </a:extLst>
          </p:cNvPr>
          <p:cNvSpPr txBox="1"/>
          <p:nvPr/>
        </p:nvSpPr>
        <p:spPr>
          <a:xfrm>
            <a:off x="4752485" y="2723011"/>
            <a:ext cx="1532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Immcantation Suite</a:t>
            </a:r>
          </a:p>
        </p:txBody>
      </p:sp>
      <p:pic>
        <p:nvPicPr>
          <p:cNvPr id="11" name="Picture 10" descr="A blue cartoon of a wizard holding a dna&#10;&#10;Description automatically generated">
            <a:extLst>
              <a:ext uri="{FF2B5EF4-FFF2-40B4-BE49-F238E27FC236}">
                <a16:creationId xmlns:a16="http://schemas.microsoft.com/office/drawing/2014/main" id="{F378A80B-2B5C-9D96-E0DA-FFCD7D3E4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887" y="1695094"/>
            <a:ext cx="1067500" cy="107724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04AFC0E-FBD1-3A48-75D6-CBF249E09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077" y="1698897"/>
            <a:ext cx="993424" cy="28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BC4E4C6-79DA-0676-32D9-248CDE29A19B}"/>
              </a:ext>
            </a:extLst>
          </p:cNvPr>
          <p:cNvSpPr/>
          <p:nvPr/>
        </p:nvSpPr>
        <p:spPr>
          <a:xfrm>
            <a:off x="6931345" y="872632"/>
            <a:ext cx="1561146" cy="674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526AD2-E301-D7E6-953C-2547D65EB86C}"/>
              </a:ext>
            </a:extLst>
          </p:cNvPr>
          <p:cNvSpPr txBox="1"/>
          <p:nvPr/>
        </p:nvSpPr>
        <p:spPr>
          <a:xfrm>
            <a:off x="7026075" y="872632"/>
            <a:ext cx="135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of Experiments</a:t>
            </a:r>
          </a:p>
        </p:txBody>
      </p:sp>
    </p:spTree>
    <p:extLst>
      <p:ext uri="{BB962C8B-B14F-4D97-AF65-F5344CB8AC3E}">
        <p14:creationId xmlns:p14="http://schemas.microsoft.com/office/powerpoint/2010/main" val="291225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12858</TotalTime>
  <Words>473</Words>
  <Application>Microsoft Macintosh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Antibody Germline Evolution within the Context of Pre-Vaccination Antigen Exposure Requirements Specification</vt:lpstr>
      <vt:lpstr>High-Level Requirements and Data Sources</vt:lpstr>
      <vt:lpstr>Questions, Target Audience, Users</vt:lpstr>
      <vt:lpstr>Inputs/Outputs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Antibody/Antigen Interaction</dc:title>
  <dc:creator>Edward Moseley</dc:creator>
  <cp:lastModifiedBy>Edward Moseley</cp:lastModifiedBy>
  <cp:revision>70</cp:revision>
  <dcterms:created xsi:type="dcterms:W3CDTF">2023-07-24T23:58:47Z</dcterms:created>
  <dcterms:modified xsi:type="dcterms:W3CDTF">2023-08-03T23:09:34Z</dcterms:modified>
</cp:coreProperties>
</file>