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5" r:id="rId2"/>
    <p:sldId id="434" r:id="rId3"/>
    <p:sldId id="295" r:id="rId4"/>
    <p:sldId id="436" r:id="rId5"/>
    <p:sldId id="453" r:id="rId6"/>
    <p:sldId id="459" r:id="rId7"/>
    <p:sldId id="454" r:id="rId8"/>
    <p:sldId id="455" r:id="rId9"/>
    <p:sldId id="456" r:id="rId10"/>
    <p:sldId id="457" r:id="rId11"/>
    <p:sldId id="458" r:id="rId12"/>
    <p:sldId id="328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434"/>
            <p14:sldId id="295"/>
            <p14:sldId id="436"/>
            <p14:sldId id="453"/>
            <p14:sldId id="459"/>
            <p14:sldId id="454"/>
            <p14:sldId id="455"/>
            <p14:sldId id="456"/>
            <p14:sldId id="457"/>
            <p14:sldId id="458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09" d="100"/>
          <a:sy n="109" d="100"/>
        </p:scale>
        <p:origin x="653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10/18/2024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-pollack-65a3aa23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qlshack.com/author/edward-pollack/" TargetMode="External"/><Relationship Id="rId5" Type="http://schemas.openxmlformats.org/officeDocument/2006/relationships/hyperlink" Target="https://www.red-gate.com/simple-talk/author/ed7alum-rpi-edu/" TargetMode="External"/><Relationship Id="rId4" Type="http://schemas.openxmlformats.org/officeDocument/2006/relationships/hyperlink" Target="https://github.com/EdwardPollac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community.com/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0.jp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sqlsaturday.com/2024-08-03-sqlsaturday1083/" TargetMode="External"/><Relationship Id="rId12" Type="http://schemas.openxmlformats.org/officeDocument/2006/relationships/hyperlink" Target="https://link.springer.com/search?dc.creator=Edward+Pollack" TargetMode="External"/><Relationship Id="rId17" Type="http://schemas.openxmlformats.org/officeDocument/2006/relationships/hyperlink" Target="https://www.transfinder.com/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9.jpe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hyperlink" Target="https://mvp.microsoft.com/en-US/MVP/profile/c7dc42d5-ff3e-ed11-bba3-000d3a197333" TargetMode="External"/><Relationship Id="rId10" Type="http://schemas.openxmlformats.org/officeDocument/2006/relationships/hyperlink" Target="https://www.linkedin.com/in/ed-pollack-65a3aa23/" TargetMode="External"/><Relationship Id="rId19" Type="http://schemas.openxmlformats.org/officeDocument/2006/relationships/hyperlink" Target="https://sqlsaturday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www.meetup.com/capital-area-sql-server-user-group/" TargetMode="Externa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Introducing the JSON Data Type in Azure SQL Database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3223" y="3563039"/>
            <a:ext cx="7519498" cy="453733"/>
          </a:xfrm>
        </p:spPr>
        <p:txBody>
          <a:bodyPr/>
          <a:lstStyle/>
          <a:p>
            <a:pPr algn="r"/>
            <a:r>
              <a:rPr lang="en-US" i="1" dirty="0"/>
              <a:t>Native JSON Processing in SQL Server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JSON Data Type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76B9248-EC1A-139F-15D7-CB53A26601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119188"/>
            <a:ext cx="8261350" cy="3529012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Added to Azure SQL Database in May, 2024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Still in preview as of 10/19/2024 </a:t>
            </a:r>
            <a:r>
              <a:rPr lang="en-US" i="1" dirty="0">
                <a:solidFill>
                  <a:schemeClr val="tx1"/>
                </a:solidFill>
              </a:rPr>
              <a:t>(right now)</a:t>
            </a:r>
            <a:r>
              <a:rPr lang="en-US" sz="26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Provides native support for JSON documents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Uses less space / better performance.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In all compatibility levels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Requires </a:t>
            </a:r>
            <a:r>
              <a:rPr lang="en-US" sz="2400" b="1" i="1" dirty="0">
                <a:solidFill>
                  <a:schemeClr val="tx2"/>
                </a:solidFill>
              </a:rPr>
              <a:t>no code changes</a:t>
            </a:r>
            <a:r>
              <a:rPr lang="en-US" sz="2400" dirty="0">
                <a:solidFill>
                  <a:schemeClr val="tx1"/>
                </a:solidFill>
              </a:rPr>
              <a:t>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 native JSON indexes (yet) but can be INCLUDE columns in indexes.</a:t>
            </a:r>
          </a:p>
        </p:txBody>
      </p:sp>
    </p:spTree>
    <p:extLst>
      <p:ext uri="{BB962C8B-B14F-4D97-AF65-F5344CB8AC3E}">
        <p14:creationId xmlns:p14="http://schemas.microsoft.com/office/powerpoint/2010/main" val="3356727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140CD13-741D-CEF7-AC90-143C08B7D3ED}"/>
              </a:ext>
            </a:extLst>
          </p:cNvPr>
          <p:cNvSpPr txBox="1">
            <a:spLocks/>
          </p:cNvSpPr>
          <p:nvPr/>
        </p:nvSpPr>
        <p:spPr>
          <a:xfrm>
            <a:off x="2322710" y="1410198"/>
            <a:ext cx="8107664" cy="1161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90D2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accent5"/>
                </a:solidFill>
              </a:rPr>
              <a:t>JSON in SQL Server (Native JSON)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25024613-5096-2E42-14E9-8CBA0B765F4E}"/>
              </a:ext>
            </a:extLst>
          </p:cNvPr>
          <p:cNvSpPr txBox="1">
            <a:spLocks/>
          </p:cNvSpPr>
          <p:nvPr/>
        </p:nvSpPr>
        <p:spPr>
          <a:xfrm>
            <a:off x="7529029" y="3208102"/>
            <a:ext cx="4446338" cy="4537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90D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2812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Native JSON &gt; strings.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code changes needed!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less storage/memory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Hopefully </a:t>
            </a:r>
            <a:r>
              <a:rPr lang="en-US"/>
              <a:t>coming to on-premises </a:t>
            </a:r>
            <a:r>
              <a:rPr lang="en-US" dirty="0"/>
              <a:t>SQL Server soon.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it if you need it!</a:t>
            </a:r>
          </a:p>
        </p:txBody>
      </p:sp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456902" y="860032"/>
            <a:ext cx="5780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 me here:</a:t>
            </a:r>
            <a:endParaRPr lang="en-US" b="1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ed@edwardpollack.com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Ed Pollack | LinkedIn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Find my content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EdwardPollack</a:t>
            </a:r>
            <a:r>
              <a:rPr lang="en-US" dirty="0">
                <a:hlinkClick r:id="rId4"/>
              </a:rPr>
              <a:t> (Ed Pollack)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Edward Pollack, Author at Simple Talk (red-gate.com)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Ed Pollack, Author at SQL Shack - articles about database auditing, server performance, data recovery,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775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Albany 2024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9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575" dirty="0">
                <a:latin typeface="Arial" panose="020B0604020202020204" pitchFamily="34" charset="0"/>
                <a:hlinkClick r:id="rId10"/>
              </a:rPr>
              <a:t>LinkedIn</a:t>
            </a:r>
            <a:endParaRPr lang="en-IN" sz="1575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48" y="3091303"/>
            <a:ext cx="1539147" cy="2052196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7690" y="3922657"/>
            <a:ext cx="1220842" cy="1220842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7681" y="4434746"/>
            <a:ext cx="1350008" cy="70875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5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06" y="3241296"/>
            <a:ext cx="1210608" cy="1899723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4545612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19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E22618DD-8B63-0416-0E5A-EFEA5D3C786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2" y="3619733"/>
            <a:ext cx="1141971" cy="1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JSON challenges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The new JSON data type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When to (or when not to) use it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dirty="0">
                <a:solidFill>
                  <a:schemeClr val="tx1"/>
                </a:solidFill>
              </a:rPr>
              <a:t>That was great!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in SQL Server: A Brief History</a:t>
            </a:r>
          </a:p>
        </p:txBody>
      </p:sp>
      <p:pic>
        <p:nvPicPr>
          <p:cNvPr id="4" name="Content Placeholder 3" descr="A large dumpster with flames on it&#10;&#10;Description automatically generated">
            <a:extLst>
              <a:ext uri="{FF2B5EF4-FFF2-40B4-BE49-F238E27FC236}">
                <a16:creationId xmlns:a16="http://schemas.microsoft.com/office/drawing/2014/main" id="{F7DB9B2C-ADC8-ED46-C51C-760CB6A6C7A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0" y="972852"/>
            <a:ext cx="5796994" cy="3808855"/>
          </a:xfrm>
        </p:spPr>
      </p:pic>
    </p:spTree>
    <p:extLst>
      <p:ext uri="{BB962C8B-B14F-4D97-AF65-F5344CB8AC3E}">
        <p14:creationId xmlns:p14="http://schemas.microsoft.com/office/powerpoint/2010/main" val="412468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JSON in SQL Server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76B9248-EC1A-139F-15D7-CB53A26601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119188"/>
            <a:ext cx="8261350" cy="3529012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SQL Server is optimized for data that is: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Relational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Structured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Made of rows/columns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JSON is: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Unstructured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Non-relational</a:t>
            </a:r>
          </a:p>
          <a:p>
            <a:pPr marL="685800" lvl="1">
              <a:spcBef>
                <a:spcPts val="0"/>
              </a:spcBef>
              <a:buClr>
                <a:srgbClr val="0090D2"/>
              </a:buClr>
            </a:pPr>
            <a:r>
              <a:rPr lang="en-US" sz="2600" dirty="0">
                <a:solidFill>
                  <a:schemeClr val="tx1"/>
                </a:solidFill>
              </a:rPr>
              <a:t>Document-based</a:t>
            </a:r>
          </a:p>
        </p:txBody>
      </p:sp>
    </p:spTree>
    <p:extLst>
      <p:ext uri="{BB962C8B-B14F-4D97-AF65-F5344CB8AC3E}">
        <p14:creationId xmlns:p14="http://schemas.microsoft.com/office/powerpoint/2010/main" val="242671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76B9248-EC1A-139F-15D7-CB53A26601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836023"/>
            <a:ext cx="8261350" cy="3812177"/>
          </a:xfrm>
        </p:spPr>
        <p:txBody>
          <a:bodyPr/>
          <a:lstStyle/>
          <a:p>
            <a:pPr lvl="0">
              <a:spcBef>
                <a:spcPts val="0"/>
              </a:spcBef>
              <a:buClr>
                <a:srgbClr val="0090D2"/>
              </a:buClr>
            </a:pPr>
            <a:endParaRPr lang="en-US" sz="6600" b="1" dirty="0">
              <a:solidFill>
                <a:schemeClr val="accent5"/>
              </a:solidFill>
            </a:endParaRPr>
          </a:p>
          <a:p>
            <a:pPr lvl="0">
              <a:spcBef>
                <a:spcPts val="0"/>
              </a:spcBef>
              <a:buClr>
                <a:srgbClr val="0090D2"/>
              </a:buClr>
            </a:pPr>
            <a:r>
              <a:rPr lang="en-US" sz="6600" b="1" dirty="0">
                <a:solidFill>
                  <a:schemeClr val="accent5"/>
                </a:solidFill>
              </a:rPr>
              <a:t>Why do we do this!?</a:t>
            </a:r>
          </a:p>
        </p:txBody>
      </p:sp>
    </p:spTree>
    <p:extLst>
      <p:ext uri="{BB962C8B-B14F-4D97-AF65-F5344CB8AC3E}">
        <p14:creationId xmlns:p14="http://schemas.microsoft.com/office/powerpoint/2010/main" val="210911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We Used to Store JSON in SQL Server</a:t>
            </a:r>
          </a:p>
        </p:txBody>
      </p:sp>
      <p:pic>
        <p:nvPicPr>
          <p:cNvPr id="4" name="Content Placeholder 3" descr="A ball of yarn with a tail&#10;&#10;Description automatically generated">
            <a:extLst>
              <a:ext uri="{FF2B5EF4-FFF2-40B4-BE49-F238E27FC236}">
                <a16:creationId xmlns:a16="http://schemas.microsoft.com/office/drawing/2014/main" id="{86D10F55-8214-534D-F2F5-5B4EB1E9E6B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6" y="864183"/>
            <a:ext cx="4192939" cy="3041510"/>
          </a:xfrm>
        </p:spPr>
      </p:pic>
      <p:pic>
        <p:nvPicPr>
          <p:cNvPr id="9" name="Picture 8" descr="A group of musical instruments&#10;&#10;Description automatically generated">
            <a:extLst>
              <a:ext uri="{FF2B5EF4-FFF2-40B4-BE49-F238E27FC236}">
                <a16:creationId xmlns:a16="http://schemas.microsoft.com/office/drawing/2014/main" id="{BAC6476C-7801-B0B0-01AA-8D2BBE37F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610" y="1041991"/>
            <a:ext cx="4438366" cy="38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59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as Strings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76B9248-EC1A-139F-15D7-CB53A26601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1800" y="1119188"/>
            <a:ext cx="8261350" cy="3529012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Challenging to index/optimize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Relies on string manipulation to parse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Consumes a lot of space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EB5B1-1404-6A40-0E8A-20FB6E2A3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35" y="2571750"/>
            <a:ext cx="5487166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271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C140CD13-741D-CEF7-AC90-143C08B7D3ED}"/>
              </a:ext>
            </a:extLst>
          </p:cNvPr>
          <p:cNvSpPr txBox="1">
            <a:spLocks/>
          </p:cNvSpPr>
          <p:nvPr/>
        </p:nvSpPr>
        <p:spPr>
          <a:xfrm>
            <a:off x="2322710" y="1410198"/>
            <a:ext cx="8107664" cy="1161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rgbClr val="0090D2"/>
                </a:solidFill>
                <a:effectLst/>
                <a:uLnTx/>
                <a:uFillTx/>
                <a:latin typeface="+mj-lt"/>
                <a:ea typeface="+mj-ea"/>
                <a:cs typeface="Segoe UI Light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 dirty="0">
                <a:solidFill>
                  <a:schemeClr val="accent5"/>
                </a:solidFill>
              </a:rPr>
              <a:t>JSON in SQL Server (Classic)</a:t>
            </a:r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25024613-5096-2E42-14E9-8CBA0B765F4E}"/>
              </a:ext>
            </a:extLst>
          </p:cNvPr>
          <p:cNvSpPr txBox="1">
            <a:spLocks/>
          </p:cNvSpPr>
          <p:nvPr/>
        </p:nvSpPr>
        <p:spPr>
          <a:xfrm>
            <a:off x="7529029" y="3208102"/>
            <a:ext cx="4446338" cy="45373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1pPr>
            <a:lvl2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20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2pPr>
            <a:lvl3pPr marL="638175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3pPr>
            <a:lvl4pPr marL="9223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 smtClean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4pPr>
            <a:lvl5pPr marL="1189038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•"/>
              <a:defRPr lang="en-US" sz="1800" kern="1200" dirty="0">
                <a:solidFill>
                  <a:srgbClr val="58585A"/>
                </a:solidFill>
                <a:latin typeface="+mn-lt"/>
                <a:ea typeface="+mn-ea"/>
                <a:cs typeface="Segoe U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90D2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22557060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7480</TotalTime>
  <Words>372</Words>
  <Application>Microsoft Office PowerPoint</Application>
  <PresentationFormat>On-screen Show (16:9)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Segoe UI</vt:lpstr>
      <vt:lpstr>PASS 2013_SpeakerTemplate_16x9</vt:lpstr>
      <vt:lpstr>Introducing the JSON Data Type in Azure SQL Database</vt:lpstr>
      <vt:lpstr>Ed Pollack</vt:lpstr>
      <vt:lpstr>Agenda</vt:lpstr>
      <vt:lpstr>JSON in SQL Server: A Brief History</vt:lpstr>
      <vt:lpstr>Challenges of JSON in SQL Server</vt:lpstr>
      <vt:lpstr>PowerPoint Presentation</vt:lpstr>
      <vt:lpstr>How We Used to Store JSON in SQL Server</vt:lpstr>
      <vt:lpstr>JSON as Strings</vt:lpstr>
      <vt:lpstr>PowerPoint Presentation</vt:lpstr>
      <vt:lpstr>The JSON Data Type</vt:lpstr>
      <vt:lpstr>PowerPoint Presentation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452</cp:revision>
  <dcterms:created xsi:type="dcterms:W3CDTF">2013-07-12T18:23:55Z</dcterms:created>
  <dcterms:modified xsi:type="dcterms:W3CDTF">2024-10-19T11:45:14Z</dcterms:modified>
</cp:coreProperties>
</file>