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5" r:id="rId2"/>
    <p:sldId id="434" r:id="rId3"/>
    <p:sldId id="295" r:id="rId4"/>
    <p:sldId id="296" r:id="rId5"/>
    <p:sldId id="444" r:id="rId6"/>
    <p:sldId id="343" r:id="rId7"/>
    <p:sldId id="437" r:id="rId8"/>
    <p:sldId id="436" r:id="rId9"/>
    <p:sldId id="439" r:id="rId10"/>
    <p:sldId id="445" r:id="rId11"/>
    <p:sldId id="441" r:id="rId12"/>
    <p:sldId id="440" r:id="rId13"/>
    <p:sldId id="438" r:id="rId14"/>
    <p:sldId id="442" r:id="rId15"/>
    <p:sldId id="443" r:id="rId16"/>
    <p:sldId id="328" r:id="rId17"/>
    <p:sldId id="26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296"/>
            <p14:sldId id="444"/>
            <p14:sldId id="343"/>
            <p14:sldId id="437"/>
            <p14:sldId id="436"/>
            <p14:sldId id="439"/>
            <p14:sldId id="445"/>
            <p14:sldId id="441"/>
            <p14:sldId id="440"/>
            <p14:sldId id="438"/>
            <p14:sldId id="442"/>
            <p14:sldId id="443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image" Target="../media/image6.jpeg"/><Relationship Id="rId18" Type="http://schemas.openxmlformats.org/officeDocument/2006/relationships/image" Target="../media/image9.jpe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hyperlink" Target="https://sqlsaturday.com/" TargetMode="External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hyperlink" Target="https://www.linkedin.com/in/ed-pollack-65a3aa23/" TargetMode="External"/><Relationship Id="rId17" Type="http://schemas.openxmlformats.org/officeDocument/2006/relationships/hyperlink" Target="https://mvp.microsoft.com/en-US/MVP/profile/c7dc42d5-ff3e-ed11-bba3-000d3a197333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8.png"/><Relationship Id="rId20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meetup.com/capital-area-sql-server-user-group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7.jpeg"/><Relationship Id="rId10" Type="http://schemas.openxmlformats.org/officeDocument/2006/relationships/hyperlink" Target="https://datadrivencommunity.com/" TargetMode="External"/><Relationship Id="rId19" Type="http://schemas.openxmlformats.org/officeDocument/2006/relationships/hyperlink" Target="https://www.transfinder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sqlsaturday.com/2023-05-06-sqlsaturday1048/" TargetMode="External"/><Relationship Id="rId14" Type="http://schemas.openxmlformats.org/officeDocument/2006/relationships/hyperlink" Target="https://link.springer.com/search?dc.creator=Edward+Pollack" TargetMode="External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Calendar Tables and Why You Should Use Them!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0869" y="3563039"/>
            <a:ext cx="6761852" cy="453733"/>
          </a:xfrm>
        </p:spPr>
        <p:txBody>
          <a:bodyPr/>
          <a:lstStyle/>
          <a:p>
            <a:pPr algn="r"/>
            <a:r>
              <a:rPr lang="en-US" i="1" dirty="0"/>
              <a:t>The story of how a little data can go a long way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 and Special Dates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Definitions for events and holidays can vary in complexity.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Christmas: Always December 25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New Year’s: Always January 1</a:t>
            </a:r>
            <a:r>
              <a:rPr lang="en-US" baseline="30000" dirty="0"/>
              <a:t>st</a:t>
            </a:r>
            <a:r>
              <a:rPr lang="en-US" dirty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US Thanksgiving: Last Thursday in November.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Lunar New Year: It’s complicated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Need full lunar calendar or a lot of math.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Easter: It’s complicated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dirty="0"/>
              <a:t>Requires a lot of math.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41673" y="1935398"/>
            <a:ext cx="5718445" cy="1161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Easter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919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Other Calendars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Fiscal year calendars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4-5-4 and other retail calendars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Lunar calendar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Custom organization-specific calendars.</a:t>
            </a:r>
          </a:p>
        </p:txBody>
      </p:sp>
    </p:spTree>
    <p:extLst>
      <p:ext uri="{BB962C8B-B14F-4D97-AF65-F5344CB8AC3E}">
        <p14:creationId xmlns:p14="http://schemas.microsoft.com/office/powerpoint/2010/main" val="33735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Performance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calendar table is very small. Even with a big date range or lots of dimensions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120 years of sample data here is 6.34MB in 43,830 page compressed rows.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 not shy away from adding indexes if needed. This data rarely changes.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Best performance gains come from cleaning filter/aggregation clauses.</a:t>
            </a:r>
          </a:p>
        </p:txBody>
      </p:sp>
    </p:spTree>
    <p:extLst>
      <p:ext uri="{BB962C8B-B14F-4D97-AF65-F5344CB8AC3E}">
        <p14:creationId xmlns:p14="http://schemas.microsoft.com/office/powerpoint/2010/main" val="32093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Classic Tally Table Problem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calendar table can generate a date range for use in analytics/reporting.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Replaces need for iteration, CTEs, temporary tables,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 easily generate date lists with complex filters.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Left join tables to this when zeroes are needed for non-existent data.</a:t>
            </a:r>
          </a:p>
        </p:txBody>
      </p:sp>
    </p:spTree>
    <p:extLst>
      <p:ext uri="{BB962C8B-B14F-4D97-AF65-F5344CB8AC3E}">
        <p14:creationId xmlns:p14="http://schemas.microsoft.com/office/powerpoint/2010/main" val="17101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72540" y="1935398"/>
            <a:ext cx="5087579" cy="1161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Calendar Table Demos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9908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Calendar tables are a great tool to: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Simplify code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Centralize important business logic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Improve performance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Answer hard questions easily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And much more!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inexpensive to create and maintain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Easy to document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Consume little space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Dates/date metadata rarely/never changes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Can be indexed further </a:t>
            </a:r>
            <a:r>
              <a:rPr lang="en-US"/>
              <a:t>for little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2275338" y="224771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2275338" y="2676011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2275338" y="3104307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2275338" y="353260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sz="19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850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10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11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2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80" y="3102348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3806" y="3441773"/>
            <a:ext cx="1714474" cy="1714474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17034" y="4193358"/>
            <a:ext cx="1809723" cy="95010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068" y="3524068"/>
            <a:ext cx="1040114" cy="163217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9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45" y="4538353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21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Intro to calendar tables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can we do with calendar tables?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Why are they so useful?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Demos galore!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Questions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Calendar Table?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Dimension table of dates and date components.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 contain anything related to dates and calendars.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Date parts (day, week, month, year, day name, string formats,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Position within a given week/month/quarter/year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Different calendars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Holidays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Special events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Business Days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Whatever you can dream up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Daylight savings/time zone-specific details</a:t>
            </a:r>
          </a:p>
        </p:txBody>
      </p:sp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a Calendar Table Used?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Analytics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Reporting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Visualizations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Searching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Date-related UI components</a:t>
            </a:r>
          </a:p>
        </p:txBody>
      </p:sp>
    </p:spTree>
    <p:extLst>
      <p:ext uri="{BB962C8B-B14F-4D97-AF65-F5344CB8AC3E}">
        <p14:creationId xmlns:p14="http://schemas.microsoft.com/office/powerpoint/2010/main" val="13912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41673" y="1935398"/>
            <a:ext cx="5718445" cy="1161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Calendar Table Creation and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710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 Code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Removes heavy usage of: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DATEDIFF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DATEADD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DATEPART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Reduces Code Complexity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Improves Readability</a:t>
            </a:r>
          </a:p>
        </p:txBody>
      </p:sp>
    </p:spTree>
    <p:extLst>
      <p:ext uri="{BB962C8B-B14F-4D97-AF65-F5344CB8AC3E}">
        <p14:creationId xmlns:p14="http://schemas.microsoft.com/office/powerpoint/2010/main" val="69543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Readability You Say?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4729B9EE-4A5F-0637-840B-57393C49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1" y="1331812"/>
            <a:ext cx="8598910" cy="17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2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 Business Logic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Move date math into a single dimension table.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Replaces the need to perform similar date calculations: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On web pages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In applications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In services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In SQL objects (stored procedures, functions, scripts,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Creates a source-of-truth for critical date-related functions.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Dates don’t change. Ever. Recalculating logic is expensive and error-prone.</a:t>
            </a:r>
          </a:p>
        </p:txBody>
      </p:sp>
    </p:spTree>
    <p:extLst>
      <p:ext uri="{BB962C8B-B14F-4D97-AF65-F5344CB8AC3E}">
        <p14:creationId xmlns:p14="http://schemas.microsoft.com/office/powerpoint/2010/main" val="1016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1713</TotalTime>
  <Words>581</Words>
  <Application>Microsoft Office PowerPoint</Application>
  <PresentationFormat>On-screen Show (16:9)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PASS 2013_SpeakerTemplate_16x9</vt:lpstr>
      <vt:lpstr>Calendar Tables and Why You Should Use Them!</vt:lpstr>
      <vt:lpstr>Ed Pollack</vt:lpstr>
      <vt:lpstr>Agenda</vt:lpstr>
      <vt:lpstr>What is a Calendar Table?</vt:lpstr>
      <vt:lpstr>Where is a Calendar Table Used?</vt:lpstr>
      <vt:lpstr>Calendar Table Creation and Data</vt:lpstr>
      <vt:lpstr>Simplify Code</vt:lpstr>
      <vt:lpstr>Code Readability You Say?</vt:lpstr>
      <vt:lpstr>Centralize Business Logic</vt:lpstr>
      <vt:lpstr>Holidays and Special Dates</vt:lpstr>
      <vt:lpstr>Calculating Easter</vt:lpstr>
      <vt:lpstr>Implement Other Calendars</vt:lpstr>
      <vt:lpstr>Cost and Performance</vt:lpstr>
      <vt:lpstr>The Classic Tally Table Problem</vt:lpstr>
      <vt:lpstr>Calendar Table Demos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293</cp:revision>
  <dcterms:created xsi:type="dcterms:W3CDTF">2013-07-12T18:23:55Z</dcterms:created>
  <dcterms:modified xsi:type="dcterms:W3CDTF">2024-04-18T14:46:35Z</dcterms:modified>
</cp:coreProperties>
</file>