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434" r:id="rId3"/>
    <p:sldId id="295" r:id="rId4"/>
    <p:sldId id="296" r:id="rId5"/>
    <p:sldId id="435" r:id="rId6"/>
    <p:sldId id="436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28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nyc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Database Design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0869" y="3563039"/>
            <a:ext cx="6761852" cy="453733"/>
          </a:xfrm>
        </p:spPr>
        <p:txBody>
          <a:bodyPr/>
          <a:lstStyle/>
          <a:p>
            <a:pPr algn="r"/>
            <a:r>
              <a:rPr lang="en-US" i="1" dirty="0"/>
              <a:t>Solving Problems Before they Start!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&amp; Times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 </a:t>
            </a:r>
            <a:r>
              <a:rPr lang="en-US" sz="1800" b="1" dirty="0">
                <a:solidFill>
                  <a:schemeClr val="tx1"/>
                </a:solidFill>
              </a:rPr>
              <a:t>consistent</a:t>
            </a:r>
            <a:r>
              <a:rPr lang="en-US" sz="1800" dirty="0">
                <a:solidFill>
                  <a:schemeClr val="tx1"/>
                </a:solidFill>
              </a:rPr>
              <a:t> across all tables!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</a:t>
            </a:r>
            <a:r>
              <a:rPr lang="en-US" sz="1800" b="1" dirty="0">
                <a:solidFill>
                  <a:schemeClr val="tx1"/>
                </a:solidFill>
              </a:rPr>
              <a:t>time zones </a:t>
            </a:r>
            <a:r>
              <a:rPr lang="en-US" sz="1800" dirty="0">
                <a:solidFill>
                  <a:schemeClr val="tx1"/>
                </a:solidFill>
              </a:rPr>
              <a:t>matter? If so, use DATETIMEOFFSET or similar.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UTC or a non-daylight savings standard! For servers, too!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Store in correctly-sized/scoped data type: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Times = TIME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Dates = DATE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Datetimes = DATETIME2, DATETIMEOFFSET,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strings, integers, or decimals for dates/times.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Differentiate between dates/times and duration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Duration has units like SECOND, MILLISECOND, or MINUTE.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a </a:t>
            </a:r>
            <a:r>
              <a:rPr lang="en-US" sz="1800" b="1" dirty="0">
                <a:solidFill>
                  <a:schemeClr val="tx1"/>
                </a:solidFill>
              </a:rPr>
              <a:t>calendar table</a:t>
            </a:r>
            <a:r>
              <a:rPr lang="en-US" sz="1800" dirty="0">
                <a:solidFill>
                  <a:schemeClr val="tx1"/>
                </a:solidFill>
              </a:rPr>
              <a:t>, if date parts are often needed.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7405462-77CF-978F-127C-3CED1F1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671354"/>
            <a:ext cx="1852749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 = </a:t>
            </a:r>
            <a:r>
              <a:rPr lang="en-US" sz="1800" b="1" dirty="0">
                <a:solidFill>
                  <a:schemeClr val="tx1"/>
                </a:solidFill>
              </a:rPr>
              <a:t>Does Not Exist</a:t>
            </a:r>
            <a:r>
              <a:rPr lang="en-US" sz="1800" dirty="0">
                <a:solidFill>
                  <a:schemeClr val="tx1"/>
                </a:solidFill>
              </a:rPr>
              <a:t>. It is NOT A VALUE!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make up “De-nullifiers” unless they have true meaning!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‘’, -1, ‘1/1/1900’, ‘N/A’, ‘00:00:00’…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 NULL means:</a:t>
            </a:r>
          </a:p>
          <a:p>
            <a:pPr marL="685800" lvl="1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dirty="0">
                <a:solidFill>
                  <a:schemeClr val="tx1"/>
                </a:solidFill>
              </a:rPr>
              <a:t> by the application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Always has a </a:t>
            </a:r>
            <a:r>
              <a:rPr lang="en-US" sz="1400" b="1" dirty="0">
                <a:solidFill>
                  <a:schemeClr val="tx1"/>
                </a:solidFill>
              </a:rPr>
              <a:t>meaningful value</a:t>
            </a:r>
            <a:endParaRPr lang="en-US" sz="1000" b="1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</a:t>
            </a:r>
          </a:p>
          <a:p>
            <a:pPr marL="685800" lvl="1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Decide</a:t>
            </a:r>
            <a:r>
              <a:rPr lang="en-US" sz="1400" dirty="0">
                <a:solidFill>
                  <a:schemeClr val="tx1"/>
                </a:solidFill>
              </a:rPr>
              <a:t> what it means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SET ANSI NULLS ON/OFF (beware NULL behavior)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Normalization can remove NULL if problematic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how an </a:t>
            </a:r>
            <a:r>
              <a:rPr lang="en-US" sz="1800" b="1" dirty="0">
                <a:solidFill>
                  <a:schemeClr val="tx1"/>
                </a:solidFill>
              </a:rPr>
              <a:t>application handles NULL</a:t>
            </a:r>
            <a:r>
              <a:rPr lang="en-US" sz="1800" dirty="0">
                <a:solidFill>
                  <a:schemeClr val="tx1"/>
                </a:solidFill>
              </a:rPr>
              <a:t>, if needed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and white sign with a red circle&#10;&#10;Description automatically generated">
            <a:extLst>
              <a:ext uri="{FF2B5EF4-FFF2-40B4-BE49-F238E27FC236}">
                <a16:creationId xmlns:a16="http://schemas.microsoft.com/office/drawing/2014/main" id="{DF27691C-448F-DB8A-44A3-D5FD125E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6" y="101093"/>
            <a:ext cx="3735572" cy="13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What is it</a:t>
            </a:r>
            <a:r>
              <a:rPr lang="en-US" sz="1800" dirty="0">
                <a:solidFill>
                  <a:schemeClr val="tx1"/>
                </a:solidFill>
              </a:rPr>
              <a:t>? Do not name for location, time, usage, new-ness,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Column names should be </a:t>
            </a:r>
            <a:r>
              <a:rPr lang="en-US" sz="1800" b="1" dirty="0">
                <a:solidFill>
                  <a:schemeClr val="tx1"/>
                </a:solidFill>
              </a:rPr>
              <a:t>unique</a:t>
            </a:r>
            <a:r>
              <a:rPr lang="en-US" sz="1800" dirty="0">
                <a:solidFill>
                  <a:schemeClr val="tx1"/>
                </a:solidFill>
              </a:rPr>
              <a:t> and used </a:t>
            </a:r>
            <a:r>
              <a:rPr lang="en-US" sz="1800" b="1" dirty="0">
                <a:solidFill>
                  <a:schemeClr val="tx1"/>
                </a:solidFill>
              </a:rPr>
              <a:t>consistently</a:t>
            </a:r>
            <a:r>
              <a:rPr lang="en-US" sz="1800" dirty="0">
                <a:solidFill>
                  <a:schemeClr val="tx1"/>
                </a:solidFill>
              </a:rPr>
              <a:t> across all entities.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columns should describe what is being tested, such as: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Is_Deleted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is_administrator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IsActive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has_seventeen_pizzas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Avoid abbreviations/shorthand</a:t>
            </a:r>
            <a:r>
              <a:rPr lang="en-US" sz="1800" dirty="0">
                <a:solidFill>
                  <a:schemeClr val="tx1"/>
                </a:solidFill>
              </a:rPr>
              <a:t>. Do not fear longer object names!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</a:rPr>
              <a:t>AccountOwner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ActOwr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BusinessRepresentive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Brep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Avoid spaces, special characters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…They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</a:t>
            </a:r>
            <a:r>
              <a:rPr lang="en-US" sz="1800" b="1" dirty="0">
                <a:solidFill>
                  <a:schemeClr val="tx1"/>
                </a:solidFill>
              </a:rPr>
              <a:t>reserved words</a:t>
            </a:r>
            <a:r>
              <a:rPr lang="en-US" sz="1800" dirty="0">
                <a:solidFill>
                  <a:schemeClr val="tx1"/>
                </a:solidFill>
              </a:rPr>
              <a:t>. They are confusing and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names should be as self-explanatory as possible.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vs. Transactional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are used very differently!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OLTP</a:t>
            </a:r>
            <a:r>
              <a:rPr lang="en-US" sz="1800" dirty="0">
                <a:solidFill>
                  <a:schemeClr val="tx1"/>
                </a:solidFill>
              </a:rPr>
              <a:t>: Fewer rows, more columns, more updates/inserts/deletes/single-row operations.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OLAP</a:t>
            </a:r>
            <a:r>
              <a:rPr lang="en-US" sz="1800" dirty="0">
                <a:solidFill>
                  <a:schemeClr val="tx1"/>
                </a:solidFill>
              </a:rPr>
              <a:t>: More rows, fewer columns, more inserts, more aggregation and operations across many rows.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Separate</a:t>
            </a:r>
            <a:r>
              <a:rPr lang="en-US" sz="1800" dirty="0">
                <a:solidFill>
                  <a:schemeClr val="tx1"/>
                </a:solidFill>
              </a:rPr>
              <a:t> reporting/analytics from transactional processing as much as possible.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Different tools </a:t>
            </a:r>
            <a:r>
              <a:rPr lang="en-US" sz="1800" dirty="0">
                <a:solidFill>
                  <a:schemeClr val="tx1"/>
                </a:solidFill>
              </a:rPr>
              <a:t>will (eventually) be needed for each.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Mixing OLAP/OLTP will get expensive and perform poorly as data size and contention increase.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Data Integrity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</a:t>
            </a:r>
            <a:r>
              <a:rPr lang="en-US" sz="1800" b="1" dirty="0">
                <a:solidFill>
                  <a:schemeClr val="tx1"/>
                </a:solidFill>
              </a:rPr>
              <a:t>lives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dies</a:t>
            </a:r>
            <a:r>
              <a:rPr lang="en-US" sz="1800" dirty="0">
                <a:solidFill>
                  <a:schemeClr val="tx1"/>
                </a:solidFill>
              </a:rPr>
              <a:t> by its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Foreign keys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Check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Default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Validation processes</a:t>
            </a:r>
          </a:p>
          <a:p>
            <a:pPr marL="685800" lvl="1">
              <a:spcBef>
                <a:spcPts val="0"/>
              </a:spcBef>
            </a:pPr>
            <a:r>
              <a:rPr lang="en-US" sz="1000" b="1" i="1" dirty="0">
                <a:solidFill>
                  <a:schemeClr val="tx1"/>
                </a:solidFill>
              </a:rPr>
              <a:t>SOMETHING!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Bad data in = bad data out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Business Intelligence?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Dashboarding?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Machine learning?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integrity often </a:t>
            </a:r>
            <a:r>
              <a:rPr lang="en-US" sz="1800" b="1" dirty="0">
                <a:solidFill>
                  <a:schemeClr val="tx1"/>
                </a:solidFill>
              </a:rPr>
              <a:t>improves performance</a:t>
            </a:r>
            <a:r>
              <a:rPr lang="en-US" sz="1800" dirty="0">
                <a:solidFill>
                  <a:schemeClr val="tx1"/>
                </a:solidFill>
              </a:rPr>
              <a:t>, as well!</a:t>
            </a:r>
          </a:p>
          <a:p>
            <a:pPr marL="685800" lvl="1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Is data needed forever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Deleted/Inactivated/Partitioned/Archived?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Compressed?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archiving allowed, desired, or required?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How is data associated with archived data handled?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Have a data retention policy!</a:t>
            </a:r>
            <a:endParaRPr lang="en-US" sz="800" dirty="0">
              <a:solidFill>
                <a:schemeClr val="tx1"/>
              </a:solidFill>
            </a:endParaRP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Compliance needs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Contractual obligations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Keeps data size manageable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Saves $$$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Improves performance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When building new data structures, </a:t>
            </a:r>
            <a:r>
              <a:rPr lang="en-US" sz="1400" b="1" dirty="0">
                <a:solidFill>
                  <a:schemeClr val="tx1"/>
                </a:solidFill>
              </a:rPr>
              <a:t>ask</a:t>
            </a:r>
            <a:r>
              <a:rPr lang="en-US" sz="1400" dirty="0">
                <a:solidFill>
                  <a:schemeClr val="tx1"/>
                </a:solidFill>
              </a:rPr>
              <a:t> what its retention will be!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 stored elsewhere? Is keeping it for posterity good enough?</a:t>
            </a: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-up of several files&#10;&#10;Description automatically generated">
            <a:extLst>
              <a:ext uri="{FF2B5EF4-FFF2-40B4-BE49-F238E27FC236}">
                <a16:creationId xmlns:a16="http://schemas.microsoft.com/office/drawing/2014/main" id="{3B73DA08-806B-8736-E26D-927D2642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2" y="152400"/>
            <a:ext cx="3406139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Internationalization/Localization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customers ever reside in </a:t>
            </a:r>
            <a:r>
              <a:rPr lang="en-US" sz="1800" b="1" dirty="0">
                <a:solidFill>
                  <a:schemeClr val="tx1"/>
                </a:solidFill>
              </a:rPr>
              <a:t>other countries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so, consider: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Date/time/number/string formats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Size/format of addresses, phone numbers,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Time zones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Language</a:t>
            </a:r>
            <a:r>
              <a:rPr lang="en-US" sz="1300" b="1" i="1" dirty="0">
                <a:solidFill>
                  <a:schemeClr val="tx1"/>
                </a:solidFill>
              </a:rPr>
              <a:t> (</a:t>
            </a:r>
            <a:r>
              <a:rPr lang="en-US" sz="1000" b="1" i="1" dirty="0">
                <a:solidFill>
                  <a:schemeClr val="tx1"/>
                </a:solidFill>
              </a:rPr>
              <a:t>Applies within a home country, too!)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Metadata for locality/users/data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Easier to incorporate now, rather than later.</a:t>
            </a:r>
          </a:p>
        </p:txBody>
      </p:sp>
    </p:spTree>
    <p:extLst>
      <p:ext uri="{BB962C8B-B14F-4D97-AF65-F5344CB8AC3E}">
        <p14:creationId xmlns:p14="http://schemas.microsoft.com/office/powerpoint/2010/main" val="421238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database design saves </a:t>
            </a:r>
            <a:r>
              <a:rPr lang="en-US" b="1" dirty="0"/>
              <a:t>time</a:t>
            </a:r>
            <a:r>
              <a:rPr lang="en-US" dirty="0"/>
              <a:t>, </a:t>
            </a:r>
            <a:r>
              <a:rPr lang="en-US" b="1" dirty="0"/>
              <a:t>effort</a:t>
            </a:r>
            <a:r>
              <a:rPr lang="en-US" dirty="0"/>
              <a:t>, and </a:t>
            </a:r>
            <a:r>
              <a:rPr lang="en-US" b="1" dirty="0"/>
              <a:t>money</a:t>
            </a:r>
            <a:r>
              <a:rPr lang="en-US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data structures that are </a:t>
            </a:r>
            <a:r>
              <a:rPr lang="en-US" b="1" dirty="0"/>
              <a:t>easier to understand </a:t>
            </a:r>
            <a:r>
              <a:rPr lang="en-US" dirty="0"/>
              <a:t>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design = Technical debt!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Simple is better</a:t>
            </a:r>
            <a:r>
              <a:rPr lang="en-US" dirty="0"/>
              <a:t>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you will thank current you for</a:t>
            </a:r>
            <a:br>
              <a:rPr lang="en-US" dirty="0"/>
            </a:br>
            <a:r>
              <a:rPr lang="en-US" dirty="0"/>
              <a:t>making more thoughtful decisions now.</a:t>
            </a:r>
          </a:p>
        </p:txBody>
      </p:sp>
      <p:pic>
        <p:nvPicPr>
          <p:cNvPr id="3" name="Picture 2" descr="A sign with text on it&#10;&#10;Description automatically generated">
            <a:extLst>
              <a:ext uri="{FF2B5EF4-FFF2-40B4-BE49-F238E27FC236}">
                <a16:creationId xmlns:a16="http://schemas.microsoft.com/office/drawing/2014/main" id="{1D94BC37-B621-7DFC-6783-D2128F3C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2317024"/>
            <a:ext cx="2751365" cy="27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Albany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Why does database design matter?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needed to make good decisions?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Examples of database design best practices.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forward-thinking decision-making process.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Conclusion &amp; questions (?)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b="1" i="1" dirty="0">
                <a:solidFill>
                  <a:schemeClr val="tx1"/>
                </a:solidFill>
              </a:rPr>
              <a:t>BONUS</a:t>
            </a:r>
            <a:r>
              <a:rPr lang="en-US" sz="1800" i="1" dirty="0">
                <a:solidFill>
                  <a:schemeClr val="tx1"/>
                </a:solidFill>
              </a:rPr>
              <a:t>: Think about your best data-related stories. The bloopers. The mishaps. The </a:t>
            </a:r>
            <a:r>
              <a:rPr lang="en-US" sz="1800" i="1" dirty="0" err="1">
                <a:solidFill>
                  <a:schemeClr val="tx1"/>
                </a:solidFill>
              </a:rPr>
              <a:t>OOPSes</a:t>
            </a:r>
            <a:r>
              <a:rPr lang="en-US" sz="1800" i="1" dirty="0">
                <a:solidFill>
                  <a:schemeClr val="tx1"/>
                </a:solidFill>
              </a:rPr>
              <a:t>. The clicks that maybe should not have been clicked. The code that should never have been committed.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CEDD-909A-EE2B-3591-55381A538098}"/>
              </a:ext>
            </a:extLst>
          </p:cNvPr>
          <p:cNvSpPr/>
          <p:nvPr/>
        </p:nvSpPr>
        <p:spPr>
          <a:xfrm>
            <a:off x="2192470" y="4156333"/>
            <a:ext cx="4759059" cy="55399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i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Timeless Topic!!!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Matters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136469"/>
            <a:ext cx="8357781" cy="3430353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Align business needs with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Ease of documentation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Decrease maintenance costs (aka: technical debt)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Less bugs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 indent="0"/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/>
              <a:t>Avoid this:</a:t>
            </a:r>
          </a:p>
        </p:txBody>
      </p:sp>
      <p:pic>
        <p:nvPicPr>
          <p:cNvPr id="3" name="Picture 2" descr="A picture containing a dumpster fire">
            <a:extLst>
              <a:ext uri="{FF2B5EF4-FFF2-40B4-BE49-F238E27FC236}">
                <a16:creationId xmlns:a16="http://schemas.microsoft.com/office/drawing/2014/main" id="{DD60DD93-5DA8-FE5A-2DB7-BC91110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3" y="2916766"/>
            <a:ext cx="3162487" cy="20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Business/Application Logic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business/organization need?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is often </a:t>
            </a:r>
            <a:r>
              <a:rPr lang="en-US" sz="1800" b="1" dirty="0">
                <a:solidFill>
                  <a:schemeClr val="tx1"/>
                </a:solidFill>
              </a:rPr>
              <a:t>non-technical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will the database/data be used for?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is it accessed? Who uses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kind of data is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future of this data?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Data structures cannot be effectively built without understanding their purpose</a:t>
            </a:r>
          </a:p>
        </p:txBody>
      </p:sp>
    </p:spTree>
    <p:extLst>
      <p:ext uri="{BB962C8B-B14F-4D97-AF65-F5344CB8AC3E}">
        <p14:creationId xmlns:p14="http://schemas.microsoft.com/office/powerpoint/2010/main" val="37214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Put My data?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2777"/>
            <a:ext cx="8242300" cy="362540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ideal data structures for different types of data. For example: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Transactional/ACID data: SQL Server, or a relational/transactional database.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Transactional/non-ACID data: Cosmos DB, or a NoSQL solution.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Structured analytic data: Data warehouse: Synapse, Fabric, Columnstore,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Unstructured analytic data: Data lake, parquet, Fabric,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Files/Images: File system, file store.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Documents: Document store (file system, NoSQL,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…).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Text searching/parsing: Elastic Search, Azure Cognitive Search (optimized for text).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services.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On-premises vs. cloud.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Which cloud?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Beware </a:t>
            </a:r>
            <a:r>
              <a:rPr lang="en-US" sz="1400" b="1" dirty="0">
                <a:solidFill>
                  <a:schemeClr val="tx1"/>
                </a:solidFill>
              </a:rPr>
              <a:t>vendor lock-in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Easy decision to make. Hard to unmake!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Beware </a:t>
            </a:r>
            <a:r>
              <a:rPr lang="en-US" sz="1800" b="1" dirty="0">
                <a:solidFill>
                  <a:schemeClr val="tx1"/>
                </a:solidFill>
              </a:rPr>
              <a:t>app bias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4" name="Picture 3" descr="A leaning tower of pisa with Leaning Tower of Pisa in the background&#10;&#10;Description automatically generated">
            <a:extLst>
              <a:ext uri="{FF2B5EF4-FFF2-40B4-BE49-F238E27FC236}">
                <a16:creationId xmlns:a16="http://schemas.microsoft.com/office/drawing/2014/main" id="{2045FC36-EFD8-0B9C-CF54-DD5A633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30" y="2901142"/>
            <a:ext cx="2984864" cy="20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9309"/>
            <a:ext cx="8242300" cy="361887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 for today, tomorrow, and the future…YEARS from now!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Hardware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Software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Licensing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size and change over time (row/object count, space used)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Contention &amp; Concurrency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Availability &amp; Disaster Recovery. Define your RTO and RPO!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Re-evaluate scalability periodically as an app grows/evolved over time.</a:t>
            </a:r>
          </a:p>
        </p:txBody>
      </p:sp>
      <p:pic>
        <p:nvPicPr>
          <p:cNvPr id="4" name="Picture 3" descr="A silhouette of a person walking with a spear&#10;&#10;Description automatically generated">
            <a:extLst>
              <a:ext uri="{FF2B5EF4-FFF2-40B4-BE49-F238E27FC236}">
                <a16:creationId xmlns:a16="http://schemas.microsoft.com/office/drawing/2014/main" id="{7F07C4EA-FD66-298B-1B38-0D5FB738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6" y="3197279"/>
            <a:ext cx="5835368" cy="16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103811"/>
            <a:ext cx="8242300" cy="351437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table/file = one distinct entity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column/field = one distinct data element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single table type per object: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Entity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Lookup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Relationship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 OLTP tables should have a </a:t>
            </a:r>
            <a:r>
              <a:rPr lang="en-US" sz="1800" b="1" dirty="0">
                <a:solidFill>
                  <a:schemeClr val="tx1"/>
                </a:solidFill>
              </a:rPr>
              <a:t>clustered index</a:t>
            </a:r>
            <a:r>
              <a:rPr lang="en-US" sz="1800" dirty="0">
                <a:solidFill>
                  <a:schemeClr val="tx1"/>
                </a:solidFill>
              </a:rPr>
              <a:t>. Exceptions to that are rare.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OLTP: unique/increasing/narrow.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OLAP: Clustered columnstore.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Clustered indexes will typically align with primary key (or maybe a critical alternate key). If not, ask why.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Constraints</a:t>
            </a:r>
            <a:r>
              <a:rPr lang="en-US" sz="1800" dirty="0">
                <a:solidFill>
                  <a:schemeClr val="tx1"/>
                </a:solidFill>
              </a:rPr>
              <a:t>: Do uniqueness, defaults, check constraints, or foreign keys matter?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Indexing</a:t>
            </a:r>
            <a:r>
              <a:rPr lang="en-US" sz="1800" dirty="0">
                <a:solidFill>
                  <a:schemeClr val="tx1"/>
                </a:solidFill>
              </a:rPr>
              <a:t>: What are common search/join/aggregation scenarios?</a:t>
            </a:r>
          </a:p>
        </p:txBody>
      </p:sp>
    </p:spTree>
    <p:extLst>
      <p:ext uri="{BB962C8B-B14F-4D97-AF65-F5344CB8AC3E}">
        <p14:creationId xmlns:p14="http://schemas.microsoft.com/office/powerpoint/2010/main" val="246990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</a:t>
            </a:r>
            <a:r>
              <a:rPr lang="en-US" sz="1800" b="1" dirty="0">
                <a:solidFill>
                  <a:schemeClr val="tx1"/>
                </a:solidFill>
              </a:rPr>
              <a:t>natural data type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the ideal data </a:t>
            </a:r>
            <a:r>
              <a:rPr lang="en-US" sz="1800" b="1" dirty="0">
                <a:solidFill>
                  <a:schemeClr val="tx1"/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precision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size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Unsure what to do? Use a </a:t>
            </a:r>
            <a:r>
              <a:rPr lang="en-US" sz="1800" b="1" dirty="0">
                <a:solidFill>
                  <a:schemeClr val="tx1"/>
                </a:solidFill>
              </a:rPr>
              <a:t>standard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ISO5218 for gender, ISO4217 for currency, ISO3166 for country,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Bit</a:t>
            </a:r>
            <a:r>
              <a:rPr lang="en-US" sz="1800" dirty="0">
                <a:solidFill>
                  <a:schemeClr val="tx1"/>
                </a:solidFill>
              </a:rPr>
              <a:t> = 0 or 1. Not TINYINT, SMALLINT, INT, VARCHAR(1). Avoid NULL!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Decimals</a:t>
            </a:r>
            <a:r>
              <a:rPr lang="en-US" sz="1800" dirty="0">
                <a:solidFill>
                  <a:schemeClr val="tx1"/>
                </a:solidFill>
              </a:rPr>
              <a:t> &amp; </a:t>
            </a:r>
            <a:r>
              <a:rPr lang="en-US" sz="1800" b="1" dirty="0">
                <a:solidFill>
                  <a:schemeClr val="tx1"/>
                </a:solidFill>
              </a:rPr>
              <a:t>Numeric</a:t>
            </a:r>
            <a:r>
              <a:rPr lang="en-US" sz="1800" dirty="0">
                <a:solidFill>
                  <a:schemeClr val="tx1"/>
                </a:solidFill>
              </a:rPr>
              <a:t>? Consider math used on the data.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Money</a:t>
            </a:r>
            <a:r>
              <a:rPr lang="en-US" sz="1800" dirty="0">
                <a:solidFill>
                  <a:schemeClr val="tx1"/>
                </a:solidFill>
              </a:rPr>
              <a:t> - think carefully! Consider rounding.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require a secret decoder ring for your data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i="1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People often look at column definitions to understand data!</a:t>
            </a:r>
            <a:endParaRPr lang="en-US" sz="1400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ilver ring with black letters&#10;&#10;Description automatically generated">
            <a:extLst>
              <a:ext uri="{FF2B5EF4-FFF2-40B4-BE49-F238E27FC236}">
                <a16:creationId xmlns:a16="http://schemas.microsoft.com/office/drawing/2014/main" id="{6A0FE603-2DC1-8BE4-9CA4-7F3D898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97" y="161653"/>
            <a:ext cx="2166937" cy="19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637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3402</TotalTime>
  <Words>1396</Words>
  <Application>Microsoft Office PowerPoint</Application>
  <PresentationFormat>On-screen Show (16:9)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Wingdings</vt:lpstr>
      <vt:lpstr>PASS 2013_SpeakerTemplate_16x9</vt:lpstr>
      <vt:lpstr>Database Design Fundamentals</vt:lpstr>
      <vt:lpstr>Ed Pollack</vt:lpstr>
      <vt:lpstr>Agenda</vt:lpstr>
      <vt:lpstr>Why Database Design Matters</vt:lpstr>
      <vt:lpstr>Business/Application Logic</vt:lpstr>
      <vt:lpstr>Where Do I Put My data?</vt:lpstr>
      <vt:lpstr>Scalability</vt:lpstr>
      <vt:lpstr>Designing Data Structures</vt:lpstr>
      <vt:lpstr>Data Types</vt:lpstr>
      <vt:lpstr>Dates &amp; Times</vt:lpstr>
      <vt:lpstr>NULL</vt:lpstr>
      <vt:lpstr>Naming Objects</vt:lpstr>
      <vt:lpstr>Analytic vs. Transactional</vt:lpstr>
      <vt:lpstr>Data Quality &amp; Data Integrity</vt:lpstr>
      <vt:lpstr>Old Data</vt:lpstr>
      <vt:lpstr>Internationalization/Localization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402</cp:revision>
  <dcterms:created xsi:type="dcterms:W3CDTF">2013-07-12T18:23:55Z</dcterms:created>
  <dcterms:modified xsi:type="dcterms:W3CDTF">2025-01-21T14:08:31Z</dcterms:modified>
</cp:coreProperties>
</file>