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85" r:id="rId2"/>
    <p:sldId id="434" r:id="rId3"/>
    <p:sldId id="295" r:id="rId4"/>
    <p:sldId id="296" r:id="rId5"/>
    <p:sldId id="435" r:id="rId6"/>
    <p:sldId id="436" r:id="rId7"/>
    <p:sldId id="449" r:id="rId8"/>
    <p:sldId id="442" r:id="rId9"/>
    <p:sldId id="451" r:id="rId10"/>
    <p:sldId id="441" r:id="rId11"/>
    <p:sldId id="444" r:id="rId12"/>
    <p:sldId id="455" r:id="rId13"/>
    <p:sldId id="445" r:id="rId14"/>
    <p:sldId id="446" r:id="rId15"/>
    <p:sldId id="456" r:id="rId16"/>
    <p:sldId id="443" r:id="rId17"/>
    <p:sldId id="440" r:id="rId18"/>
    <p:sldId id="437" r:id="rId19"/>
    <p:sldId id="448" r:id="rId20"/>
    <p:sldId id="447" r:id="rId21"/>
    <p:sldId id="439" r:id="rId22"/>
    <p:sldId id="450" r:id="rId23"/>
    <p:sldId id="438" r:id="rId24"/>
    <p:sldId id="453" r:id="rId25"/>
    <p:sldId id="454" r:id="rId26"/>
    <p:sldId id="328" r:id="rId27"/>
    <p:sldId id="265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296"/>
            <p14:sldId id="435"/>
            <p14:sldId id="436"/>
            <p14:sldId id="449"/>
            <p14:sldId id="442"/>
            <p14:sldId id="451"/>
            <p14:sldId id="441"/>
            <p14:sldId id="444"/>
            <p14:sldId id="455"/>
            <p14:sldId id="445"/>
            <p14:sldId id="446"/>
            <p14:sldId id="456"/>
            <p14:sldId id="443"/>
            <p14:sldId id="440"/>
            <p14:sldId id="437"/>
            <p14:sldId id="448"/>
            <p14:sldId id="447"/>
            <p14:sldId id="439"/>
            <p14:sldId id="450"/>
            <p14:sldId id="438"/>
            <p14:sldId id="453"/>
            <p14:sldId id="454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sqlsaturday.com/nyc" TargetMode="External"/><Relationship Id="rId13" Type="http://schemas.openxmlformats.org/officeDocument/2006/relationships/hyperlink" Target="https://link.springer.com/search?dc.creator=Edward+Pollack" TargetMode="External"/><Relationship Id="rId18" Type="http://schemas.openxmlformats.org/officeDocument/2006/relationships/hyperlink" Target="https://www.transfinder.com/" TargetMode="External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1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image" Target="../media/image6.jpeg"/><Relationship Id="rId17" Type="http://schemas.openxmlformats.org/officeDocument/2006/relationships/image" Target="../media/image9.jpeg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hyperlink" Target="https://mvp.microsoft.com/en-US/MVP/profile/c7dc42d5-ff3e-ed11-bba3-000d3a197333" TargetMode="External"/><Relationship Id="rId20" Type="http://schemas.openxmlformats.org/officeDocument/2006/relationships/hyperlink" Target="https://sqlsaturday.com/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hyperlink" Target="https://www.linkedin.com/in/ed-pollack-65a3aa23/" TargetMode="External"/><Relationship Id="rId5" Type="http://schemas.openxmlformats.org/officeDocument/2006/relationships/hyperlink" Target="https://link.springer.com/book/10.1007/978-1-4842-5197-3" TargetMode="External"/><Relationship Id="rId15" Type="http://schemas.openxmlformats.org/officeDocument/2006/relationships/image" Target="../media/image8.png"/><Relationship Id="rId10" Type="http://schemas.openxmlformats.org/officeDocument/2006/relationships/hyperlink" Target="https://www.meetup.com/capital-area-sql-server-user-group/" TargetMode="External"/><Relationship Id="rId19" Type="http://schemas.openxmlformats.org/officeDocument/2006/relationships/image" Target="../media/image10.jpg"/><Relationship Id="rId4" Type="http://schemas.openxmlformats.org/officeDocument/2006/relationships/hyperlink" Target="https://link.springer.com/book/10.1007/978-1-4842-9215-0" TargetMode="External"/><Relationship Id="rId9" Type="http://schemas.openxmlformats.org/officeDocument/2006/relationships/hyperlink" Target="https://datadrivencommunity.com/" TargetMode="External"/><Relationship Id="rId14" Type="http://schemas.openxmlformats.org/officeDocument/2006/relationships/image" Target="../media/image7.jpeg"/><Relationship Id="rId22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qlshack.com/author/edward-pollack/" TargetMode="External"/><Relationship Id="rId3" Type="http://schemas.openxmlformats.org/officeDocument/2006/relationships/hyperlink" Target="https://www.linkedin.com/in/ed-pollack-65a3aa23/" TargetMode="External"/><Relationship Id="rId7" Type="http://schemas.openxmlformats.org/officeDocument/2006/relationships/hyperlink" Target="https://www.red-gate.com/simple-talk/author/ed7alum-rpi-edu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github.com/EdwardPollack" TargetMode="External"/><Relationship Id="rId5" Type="http://schemas.openxmlformats.org/officeDocument/2006/relationships/hyperlink" Target="https://sessionize.com/edward-pollack/" TargetMode="External"/><Relationship Id="rId4" Type="http://schemas.openxmlformats.org/officeDocument/2006/relationships/hyperlink" Target="https://mvp.microsoft.com/en-US/MVP/profile/c7dc42d5-ff3e-ed11-bba3-000d3a197333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Quality AI Requires Quality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9086" y="3563039"/>
            <a:ext cx="7963635" cy="453733"/>
          </a:xfrm>
        </p:spPr>
        <p:txBody>
          <a:bodyPr/>
          <a:lstStyle/>
          <a:p>
            <a:pPr algn="r"/>
            <a:r>
              <a:rPr lang="en-US" i="1" dirty="0"/>
              <a:t>Lower Risk, Improve Results, Avoid Embarrassment!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(OLAP/Report/Analytic Data)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44500" y="1189512"/>
            <a:ext cx="8242300" cy="32327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Validate data after movement: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Data size (row count, byte count, </a:t>
            </a:r>
            <a:r>
              <a:rPr lang="en-US" sz="2600" dirty="0" err="1">
                <a:solidFill>
                  <a:schemeClr val="tx1"/>
                </a:solidFill>
              </a:rPr>
              <a:t>etc</a:t>
            </a:r>
            <a:r>
              <a:rPr lang="en-US" sz="2600" dirty="0">
                <a:solidFill>
                  <a:schemeClr val="tx1"/>
                </a:solidFill>
              </a:rPr>
              <a:t>…)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Validate values (uniqueness, NULL? invalid values?)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Missing data?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Duplicate data?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Edge-cases?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Inconsistent values?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  <a:p>
            <a:pPr lvl="1" indent="0" algn="ctr">
              <a:spcBef>
                <a:spcPts val="0"/>
              </a:spcBef>
              <a:buNone/>
            </a:pPr>
            <a:r>
              <a:rPr lang="en-US" sz="2600" b="1" i="1" dirty="0">
                <a:solidFill>
                  <a:schemeClr val="bg2">
                    <a:lumMod val="75000"/>
                  </a:schemeClr>
                </a:solidFill>
              </a:rPr>
              <a:t>Validate BEFORE training models/RAG!</a:t>
            </a:r>
          </a:p>
        </p:txBody>
      </p:sp>
    </p:spTree>
    <p:extLst>
      <p:ext uri="{BB962C8B-B14F-4D97-AF65-F5344CB8AC3E}">
        <p14:creationId xmlns:p14="http://schemas.microsoft.com/office/powerpoint/2010/main" val="3151584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(Releases)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When code changes, validate impacted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Back up any data-to-be-modified!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Without QA, existing data/validation may become incomplete/incorrect.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C0F6E9-1B57-D8D6-D288-CDFAFA6BC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314" y="2827232"/>
            <a:ext cx="1476581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6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4277D-DA48-6323-12F8-60BAEB540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CF69B-143A-19BA-DF4F-B6CA93E1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(Data Changes)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5B427F-7900-B188-417B-75CB64393CE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New types/values added to existing data set.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Note that boundary and its significant!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How to handle new data points prior to release?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to do when data meaning/definition changes.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Note when metrics are valid from/to</a:t>
            </a:r>
          </a:p>
        </p:txBody>
      </p:sp>
    </p:spTree>
    <p:extLst>
      <p:ext uri="{BB962C8B-B14F-4D97-AF65-F5344CB8AC3E}">
        <p14:creationId xmlns:p14="http://schemas.microsoft.com/office/powerpoint/2010/main" val="32423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Names/Data Types Matter!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66651"/>
            <a:ext cx="8242300" cy="3651531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Poorly named data elements can trick AI (or us!) into making bad decisions.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Poorly typed data can confuse AI.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Is data excluded due to metadata values?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Check with original data source, if needed.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Integer named “Invoice”? What is it?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Datetime named “</a:t>
            </a:r>
            <a:r>
              <a:rPr lang="en-US" sz="2600" i="1" dirty="0" err="1">
                <a:solidFill>
                  <a:schemeClr val="bg2">
                    <a:lumMod val="75000"/>
                  </a:schemeClr>
                </a:solidFill>
              </a:rPr>
              <a:t>EntryTime</a:t>
            </a: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”? Is it date/time or time?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Column named “</a:t>
            </a:r>
            <a:r>
              <a:rPr lang="en-US" sz="2600" i="1" dirty="0" err="1">
                <a:solidFill>
                  <a:schemeClr val="bg2">
                    <a:lumMod val="75000"/>
                  </a:schemeClr>
                </a:solidFill>
              </a:rPr>
              <a:t>IsDeleted</a:t>
            </a:r>
            <a:r>
              <a:rPr lang="en-US" sz="2600" i="1" dirty="0">
                <a:solidFill>
                  <a:schemeClr val="bg2">
                    <a:lumMod val="75000"/>
                  </a:schemeClr>
                </a:solidFill>
              </a:rPr>
              <a:t>”: Should AI use this data?</a:t>
            </a:r>
          </a:p>
        </p:txBody>
      </p:sp>
    </p:spTree>
    <p:extLst>
      <p:ext uri="{BB962C8B-B14F-4D97-AF65-F5344CB8AC3E}">
        <p14:creationId xmlns:p14="http://schemas.microsoft.com/office/powerpoint/2010/main" val="1688198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Training Data vs. RAG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Both are important for a scalable AI system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Both can experience bad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training data = misbehaving model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RAG data = incorrect responses</a:t>
            </a:r>
          </a:p>
        </p:txBody>
      </p:sp>
    </p:spTree>
    <p:extLst>
      <p:ext uri="{BB962C8B-B14F-4D97-AF65-F5344CB8AC3E}">
        <p14:creationId xmlns:p14="http://schemas.microsoft.com/office/powerpoint/2010/main" val="3053296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89216-7727-E3E0-904D-02B09AD5E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9FEC-9BF5-3F4F-526B-D5862259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Documentation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45EF34-6A55-0D5B-A6A1-43DDB8763E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Maintain documentation on critical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Data Dictionary?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Sharable between teams/departments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Document processes that copy/move/transform data.</a:t>
            </a:r>
          </a:p>
        </p:txBody>
      </p:sp>
    </p:spTree>
    <p:extLst>
      <p:ext uri="{BB962C8B-B14F-4D97-AF65-F5344CB8AC3E}">
        <p14:creationId xmlns:p14="http://schemas.microsoft.com/office/powerpoint/2010/main" val="321521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74501" y="511249"/>
            <a:ext cx="8242300" cy="3232727"/>
          </a:xfrm>
        </p:spPr>
        <p:txBody>
          <a:bodyPr/>
          <a:lstStyle/>
          <a:p>
            <a:pPr lvl="0" algn="ctr">
              <a:spcBef>
                <a:spcPts val="0"/>
              </a:spcBef>
              <a:buClr>
                <a:srgbClr val="0090D2"/>
              </a:buClr>
            </a:pPr>
            <a:endParaRPr lang="en-US" sz="6500" b="1" i="1" dirty="0">
              <a:solidFill>
                <a:schemeClr val="bg2">
                  <a:lumMod val="75000"/>
                </a:schemeClr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How do we</a:t>
            </a:r>
            <a:b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cheat bad data?</a:t>
            </a:r>
          </a:p>
        </p:txBody>
      </p:sp>
    </p:spTree>
    <p:extLst>
      <p:ext uri="{BB962C8B-B14F-4D97-AF65-F5344CB8AC3E}">
        <p14:creationId xmlns:p14="http://schemas.microsoft.com/office/powerpoint/2010/main" val="446410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Engineering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Improves AI interactions and output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Delineates purpose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Ensures relevance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Refines inputs/outputs</a:t>
            </a:r>
            <a:br>
              <a:rPr lang="en-US" sz="3000" dirty="0">
                <a:solidFill>
                  <a:schemeClr val="tx1"/>
                </a:solidFill>
              </a:rPr>
            </a:br>
            <a:endParaRPr lang="en-US" sz="30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3000" b="1" i="1" dirty="0">
                <a:solidFill>
                  <a:schemeClr val="bg2">
                    <a:lumMod val="75000"/>
                  </a:schemeClr>
                </a:solidFill>
              </a:rPr>
              <a:t>Cannot prompt your way out of bad data!</a:t>
            </a:r>
          </a:p>
        </p:txBody>
      </p:sp>
    </p:spTree>
    <p:extLst>
      <p:ext uri="{BB962C8B-B14F-4D97-AF65-F5344CB8AC3E}">
        <p14:creationId xmlns:p14="http://schemas.microsoft.com/office/powerpoint/2010/main" val="3552820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Train model on one data set, use current/updated/relevant data for responses.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Cannot be used to “fix” bad training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Fixing/updating bad RAG data is not hard.</a:t>
            </a:r>
          </a:p>
        </p:txBody>
      </p:sp>
    </p:spTree>
    <p:extLst>
      <p:ext uri="{BB962C8B-B14F-4D97-AF65-F5344CB8AC3E}">
        <p14:creationId xmlns:p14="http://schemas.microsoft.com/office/powerpoint/2010/main" val="389246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Breaks data into chunks, creating mathematical associations of similarity.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Bad data will create bad associations that are hard to find and fix.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Vectorization detail can be used, if needed, to reverse engineer bad results </a:t>
            </a:r>
            <a:r>
              <a:rPr lang="en-US" sz="2000" i="1" dirty="0">
                <a:solidFill>
                  <a:schemeClr val="tx1"/>
                </a:solidFill>
              </a:rPr>
              <a:t> (this isn’t fun!)</a:t>
            </a:r>
          </a:p>
        </p:txBody>
      </p:sp>
    </p:spTree>
    <p:extLst>
      <p:ext uri="{BB962C8B-B14F-4D97-AF65-F5344CB8AC3E}">
        <p14:creationId xmlns:p14="http://schemas.microsoft.com/office/powerpoint/2010/main" val="3768452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SQL Saturday New York City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10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800" b="1" dirty="0">
                <a:latin typeface="Arial" panose="020B0604020202020204" pitchFamily="34" charset="0"/>
                <a:hlinkClick r:id="rId11"/>
              </a:rPr>
              <a:t>LinkedIn</a:t>
            </a:r>
            <a:endParaRPr lang="en-IN" sz="1800" b="1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2933050"/>
            <a:ext cx="1657837" cy="2210449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6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20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</p:txBody>
      </p:sp>
      <p:pic>
        <p:nvPicPr>
          <p:cNvPr id="4" name="Picture 3" descr="A diagram of a cat and dog&#10;&#10;Description automatically generated">
            <a:extLst>
              <a:ext uri="{FF2B5EF4-FFF2-40B4-BE49-F238E27FC236}">
                <a16:creationId xmlns:a16="http://schemas.microsoft.com/office/drawing/2014/main" id="{477D41FC-E503-3FF1-4551-9A2CB8EBC4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015" y="750110"/>
            <a:ext cx="5555619" cy="421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31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864183"/>
            <a:ext cx="8242300" cy="3753999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Allows a model to be tailored to a more specific use-case.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Adds specific domain-knowledge to data.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Requires significant time/effort to implement.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Is NOT a solution to bad data anywhere else.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6" name="Picture 5" descr="A red screwdriver with a red handle&#10;&#10;Description automatically generated">
            <a:extLst>
              <a:ext uri="{FF2B5EF4-FFF2-40B4-BE49-F238E27FC236}">
                <a16:creationId xmlns:a16="http://schemas.microsoft.com/office/drawing/2014/main" id="{06A4A55E-8C9F-A787-D158-96DF1F620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748" y="3276051"/>
            <a:ext cx="1828504" cy="175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4D228-D731-3AAC-B119-8A8A72188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58B03-EF97-64F3-E87A-960CCBCAE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8C14BB-7171-F777-FAF7-FA81E01687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Artificially-generated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Mimics real-world data</a:t>
            </a:r>
          </a:p>
          <a:p>
            <a:pPr marL="685800"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Same mathematical properties</a:t>
            </a:r>
          </a:p>
          <a:p>
            <a:pPr marL="685800"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Different information</a:t>
            </a:r>
          </a:p>
          <a:p>
            <a:pPr marL="685800" lvl="1">
              <a:spcBef>
                <a:spcPts val="0"/>
              </a:spcBef>
            </a:pPr>
            <a:r>
              <a:rPr lang="en-US" sz="2200" dirty="0">
                <a:solidFill>
                  <a:schemeClr val="tx1"/>
                </a:solidFill>
              </a:rPr>
              <a:t>Can remove PII/protected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Hard to generate without bias/replication/bad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Need to prove that new data is </a:t>
            </a:r>
            <a:r>
              <a:rPr lang="en-US" sz="2200" b="1" i="1" dirty="0">
                <a:solidFill>
                  <a:schemeClr val="tx1"/>
                </a:solidFill>
              </a:rPr>
              <a:t>valid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b="1" i="1" dirty="0">
                <a:solidFill>
                  <a:schemeClr val="tx1"/>
                </a:solidFill>
              </a:rPr>
              <a:t>unique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Cannot dilute bad data with good synthetic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Must </a:t>
            </a:r>
            <a:r>
              <a:rPr lang="en-US" sz="2200">
                <a:solidFill>
                  <a:schemeClr val="tx1"/>
                </a:solidFill>
              </a:rPr>
              <a:t>be validated.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081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Unlearning Data Can Harm Models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Unlearning involves forcing a model to forget specific information.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PII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Bad data</a:t>
            </a:r>
          </a:p>
          <a:p>
            <a:pPr marL="685800" lvl="1">
              <a:spcBef>
                <a:spcPts val="0"/>
              </a:spcBef>
            </a:pPr>
            <a:r>
              <a:rPr lang="en-US" sz="2600" dirty="0">
                <a:solidFill>
                  <a:schemeClr val="tx1"/>
                </a:solidFill>
              </a:rPr>
              <a:t>Copyrighted material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Beware legal/compliance issues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Test carefully to ensure no adverse side-effects</a:t>
            </a:r>
          </a:p>
        </p:txBody>
      </p:sp>
    </p:spTree>
    <p:extLst>
      <p:ext uri="{BB962C8B-B14F-4D97-AF65-F5344CB8AC3E}">
        <p14:creationId xmlns:p14="http://schemas.microsoft.com/office/powerpoint/2010/main" val="10609118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2126-F593-8500-3665-72C68CF2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B726-63D5-0990-2A27-3BA9EAF7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Capture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DCDE2A-356B-710C-5E37-6D8D635C3EE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Using existing unstructured data: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Reads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Interprets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Generates Insights</a:t>
            </a:r>
          </a:p>
          <a:p>
            <a:pPr marL="685800" lvl="1"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Writes new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800" dirty="0">
                <a:solidFill>
                  <a:schemeClr val="tx1"/>
                </a:solidFill>
              </a:rPr>
              <a:t>Bad data is magnified via this process!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2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800" b="1" i="1" dirty="0">
                <a:solidFill>
                  <a:schemeClr val="tx1"/>
                </a:solidFill>
              </a:rPr>
              <a:t>Test carefully before implementing</a:t>
            </a:r>
            <a:endParaRPr lang="en-US" sz="2400" b="1" i="1" dirty="0">
              <a:solidFill>
                <a:schemeClr val="tx1"/>
              </a:solidFill>
            </a:endParaRPr>
          </a:p>
          <a:p>
            <a:pPr marL="342900">
              <a:spcBef>
                <a:spcPts val="0"/>
              </a:spcBef>
            </a:pP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974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E8DF7-916D-9970-CE69-DF46DC368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ED0A-A36F-4ED7-B2BE-1F24E0130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 Loops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8D820A-1093-F0E8-2EEB-E2C3D34A95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AI can create/modify insights, data, responses, and content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Beware this new data becoming part of existing 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Is </a:t>
            </a:r>
            <a:r>
              <a:rPr lang="en-US" sz="2200">
                <a:solidFill>
                  <a:schemeClr val="tx1"/>
                </a:solidFill>
              </a:rPr>
              <a:t>this intentional!?</a:t>
            </a:r>
            <a:endParaRPr lang="en-US" sz="22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Feedback loops can amplify some results or diminish others.</a:t>
            </a:r>
          </a:p>
          <a:p>
            <a:pPr lvl="0">
              <a:spcBef>
                <a:spcPts val="0"/>
              </a:spcBef>
              <a:buClr>
                <a:srgbClr val="0090D2"/>
              </a:buClr>
            </a:pPr>
            <a:endParaRPr lang="en-US" sz="2200" b="1" i="1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2200" b="1" i="1" dirty="0">
                <a:solidFill>
                  <a:schemeClr val="tx1"/>
                </a:solidFill>
              </a:rPr>
              <a:t>Use caution when adding new data to existing data sets!</a:t>
            </a:r>
          </a:p>
        </p:txBody>
      </p:sp>
    </p:spTree>
    <p:extLst>
      <p:ext uri="{BB962C8B-B14F-4D97-AF65-F5344CB8AC3E}">
        <p14:creationId xmlns:p14="http://schemas.microsoft.com/office/powerpoint/2010/main" val="26568131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457200" y="816429"/>
            <a:ext cx="8229600" cy="370892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Bad data is most easily resolved at its source.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Data quality rules have not changed over the years!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AI model manipulation is not a substitute for good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Carefully test models and ensure that invalid responses are identified and resolved by finding their origin.</a:t>
            </a:r>
          </a:p>
        </p:txBody>
      </p:sp>
      <p:pic>
        <p:nvPicPr>
          <p:cNvPr id="3" name="Picture 2" descr="A red tick in a box&#10;&#10;Description automatically generated">
            <a:extLst>
              <a:ext uri="{FF2B5EF4-FFF2-40B4-BE49-F238E27FC236}">
                <a16:creationId xmlns:a16="http://schemas.microsoft.com/office/drawing/2014/main" id="{FD4926A8-2C49-48ED-C470-4CD5AC503E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342" y="2930333"/>
            <a:ext cx="1856275" cy="21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Questions? 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Edward Pollack | Most Valuable Professionals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https://sessionize.com/edward-pollack/</a:t>
            </a: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6"/>
              </a:rPr>
              <a:t>EdwardPollack</a:t>
            </a:r>
            <a:r>
              <a:rPr lang="en-US" dirty="0">
                <a:hlinkClick r:id="rId6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Why does data quality matter? 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Best practices to improve data quality.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What are frequent data mistakes made in AI?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Bring-it-all-together!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Life Cycle</a:t>
            </a:r>
            <a:br>
              <a:rPr lang="en-US" dirty="0"/>
            </a:br>
            <a:r>
              <a:rPr lang="en-US" sz="2000" i="1" dirty="0"/>
              <a:t>(Sometimes)</a:t>
            </a:r>
            <a:endParaRPr lang="en-US" sz="2000" dirty="0"/>
          </a:p>
        </p:txBody>
      </p:sp>
      <p:pic>
        <p:nvPicPr>
          <p:cNvPr id="6" name="Content Placeholder 5" descr="A diagram of a design&#10;&#10;Description automatically generated">
            <a:extLst>
              <a:ext uri="{FF2B5EF4-FFF2-40B4-BE49-F238E27FC236}">
                <a16:creationId xmlns:a16="http://schemas.microsoft.com/office/drawing/2014/main" id="{AF99A12C-7BD0-7D3F-BF0B-A680FBFA5A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83" y="1580606"/>
            <a:ext cx="8613179" cy="2377439"/>
          </a:xfr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Development Life Cycle</a:t>
            </a:r>
            <a:br>
              <a:rPr lang="en-US" dirty="0"/>
            </a:br>
            <a:r>
              <a:rPr lang="en-US" sz="2000" i="1" dirty="0"/>
              <a:t>(Sometimes)</a:t>
            </a:r>
          </a:p>
        </p:txBody>
      </p:sp>
      <p:pic>
        <p:nvPicPr>
          <p:cNvPr id="6" name="Content Placeholder 5" descr="A green sign with black text&#10;&#10;Description automatically generated">
            <a:extLst>
              <a:ext uri="{FF2B5EF4-FFF2-40B4-BE49-F238E27FC236}">
                <a16:creationId xmlns:a16="http://schemas.microsoft.com/office/drawing/2014/main" id="{566585EC-22B8-FC9C-1F73-479AADF909B5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76" y="1742190"/>
            <a:ext cx="8722227" cy="1634559"/>
          </a:xfrm>
        </p:spPr>
      </p:pic>
    </p:spTree>
    <p:extLst>
      <p:ext uri="{BB962C8B-B14F-4D97-AF65-F5344CB8AC3E}">
        <p14:creationId xmlns:p14="http://schemas.microsoft.com/office/powerpoint/2010/main" val="418940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Data &amp; AI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05130" y="1031036"/>
            <a:ext cx="8242300" cy="3232727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Data grows and evolves over time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Data may be copied/moved/transformed many times prior to ML/AI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Existing data quality is inherited by downstream processes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2600" dirty="0">
                <a:solidFill>
                  <a:schemeClr val="tx1"/>
                </a:solidFill>
              </a:rPr>
              <a:t>AI processes are often quite authoritative</a:t>
            </a:r>
          </a:p>
        </p:txBody>
      </p:sp>
      <p:pic>
        <p:nvPicPr>
          <p:cNvPr id="4" name="Picture 3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F7B59EFD-7FDB-A9A3-6AB7-17DE78B94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3658925"/>
            <a:ext cx="87249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86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0850" y="1444238"/>
            <a:ext cx="8242300" cy="3232727"/>
          </a:xfrm>
        </p:spPr>
        <p:txBody>
          <a:bodyPr/>
          <a:lstStyle/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How can we</a:t>
            </a: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6500" b="1" i="1" dirty="0">
                <a:solidFill>
                  <a:schemeClr val="bg2">
                    <a:lumMod val="75000"/>
                  </a:schemeClr>
                </a:solidFill>
              </a:rPr>
              <a:t>prevent bad data?</a:t>
            </a:r>
          </a:p>
        </p:txBody>
      </p:sp>
    </p:spTree>
    <p:extLst>
      <p:ext uri="{BB962C8B-B14F-4D97-AF65-F5344CB8AC3E}">
        <p14:creationId xmlns:p14="http://schemas.microsoft.com/office/powerpoint/2010/main" val="989538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OLTP/App/Edge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This is </a:t>
            </a:r>
            <a:r>
              <a:rPr lang="en-US" sz="3000" i="1" dirty="0">
                <a:solidFill>
                  <a:schemeClr val="tx1"/>
                </a:solidFill>
              </a:rPr>
              <a:t>bad application data</a:t>
            </a:r>
            <a:r>
              <a:rPr lang="en-US" sz="3000" dirty="0">
                <a:solidFill>
                  <a:schemeClr val="tx1"/>
                </a:solidFill>
              </a:rPr>
              <a:t>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Its data journey </a:t>
            </a:r>
            <a:r>
              <a:rPr lang="en-US" sz="3000" i="1" dirty="0">
                <a:solidFill>
                  <a:schemeClr val="tx1"/>
                </a:solidFill>
              </a:rPr>
              <a:t>begins here</a:t>
            </a:r>
            <a:r>
              <a:rPr lang="en-US" sz="30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Bad data from here will persist forever.</a:t>
            </a:r>
          </a:p>
        </p:txBody>
      </p:sp>
      <p:pic>
        <p:nvPicPr>
          <p:cNvPr id="6" name="Picture 5" descr="A cartoon of a trash can&#10;&#10;Description automatically generated">
            <a:extLst>
              <a:ext uri="{FF2B5EF4-FFF2-40B4-BE49-F238E27FC236}">
                <a16:creationId xmlns:a16="http://schemas.microsoft.com/office/drawing/2014/main" id="{BDE94873-D4D8-22A1-B686-400995E90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603" y="2945482"/>
            <a:ext cx="1500794" cy="201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69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C6A16-903B-FB50-2526-E3763970E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56FFA-2B2A-CFD0-6D75-BE04A0B8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Validating OLTP/App/Edge 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2E89D3-C32E-C541-4B1E-A436081583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Application constraints/restrictions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Routine validation processes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Unique indexes/constraints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Foreign keys</a:t>
            </a:r>
          </a:p>
          <a:p>
            <a:pPr marL="34290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Check constraints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3000" dirty="0">
                <a:solidFill>
                  <a:schemeClr val="tx1"/>
                </a:solidFill>
              </a:rPr>
              <a:t>Many of the above!</a:t>
            </a:r>
          </a:p>
        </p:txBody>
      </p:sp>
    </p:spTree>
    <p:extLst>
      <p:ext uri="{BB962C8B-B14F-4D97-AF65-F5344CB8AC3E}">
        <p14:creationId xmlns:p14="http://schemas.microsoft.com/office/powerpoint/2010/main" val="2796471861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3739</TotalTime>
  <Words>953</Words>
  <Application>Microsoft Office PowerPoint</Application>
  <PresentationFormat>On-screen Show (16:9)</PresentationFormat>
  <Paragraphs>150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Segoe UI</vt:lpstr>
      <vt:lpstr>PASS 2013_SpeakerTemplate_16x9</vt:lpstr>
      <vt:lpstr>Quality AI Requires Quality Data</vt:lpstr>
      <vt:lpstr>Ed Pollack</vt:lpstr>
      <vt:lpstr>Agenda</vt:lpstr>
      <vt:lpstr>Software Development Life Cycle (Sometimes)</vt:lpstr>
      <vt:lpstr>AI Development Life Cycle (Sometimes)</vt:lpstr>
      <vt:lpstr>Challenges of Data &amp; AI</vt:lpstr>
      <vt:lpstr>PowerPoint Presentation</vt:lpstr>
      <vt:lpstr>Validating OLTP/App/Edge Data</vt:lpstr>
      <vt:lpstr>Validating OLTP/App/Edge Data</vt:lpstr>
      <vt:lpstr>Validation (OLAP/Report/Analytic Data)</vt:lpstr>
      <vt:lpstr>Validation (Releases)</vt:lpstr>
      <vt:lpstr>Validation (Data Changes)</vt:lpstr>
      <vt:lpstr>Names/Data Types Matter!</vt:lpstr>
      <vt:lpstr>Note: Training Data vs. RAG Data</vt:lpstr>
      <vt:lpstr>Data Documentation</vt:lpstr>
      <vt:lpstr>PowerPoint Presentation</vt:lpstr>
      <vt:lpstr>Prompt Engineering</vt:lpstr>
      <vt:lpstr>RAG</vt:lpstr>
      <vt:lpstr>Semantic Search</vt:lpstr>
      <vt:lpstr>Semantic Search</vt:lpstr>
      <vt:lpstr>Fine-Tuning</vt:lpstr>
      <vt:lpstr>Synthetic Data</vt:lpstr>
      <vt:lpstr>Unlearning Data Can Harm Models</vt:lpstr>
      <vt:lpstr>Intelligent Capture</vt:lpstr>
      <vt:lpstr>Feedback Loops</vt:lpstr>
      <vt:lpstr>Conclusion</vt:lpstr>
      <vt:lpstr>Questions?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456</cp:revision>
  <dcterms:created xsi:type="dcterms:W3CDTF">2013-07-12T18:23:55Z</dcterms:created>
  <dcterms:modified xsi:type="dcterms:W3CDTF">2025-05-20T16:42:34Z</dcterms:modified>
</cp:coreProperties>
</file>