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8"/>
  </p:notesMasterIdLst>
  <p:sldIdLst>
    <p:sldId id="263" r:id="rId2"/>
    <p:sldId id="288" r:id="rId3"/>
    <p:sldId id="264" r:id="rId4"/>
    <p:sldId id="330" r:id="rId5"/>
    <p:sldId id="331" r:id="rId6"/>
    <p:sldId id="332" r:id="rId7"/>
    <p:sldId id="307" r:id="rId8"/>
    <p:sldId id="333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0" r:id="rId33"/>
    <p:sldId id="362" r:id="rId34"/>
    <p:sldId id="361" r:id="rId35"/>
    <p:sldId id="328" r:id="rId36"/>
    <p:sldId id="329" r:id="rId37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41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Image" r:id="rId17" imgW="2279520" imgH="1310400" progId="Photoshop.Image.18">
                  <p:embed/>
                </p:oleObj>
              </mc:Choice>
              <mc:Fallback>
                <p:oleObj name="Image" r:id="rId17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88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Parameter Sniffing - Everything You Know is Wrong!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Simple solutions to complex performance challenges.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procedures can be parameterized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 can be reused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Critical component of plan reuse.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 can be executed N times a day using the same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	We want to optimize plans as infrequently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20438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stored in cache is created using the FIRST parameter value supplied.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That plan may not be optimal for all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a side-effect of plan-reuse and should not be actively avoided!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i="1" dirty="0"/>
              <a:t>It’s a feature, not a bug!!!</a:t>
            </a:r>
          </a:p>
        </p:txBody>
      </p:sp>
    </p:spTree>
    <p:extLst>
      <p:ext uri="{BB962C8B-B14F-4D97-AF65-F5344CB8AC3E}">
        <p14:creationId xmlns:p14="http://schemas.microsoft.com/office/powerpoint/2010/main" val="2024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Diagnosing 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runs inconsistently (fast/low resource consumption sometimes, slow/server-pain other times)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proc suddenly performs poorly with no schema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has many parameters or complex organizational logic embedded in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 with lots of branching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Poking it with a stick temporarily fixes it.</a:t>
            </a:r>
          </a:p>
        </p:txBody>
      </p:sp>
    </p:spTree>
    <p:extLst>
      <p:ext uri="{BB962C8B-B14F-4D97-AF65-F5344CB8AC3E}">
        <p14:creationId xmlns:p14="http://schemas.microsoft.com/office/powerpoint/2010/main" val="19657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Resolving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Redeclare Parameters Locally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Queries with local variables cannot benefit from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uses an approximation when this happens.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result is a mediocre plan that performs consistently, but will not be optimal.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decision will return to haunt future developers.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 algn="ctr">
              <a:buNone/>
            </a:pPr>
            <a:r>
              <a:rPr lang="en-CA" b="1" i="1" dirty="0"/>
              <a:t>This is a hack!  Do not ever do this!</a:t>
            </a:r>
          </a:p>
        </p:txBody>
      </p:sp>
    </p:spTree>
    <p:extLst>
      <p:ext uri="{BB962C8B-B14F-4D97-AF65-F5344CB8AC3E}">
        <p14:creationId xmlns:p14="http://schemas.microsoft.com/office/powerpoint/2010/main" val="18048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Redeclaring Parameters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Do not do that. 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(RECOMPILE)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Query hint that forces SQL Server to generate a new execution plan for a query.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Does not alter or use existing plans in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useful solution for queries that execute infrequently, but are very parameter sensitive.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Like all query hints, use caution when applying it.  Optimization is expensive and overuse of this hint will also be expensive.</a:t>
            </a:r>
          </a:p>
          <a:p>
            <a:pPr marL="0" indent="0" algn="ctr">
              <a:buNone/>
            </a:pPr>
            <a:r>
              <a:rPr lang="en-CA" i="1" dirty="0"/>
              <a:t>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8540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56" y="0"/>
            <a:ext cx="9845682" cy="862211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" y="752913"/>
            <a:ext cx="9845682" cy="4347530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Sr Data Architect @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</a:t>
            </a:r>
          </a:p>
          <a:p>
            <a:pPr marL="324006" indent="-324006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6" y="3115334"/>
            <a:ext cx="2523632" cy="3364841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56" y="4194175"/>
            <a:ext cx="2286000" cy="2286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120C57A-42FB-4560-A84F-FAAA04F35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28" y="5276064"/>
            <a:ext cx="3129456" cy="1028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063" y="5213350"/>
            <a:ext cx="2413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OPTION (RECOMPILE)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when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SQL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Rewrite a query in dynamic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turns a parameterized query into a literal query string that will be given a new plan for each unique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Avoids plan reuse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Behaves similar to OPTION (RECOMPILE) for queries with parameter values that rarely repeat.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confusing use for dynamic SQL.</a:t>
            </a:r>
          </a:p>
          <a:p>
            <a:pPr marL="0" indent="0" algn="ctr">
              <a:buNone/>
            </a:pPr>
            <a:r>
              <a:rPr lang="en-CA" i="1" dirty="0"/>
              <a:t>Use when dynamic SQL is already an appropriate solution</a:t>
            </a:r>
          </a:p>
        </p:txBody>
      </p:sp>
    </p:spTree>
    <p:extLst>
      <p:ext uri="{BB962C8B-B14F-4D97-AF65-F5344CB8AC3E}">
        <p14:creationId xmlns:p14="http://schemas.microsoft.com/office/powerpoint/2010/main" val="202815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Probably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FOR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Optimizes a query for specific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effective at fixing queries with local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Requires solid app/data knowledge to accurately describe present &amp; future use.</a:t>
            </a:r>
            <a:endParaRPr lang="en-CA" i="1" dirty="0"/>
          </a:p>
          <a:p>
            <a:pPr marL="571500" indent="-571500"/>
            <a:r>
              <a:rPr lang="en-CA" dirty="0"/>
              <a:t>Like all query hints, use caution when applying it.  When application code or query patterns change, this may stop working.</a:t>
            </a:r>
          </a:p>
          <a:p>
            <a:pPr marL="0" indent="0" algn="ctr">
              <a:buNone/>
            </a:pPr>
            <a:r>
              <a:rPr lang="en-CA" i="1" dirty="0"/>
              <a:t>This is a last-resort when other options fail.  Do not use this unless necessary.  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417798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OPTIMIZE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5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Stored Procedures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isolate unstable business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Ensures execution plans with limited life spans.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Performance mirrors a newly created stored procedure.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targeted to specific code with known parameter sniffing challenges.</a:t>
            </a:r>
          </a:p>
          <a:p>
            <a:pPr marL="0" indent="0" algn="ctr">
              <a:buNone/>
            </a:pPr>
            <a:r>
              <a:rPr lang="en-CA" i="1" dirty="0"/>
              <a:t>Use when query patterns evolve consistently over time</a:t>
            </a:r>
          </a:p>
        </p:txBody>
      </p:sp>
    </p:spTree>
    <p:extLst>
      <p:ext uri="{BB962C8B-B14F-4D97-AF65-F5344CB8AC3E}">
        <p14:creationId xmlns:p14="http://schemas.microsoft.com/office/powerpoint/2010/main" val="268220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Temporary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the SQL Server plan cache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plan reuse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Define parameter sniffing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Resolving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Wrap-up, questions, discussion, database jokes.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(in moderation)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Flag 4136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Essentially disables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Similar to adding OPTIMIZE FOR UNKNOWN to affected queries.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Is a server-wide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Specific query hints override this.</a:t>
            </a:r>
          </a:p>
          <a:p>
            <a:pPr marL="0" indent="0" algn="ctr">
              <a:buNone/>
            </a:pPr>
            <a:r>
              <a:rPr lang="en-CA" i="1" dirty="0"/>
              <a:t>This is typically a poor solution.  Only use it if you really, really know it is valid.</a:t>
            </a:r>
          </a:p>
        </p:txBody>
      </p:sp>
    </p:spTree>
    <p:extLst>
      <p:ext uri="{BB962C8B-B14F-4D97-AF65-F5344CB8AC3E}">
        <p14:creationId xmlns:p14="http://schemas.microsoft.com/office/powerpoint/2010/main" val="88970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 T-SQL/Business Logic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parameter sniffing challenges are caused by complex code:</a:t>
            </a:r>
          </a:p>
          <a:p>
            <a:pPr marL="1003508" lvl="1" indent="-571500"/>
            <a:r>
              <a:rPr lang="en-CA" dirty="0"/>
              <a:t>Too many code paths (IF, THEN, GOTO, ELSE, WHILE, CASE…)</a:t>
            </a:r>
          </a:p>
          <a:p>
            <a:pPr marL="1435517" lvl="2" indent="-571500"/>
            <a:r>
              <a:rPr lang="en-CA" dirty="0"/>
              <a:t>Split into smaller logic units or simplify logic.</a:t>
            </a:r>
          </a:p>
          <a:p>
            <a:pPr marL="1435517" lvl="2" indent="-571500"/>
            <a:r>
              <a:rPr lang="en-CA" dirty="0"/>
              <a:t>Avoid multi-purpose procs with switches</a:t>
            </a:r>
          </a:p>
          <a:p>
            <a:pPr marL="1003508" lvl="1" indent="-571500"/>
            <a:r>
              <a:rPr lang="en-CA" dirty="0"/>
              <a:t>Too many parameters</a:t>
            </a:r>
          </a:p>
          <a:p>
            <a:pPr marL="1003508" lvl="1" indent="-571500"/>
            <a:r>
              <a:rPr lang="en-CA" dirty="0"/>
              <a:t>Exceptionally large stored procedure</a:t>
            </a:r>
          </a:p>
          <a:p>
            <a:pPr marL="1435517" lvl="2" indent="-571500"/>
            <a:r>
              <a:rPr lang="en-CA" dirty="0"/>
              <a:t>Too much business logic in the database?</a:t>
            </a:r>
          </a:p>
          <a:p>
            <a:pPr marL="1435517" lvl="2" indent="-571500"/>
            <a:r>
              <a:rPr lang="en-CA" dirty="0"/>
              <a:t>Simplify code and/or split into smaller logical units.</a:t>
            </a:r>
          </a:p>
          <a:p>
            <a:pPr marL="1435517" lvl="2" indent="-571500"/>
            <a:r>
              <a:rPr lang="en-CA" dirty="0"/>
              <a:t>Move business logic into application code.</a:t>
            </a:r>
          </a:p>
          <a:p>
            <a:pPr marL="1003508" lvl="1" indent="-571500"/>
            <a:r>
              <a:rPr lang="en-CA" dirty="0"/>
              <a:t>Too many optimization hacks.</a:t>
            </a:r>
          </a:p>
          <a:p>
            <a:pPr marL="1003508" lvl="1" indent="-571500"/>
            <a:r>
              <a:rPr lang="en-CA" dirty="0"/>
              <a:t>Using the wrong tool for the job.</a:t>
            </a:r>
          </a:p>
          <a:p>
            <a:pPr marL="1435517" lvl="2" indent="-571500"/>
            <a:r>
              <a:rPr lang="en-CA" dirty="0"/>
              <a:t>OLAP against OLTP.  OLTP against OLAP.</a:t>
            </a:r>
          </a:p>
          <a:p>
            <a:pPr marL="1435517" lvl="2" indent="-571500"/>
            <a:r>
              <a:rPr lang="en-CA" dirty="0"/>
              <a:t>Tables as queues (instead of Service Broker).</a:t>
            </a:r>
          </a:p>
          <a:p>
            <a:pPr marL="1435517" lvl="2" indent="-571500"/>
            <a:r>
              <a:rPr lang="en-CA" dirty="0"/>
              <a:t>Excessive string manipulation/Regex (instead of full-text or elastic search)</a:t>
            </a:r>
          </a:p>
          <a:p>
            <a:pPr marL="1435517" lvl="2" indent="-5715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0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Best (but most challenging)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Database Server Hacks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Query hint: DISABLE_PARAMETER_SNIFFING </a:t>
            </a:r>
            <a:r>
              <a:rPr lang="en-CA" i="1" dirty="0"/>
              <a:t>(See Demo)</a:t>
            </a:r>
          </a:p>
          <a:p>
            <a:pPr marL="1867525" lvl="3" indent="-571500"/>
            <a:r>
              <a:rPr lang="en-CA" dirty="0"/>
              <a:t>Results in plans comparable to OPTIMIZE FOR UNKNOWN.</a:t>
            </a:r>
          </a:p>
          <a:p>
            <a:pPr marL="1867525" lvl="3" indent="-571500"/>
            <a:r>
              <a:rPr lang="en-CA" dirty="0"/>
              <a:t>Limit to rare/specific scenarios where this ALWAYS works.</a:t>
            </a:r>
          </a:p>
          <a:p>
            <a:pPr marL="1867525" lvl="3" indent="-571500"/>
            <a:r>
              <a:rPr lang="en-CA" dirty="0"/>
              <a:t>Usually a bad idea.</a:t>
            </a:r>
          </a:p>
          <a:p>
            <a:pPr marL="1435517" lvl="2" indent="-571500"/>
            <a:r>
              <a:rPr lang="en-CA" dirty="0"/>
              <a:t>Server config: optimize for ad hoc workloads</a:t>
            </a:r>
          </a:p>
          <a:p>
            <a:pPr marL="1867525" lvl="3" indent="-571500"/>
            <a:r>
              <a:rPr lang="en-CA" dirty="0"/>
              <a:t>SQL Server does not cache execution plan for first execution of a query.</a:t>
            </a:r>
          </a:p>
          <a:p>
            <a:pPr marL="1867525" lvl="3" indent="-571500"/>
            <a:r>
              <a:rPr lang="en-CA" dirty="0"/>
              <a:t>Creates stub and if run more times, a plan is generated.</a:t>
            </a:r>
          </a:p>
          <a:p>
            <a:pPr marL="1867525" lvl="3" indent="-571500"/>
            <a:r>
              <a:rPr lang="en-CA" dirty="0"/>
              <a:t>Can effectively resolve plan cache churn on servers with mostly ad-hoc queries.</a:t>
            </a:r>
          </a:p>
          <a:p>
            <a:pPr marL="1435517" lvl="2" indent="-571500"/>
            <a:r>
              <a:rPr lang="en-CA" dirty="0"/>
              <a:t>Database config: SET PARAMETERIZATION FORCED</a:t>
            </a:r>
          </a:p>
          <a:p>
            <a:pPr marL="1867525" lvl="3" indent="-571500"/>
            <a:r>
              <a:rPr lang="en-CA" dirty="0"/>
              <a:t>Attempts to parameterize ad-hoc queries and results in more plan reuse.</a:t>
            </a:r>
          </a:p>
          <a:p>
            <a:pPr marL="1867525" lvl="3" indent="-571500"/>
            <a:r>
              <a:rPr lang="en-CA" dirty="0"/>
              <a:t>Greatly reduces compilations, but may expose code to more parameter sniffing.</a:t>
            </a:r>
          </a:p>
          <a:p>
            <a:pPr marL="1867525" lvl="3" indent="-571500"/>
            <a:r>
              <a:rPr lang="en-CA" dirty="0"/>
              <a:t>Useful on servers with lots of parameterized queries not encapsulated in stored procs.</a:t>
            </a:r>
          </a:p>
          <a:p>
            <a:pPr marL="1435517" lvl="2" indent="-571500"/>
            <a:r>
              <a:rPr lang="en-CA" dirty="0"/>
              <a:t>There are many more of these out there.  The list grows with each version, so beware!</a:t>
            </a:r>
          </a:p>
        </p:txBody>
      </p:sp>
    </p:spTree>
    <p:extLst>
      <p:ext uri="{BB962C8B-B14F-4D97-AF65-F5344CB8AC3E}">
        <p14:creationId xmlns:p14="http://schemas.microsoft.com/office/powerpoint/2010/main" val="346913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Plan reuse is a critical feature of SQL Server</a:t>
            </a:r>
            <a:r>
              <a:rPr lang="en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Parameter </a:t>
            </a:r>
            <a:r>
              <a:rPr lang="en-CA" dirty="0"/>
              <a:t>sniffing should be seen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Do not reuse </a:t>
            </a:r>
            <a:r>
              <a:rPr lang="en-CA" dirty="0"/>
              <a:t>one solution everywhere unless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Avoid hacks to quickly make performance problems go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Improving code and business logic is the optimal way to tackle parameter sniffing.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F0D8EF-A054-41C0-A4B6-FA0EC9764E44}"/>
              </a:ext>
            </a:extLst>
          </p:cNvPr>
          <p:cNvCxnSpPr/>
          <p:nvPr/>
        </p:nvCxnSpPr>
        <p:spPr>
          <a:xfrm>
            <a:off x="2397707" y="18030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EBA808-FB73-49E4-9CAA-FF9FA3E0200B}"/>
              </a:ext>
            </a:extLst>
          </p:cNvPr>
          <p:cNvCxnSpPr/>
          <p:nvPr/>
        </p:nvCxnSpPr>
        <p:spPr>
          <a:xfrm>
            <a:off x="4881016" y="27174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21A6ED-BBBF-479E-992F-C18C7B3D1BDB}"/>
              </a:ext>
            </a:extLst>
          </p:cNvPr>
          <p:cNvCxnSpPr/>
          <p:nvPr/>
        </p:nvCxnSpPr>
        <p:spPr>
          <a:xfrm>
            <a:off x="7467601" y="36324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4280-8F4B-4E70-AC12-A49F053D9235}"/>
              </a:ext>
            </a:extLst>
          </p:cNvPr>
          <p:cNvSpPr/>
          <p:nvPr/>
        </p:nvSpPr>
        <p:spPr>
          <a:xfrm>
            <a:off x="964733" y="15118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1B212-9AEE-40B3-8BA1-BF89CA3F624D}"/>
              </a:ext>
            </a:extLst>
          </p:cNvPr>
          <p:cNvSpPr/>
          <p:nvPr/>
        </p:nvSpPr>
        <p:spPr>
          <a:xfrm>
            <a:off x="8499789" y="4255650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2A68B-C772-41D6-BDC4-80067DA9CA85}"/>
              </a:ext>
            </a:extLst>
          </p:cNvPr>
          <p:cNvSpPr/>
          <p:nvPr/>
        </p:nvSpPr>
        <p:spPr>
          <a:xfrm>
            <a:off x="5876146" y="3341250"/>
            <a:ext cx="1473667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D08A0-9C81-4F95-A56D-99DC36C58ED9}"/>
              </a:ext>
            </a:extLst>
          </p:cNvPr>
          <p:cNvSpPr/>
          <p:nvPr/>
        </p:nvSpPr>
        <p:spPr>
          <a:xfrm>
            <a:off x="3419620" y="24262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D8A1A-66F7-48A5-A097-581EFF0D2683}"/>
              </a:ext>
            </a:extLst>
          </p:cNvPr>
          <p:cNvSpPr txBox="1"/>
          <p:nvPr/>
        </p:nvSpPr>
        <p:spPr>
          <a:xfrm>
            <a:off x="964733" y="2457326"/>
            <a:ext cx="173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BC8B3-8648-41A6-BA5D-F33EF2AB18B6}"/>
              </a:ext>
            </a:extLst>
          </p:cNvPr>
          <p:cNvSpPr txBox="1"/>
          <p:nvPr/>
        </p:nvSpPr>
        <p:spPr>
          <a:xfrm>
            <a:off x="3419620" y="3363878"/>
            <a:ext cx="12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EA93B-F792-466B-9D97-B96FBDFB8807}"/>
              </a:ext>
            </a:extLst>
          </p:cNvPr>
          <p:cNvSpPr txBox="1"/>
          <p:nvPr/>
        </p:nvSpPr>
        <p:spPr>
          <a:xfrm>
            <a:off x="5876145" y="4246120"/>
            <a:ext cx="194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Step-by-step process for reading/writing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an execution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4E6C0-E967-4066-9BB2-59637A0F9807}"/>
              </a:ext>
            </a:extLst>
          </p:cNvPr>
          <p:cNvSpPr txBox="1"/>
          <p:nvPr/>
        </p:nvSpPr>
        <p:spPr>
          <a:xfrm>
            <a:off x="8499789" y="5078028"/>
            <a:ext cx="16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Execution Plan?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317166"/>
          </a:xfrm>
        </p:spPr>
        <p:txBody>
          <a:bodyPr/>
          <a:lstStyle/>
          <a:p>
            <a:pPr marL="571500" indent="-571500"/>
            <a:r>
              <a:rPr lang="en-CA" dirty="0"/>
              <a:t>A set of steps describing how to read or write data.</a:t>
            </a:r>
          </a:p>
          <a:p>
            <a:pPr marL="571500" indent="-571500"/>
            <a:r>
              <a:rPr lang="en-CA" dirty="0"/>
              <a:t>Each step is an operator:</a:t>
            </a:r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05A4E-3E6F-4108-89F9-CCDD1D5A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47" y="2691280"/>
            <a:ext cx="4867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Query Optimizer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Uses statistics, constraints, and object metadata to generate a list of candidate plans.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Assigns costs to each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Evaluates as many plans as is feasible to arrive at a low-cost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chosen may not be the best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Analogous to a chess AI trying to pick the best moves.</a:t>
            </a:r>
          </a:p>
          <a:p>
            <a:pPr marL="0" indent="0">
              <a:buNone/>
            </a:pPr>
            <a:r>
              <a:rPr lang="en-CA" i="1" dirty="0"/>
              <a:t>	More complex queries = more complex optimization/plans</a:t>
            </a:r>
          </a:p>
        </p:txBody>
      </p:sp>
    </p:spTree>
    <p:extLst>
      <p:ext uri="{BB962C8B-B14F-4D97-AF65-F5344CB8AC3E}">
        <p14:creationId xmlns:p14="http://schemas.microsoft.com/office/powerpoint/2010/main" val="2060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Plan Cache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is an expensive process (Costs CPU &amp; 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plans are stored in the plan cache for reuse in the future.</a:t>
            </a:r>
          </a:p>
          <a:p>
            <a:pPr marL="571500" indent="-571500"/>
            <a:r>
              <a:rPr lang="en-CA" dirty="0"/>
              <a:t>When a query is issued with a plan already in memory, it is automatically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 cache is in-memory (cleared on SQL Server service restart)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Plans age out of cache due to time, change, or memory pressure.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Managed automatically by SQL Server</a:t>
            </a:r>
          </a:p>
          <a:p>
            <a:pPr marL="0" indent="0">
              <a:buNone/>
            </a:pPr>
            <a:r>
              <a:rPr lang="en-CA" i="1" dirty="0"/>
              <a:t>	Query text is precise.  Different text = different plan!!!</a:t>
            </a:r>
          </a:p>
        </p:txBody>
      </p:sp>
    </p:spTree>
    <p:extLst>
      <p:ext uri="{BB962C8B-B14F-4D97-AF65-F5344CB8AC3E}">
        <p14:creationId xmlns:p14="http://schemas.microsoft.com/office/powerpoint/2010/main" val="29262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The Plan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Words>1309</Words>
  <Application>Microsoft Office PowerPoint</Application>
  <PresentationFormat>Custom</PresentationFormat>
  <Paragraphs>166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Image</vt:lpstr>
      <vt:lpstr>Parameter Sniffing - Everything You Know is Wrong!</vt:lpstr>
      <vt:lpstr>Ed Pollack</vt:lpstr>
      <vt:lpstr>Agenda</vt:lpstr>
      <vt:lpstr>Query Processing</vt:lpstr>
      <vt:lpstr>What is an Execution Plan?</vt:lpstr>
      <vt:lpstr>What Does the Query Optimizer Do?</vt:lpstr>
      <vt:lpstr>Demo: Execution Plans</vt:lpstr>
      <vt:lpstr>The Plan Cache</vt:lpstr>
      <vt:lpstr>Demo: The Plan Cache</vt:lpstr>
      <vt:lpstr>Parameterization</vt:lpstr>
      <vt:lpstr>Demo: Parameterization</vt:lpstr>
      <vt:lpstr>Parameter Sniffing</vt:lpstr>
      <vt:lpstr>Demo: Parameter Sniffing</vt:lpstr>
      <vt:lpstr>Diagnosing Parameter Sniffing</vt:lpstr>
      <vt:lpstr>Resolving Parameter Sniffing</vt:lpstr>
      <vt:lpstr>Redeclare Parameters Locally</vt:lpstr>
      <vt:lpstr>Demo: Redeclaring Parameters Locally</vt:lpstr>
      <vt:lpstr>Verdict: Do not do that.  Ever!</vt:lpstr>
      <vt:lpstr>OPTION (RECOMPILE)</vt:lpstr>
      <vt:lpstr>Demo: OPTION (RECOMPILE)</vt:lpstr>
      <vt:lpstr>Verdict: Useful when appropriate.</vt:lpstr>
      <vt:lpstr>Dynamic SQL</vt:lpstr>
      <vt:lpstr>Demo: Dynamic SQL</vt:lpstr>
      <vt:lpstr>Verdict: Probably a trap!</vt:lpstr>
      <vt:lpstr>OPTIMIZE FOR</vt:lpstr>
      <vt:lpstr>Demo: OPTIMIZE FOR</vt:lpstr>
      <vt:lpstr>Verdict: Almost definitely a trap!</vt:lpstr>
      <vt:lpstr>Temporary Stored Procedures</vt:lpstr>
      <vt:lpstr>Demo: Temporary Stored Procedures</vt:lpstr>
      <vt:lpstr>Verdict: Useful (in moderation)</vt:lpstr>
      <vt:lpstr>Trace Flag 4136</vt:lpstr>
      <vt:lpstr>Improve T-SQL/Business Logic</vt:lpstr>
      <vt:lpstr>Verdict: Best (but most challenging) solution</vt:lpstr>
      <vt:lpstr>More Database Server Hacks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205</cp:revision>
  <cp:lastPrinted>2018-05-23T19:05:19Z</cp:lastPrinted>
  <dcterms:created xsi:type="dcterms:W3CDTF">2011-08-19T20:30:49Z</dcterms:created>
  <dcterms:modified xsi:type="dcterms:W3CDTF">2022-03-04T16:09:57Z</dcterms:modified>
</cp:coreProperties>
</file>