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41"/>
  </p:notesMasterIdLst>
  <p:sldIdLst>
    <p:sldId id="263" r:id="rId2"/>
    <p:sldId id="434" r:id="rId3"/>
    <p:sldId id="264" r:id="rId4"/>
    <p:sldId id="330" r:id="rId5"/>
    <p:sldId id="331" r:id="rId6"/>
    <p:sldId id="332" r:id="rId7"/>
    <p:sldId id="307" r:id="rId8"/>
    <p:sldId id="333" r:id="rId9"/>
    <p:sldId id="334" r:id="rId10"/>
    <p:sldId id="335" r:id="rId11"/>
    <p:sldId id="336" r:id="rId12"/>
    <p:sldId id="337" r:id="rId13"/>
    <p:sldId id="338" r:id="rId14"/>
    <p:sldId id="341" r:id="rId15"/>
    <p:sldId id="340" r:id="rId16"/>
    <p:sldId id="435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60" r:id="rId34"/>
    <p:sldId id="362" r:id="rId35"/>
    <p:sldId id="361" r:id="rId36"/>
    <p:sldId id="363" r:id="rId37"/>
    <p:sldId id="436" r:id="rId38"/>
    <p:sldId id="328" r:id="rId39"/>
    <p:sldId id="329" r:id="rId40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1794-FE7D-4028-8036-1B80BE5CA903}" v="30" dt="2020-11-03T01:08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678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ote" userId="9fc346731770da84" providerId="LiveId" clId="{A5151794-FE7D-4028-8036-1B80BE5CA903}"/>
    <pc:docChg chg="undo custSel modSld">
      <pc:chgData name="Christian Cote" userId="9fc346731770da84" providerId="LiveId" clId="{A5151794-FE7D-4028-8036-1B80BE5CA903}" dt="2020-11-03T01:08:19.177" v="76" actId="14100"/>
      <pc:docMkLst>
        <pc:docMk/>
      </pc:docMkLst>
      <pc:sldChg chg="addSp delSp modSp mod">
        <pc:chgData name="Christian Cote" userId="9fc346731770da84" providerId="LiveId" clId="{A5151794-FE7D-4028-8036-1B80BE5CA903}" dt="2020-11-03T01:08:19.177" v="76" actId="14100"/>
        <pc:sldMkLst>
          <pc:docMk/>
          <pc:sldMk cId="3880213463" sldId="257"/>
        </pc:sldMkLst>
        <pc:spChg chg="add del mod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0" creationId="{E008D159-C3A5-4CA3-A326-5BF5F2D4F99D}"/>
          </ac:spMkLst>
        </pc:spChg>
        <pc:spChg chg="add del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Christian Cote" userId="9fc346731770da84" providerId="LiveId" clId="{A5151794-FE7D-4028-8036-1B80BE5CA903}" dt="2020-11-02T23:52:49.981" v="59" actId="1076"/>
          <ac:spMkLst>
            <pc:docMk/>
            <pc:sldMk cId="3880213463" sldId="257"/>
            <ac:spMk id="19" creationId="{00000000-0000-0000-0000-000000000000}"/>
          </ac:spMkLst>
        </pc:spChg>
        <pc:graphicFrameChg chg="mod modGraphic">
          <ac:chgData name="Christian Cote" userId="9fc346731770da84" providerId="LiveId" clId="{A5151794-FE7D-4028-8036-1B80BE5CA903}" dt="2020-11-02T23:50:42.217" v="37" actId="14100"/>
          <ac:graphicFrameMkLst>
            <pc:docMk/>
            <pc:sldMk cId="3880213463" sldId="257"/>
            <ac:graphicFrameMk id="2" creationId="{8ABFF388-2321-4CDF-85D2-CA78EC9CC6B7}"/>
          </ac:graphicFrameMkLst>
        </pc:graphicFrameChg>
        <pc:picChg chg="add mod">
          <ac:chgData name="Christian Cote" userId="9fc346731770da84" providerId="LiveId" clId="{A5151794-FE7D-4028-8036-1B80BE5CA903}" dt="2020-11-03T01:06:36.243" v="75" actId="14100"/>
          <ac:picMkLst>
            <pc:docMk/>
            <pc:sldMk cId="3880213463" sldId="257"/>
            <ac:picMk id="3" creationId="{303739D5-FFA4-46C3-8E83-D32C75832447}"/>
          </ac:picMkLst>
        </pc:picChg>
        <pc:picChg chg="del mod">
          <ac:chgData name="Christian Cote" userId="9fc346731770da84" providerId="LiveId" clId="{A5151794-FE7D-4028-8036-1B80BE5CA903}" dt="2020-11-02T23:51:14.297" v="50" actId="478"/>
          <ac:picMkLst>
            <pc:docMk/>
            <pc:sldMk cId="3880213463" sldId="257"/>
            <ac:picMk id="4" creationId="{23C8939E-154B-4693-B1AD-59AA945EB6D4}"/>
          </ac:picMkLst>
        </pc:picChg>
        <pc:picChg chg="del">
          <ac:chgData name="Christian Cote" userId="9fc346731770da84" providerId="LiveId" clId="{A5151794-FE7D-4028-8036-1B80BE5CA903}" dt="2020-11-02T23:49:03.143" v="8" actId="478"/>
          <ac:picMkLst>
            <pc:docMk/>
            <pc:sldMk cId="3880213463" sldId="257"/>
            <ac:picMk id="6" creationId="{1C488B5B-457B-4A96-A596-89F741F33C92}"/>
          </ac:picMkLst>
        </pc:picChg>
        <pc:picChg chg="del">
          <ac:chgData name="Christian Cote" userId="9fc346731770da84" providerId="LiveId" clId="{A5151794-FE7D-4028-8036-1B80BE5CA903}" dt="2020-11-02T23:49:56.938" v="29" actId="478"/>
          <ac:picMkLst>
            <pc:docMk/>
            <pc:sldMk cId="3880213463" sldId="257"/>
            <ac:picMk id="7" creationId="{7A902059-0A12-4C41-8900-A7836596CF43}"/>
          </ac:picMkLst>
        </pc:picChg>
        <pc:picChg chg="del">
          <ac:chgData name="Christian Cote" userId="9fc346731770da84" providerId="LiveId" clId="{A5151794-FE7D-4028-8036-1B80BE5CA903}" dt="2020-11-02T23:50:37.507" v="35" actId="478"/>
          <ac:picMkLst>
            <pc:docMk/>
            <pc:sldMk cId="3880213463" sldId="257"/>
            <ac:picMk id="8" creationId="{F18F7A46-87C1-4C87-9D28-0234186BA5A2}"/>
          </ac:picMkLst>
        </pc:picChg>
        <pc:picChg chg="mod modCrop">
          <ac:chgData name="Christian Cote" userId="9fc346731770da84" providerId="LiveId" clId="{A5151794-FE7D-4028-8036-1B80BE5CA903}" dt="2020-11-02T23:53:57.656" v="69" actId="1076"/>
          <ac:picMkLst>
            <pc:docMk/>
            <pc:sldMk cId="3880213463" sldId="257"/>
            <ac:picMk id="9" creationId="{C634D6CE-3A42-44B2-B905-F4374A9D32A7}"/>
          </ac:picMkLst>
        </pc:picChg>
        <pc:picChg chg="del">
          <ac:chgData name="Christian Cote" userId="9fc346731770da84" providerId="LiveId" clId="{A5151794-FE7D-4028-8036-1B80BE5CA903}" dt="2020-11-02T23:50:38.233" v="36" actId="478"/>
          <ac:picMkLst>
            <pc:docMk/>
            <pc:sldMk cId="3880213463" sldId="257"/>
            <ac:picMk id="12" creationId="{469E5C0A-5619-4586-90DA-F45817AA9CB9}"/>
          </ac:picMkLst>
        </pc:picChg>
        <pc:picChg chg="add mod">
          <ac:chgData name="Christian Cote" userId="9fc346731770da84" providerId="LiveId" clId="{A5151794-FE7D-4028-8036-1B80BE5CA903}" dt="2020-11-03T01:08:19.177" v="76" actId="14100"/>
          <ac:picMkLst>
            <pc:docMk/>
            <pc:sldMk cId="3880213463" sldId="257"/>
            <ac:picMk id="2050" creationId="{D20F88E4-1B48-4DC0-9E49-EEF6C120306D}"/>
          </ac:picMkLst>
        </pc:picChg>
        <pc:picChg chg="add mod">
          <ac:chgData name="Christian Cote" userId="9fc346731770da84" providerId="LiveId" clId="{A5151794-FE7D-4028-8036-1B80BE5CA903}" dt="2020-11-02T23:53:18.896" v="63" actId="1076"/>
          <ac:picMkLst>
            <pc:docMk/>
            <pc:sldMk cId="3880213463" sldId="257"/>
            <ac:picMk id="2052" creationId="{F05114AF-69D0-4FA9-829F-25FB2B8867F9}"/>
          </ac:picMkLst>
        </pc:picChg>
      </pc:sldChg>
      <pc:sldChg chg="addSp modSp">
        <pc:chgData name="Christian Cote" userId="9fc346731770da84" providerId="LiveId" clId="{A5151794-FE7D-4028-8036-1B80BE5CA903}" dt="2020-11-03T01:04:35.660" v="73" actId="1076"/>
        <pc:sldMkLst>
          <pc:docMk/>
          <pc:sldMk cId="3947886400" sldId="263"/>
        </pc:sldMkLst>
        <pc:picChg chg="add mod">
          <ac:chgData name="Christian Cote" userId="9fc346731770da84" providerId="LiveId" clId="{A5151794-FE7D-4028-8036-1B80BE5CA903}" dt="2020-11-03T01:04:35.660" v="73" actId="1076"/>
          <ac:picMkLst>
            <pc:docMk/>
            <pc:sldMk cId="3947886400" sldId="263"/>
            <ac:picMk id="3074" creationId="{8BF2DC4E-6825-442D-826C-D7EE0453F0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6050-B3B9-4A56-8FF7-BEF0B3EF2A31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D992-ACC6-4654-ABFE-ECA7A805A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6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7EA-382F-4754-85A4-77B95315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6E8BE-968C-4BEB-BDFF-377CC816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4FB5-CA84-4C4E-8E3D-961E8D4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2B3B-B5A0-4154-8A97-DAFF3C6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68A7-15D3-40BE-AC5C-5033BD8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589-311E-4EC6-B4EA-7A7EC21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49ED-745A-4E2E-B3F2-76BF7E33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952-6AF7-4570-839A-05A5AC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41FD-7700-4B3F-ABCC-4D062E6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D856-1C80-4933-8762-884D05AE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2D5B-78AF-46C2-9964-847A4170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D818-0494-4DDA-BC31-AD06A80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CAFC-76FD-4397-9BE1-89208BB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CA98-2479-4E6B-93BF-6AE4289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4A59-729D-41E8-8B7D-58BA19A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7E2290-D773-46C2-A868-25CAA97A1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60000" y="-359912"/>
            <a:ext cx="5328001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364" y="360363"/>
            <a:ext cx="10799762" cy="5759449"/>
          </a:xfrm>
        </p:spPr>
        <p:txBody>
          <a:bodyPr anchor="ctr"/>
          <a:lstStyle>
            <a:lvl1pPr algn="r">
              <a:defRPr sz="6000" b="0" i="0" cap="none">
                <a:solidFill>
                  <a:schemeClr val="accent1"/>
                </a:solidFill>
                <a:latin typeface="+mj-lt"/>
                <a:cs typeface="Arial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1413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34AC-B48B-4525-A7C4-0093A2C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B47B-DF45-421F-BC6D-F0D1F1AD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AD6A-3604-4401-96EE-2AF3DEB6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744E-AF53-4691-8F49-D0224ABD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1EDF-C172-4A08-BDDD-758644A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DE86-5959-45D5-83D2-DA56FD2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8284-0285-4F48-B56E-E795E97C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D184-F13F-428D-8DD0-338C924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5015-B9AF-40EB-9C14-A0DFFDA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DAD0-85F7-49B7-899B-C6BF301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9C47-D586-435D-9B4A-1F7C968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169-0F84-47BF-899F-6D19C3A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7ED-2350-4350-A2FD-171B1B5B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9252-CE57-4431-9390-585A8387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8566-28FC-4D87-AE5C-DC0F682A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0DF2-1DB2-41EF-ABE5-720F39812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15D6-2B65-42B0-B802-0AC99FC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CDF22-A6AA-4C30-A209-462E215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7A44-1839-405F-9054-9F34CFB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5D6-B012-44A1-AEBC-9D4EBFAF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048E-C65C-470F-B79D-805BDF0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807D-572B-4EAA-9381-83E6CDB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FB7C9-2E33-4E79-ADD6-5666B9C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A177-D582-47C9-94B3-61F2F2D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02A-6F09-4C10-BE0D-B6F92567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65B2-F7F0-4C48-BBDC-E7123AC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852-087C-4B86-896F-8BE0D31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3BB3-914F-468C-83C3-675E6227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F912-A1F6-4B3A-9F50-F88DB0B5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D372-6FD3-47AE-A40E-CB989DD6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370-6F23-47C8-B8A0-D5640AA4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23194-12F2-42D6-A13A-D2DBCF61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CA3-E097-4773-8584-91602B56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88169-FDD5-41D4-86E5-0A664E04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7294-FE1F-4370-BF76-CE264419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449-06CD-4B58-B282-86A966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10/24/2022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7F71-DC6C-4A88-B0AB-6621E6CB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745C-16CB-4AAB-807C-6B31310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974-8C9C-4A13-AA91-2A38255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9B4A-9B94-447E-AAD5-0C17434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19CF-F6FD-42D8-95F6-9D6E3B5C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10/24/2022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E02F-BDDF-4296-910B-D1E7C2463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AA82-DD79-4113-B3ED-ED09B8AA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9079-EDB5-4E4F-AE74-66D98C405649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B2182D-3A9F-4816-A974-9CCEB581020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6" imgW="2279520" imgH="1310400" progId="Photoshop.Image.18">
                  <p:embed/>
                </p:oleObj>
              </mc:Choice>
              <mc:Fallback>
                <p:oleObj name="Image" r:id="rId16" imgW="2279520" imgH="131040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2D97063-5A23-4A28-BA12-299D39E45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7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6" r:id="rId13"/>
    <p:sldLayoutId id="2147483688" r:id="rId14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hyperlink" Target="https://www.datt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7" y="1440088"/>
            <a:ext cx="10800218" cy="2339975"/>
          </a:xfrm>
        </p:spPr>
        <p:txBody>
          <a:bodyPr/>
          <a:lstStyle/>
          <a:p>
            <a:r>
              <a:rPr lang="en-US" b="1" dirty="0"/>
              <a:t>Parameter Sniffing - Everything You Know is Wrong!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Edward Pollack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AD0E-803B-4369-9C60-B48ABB5A5D73}"/>
              </a:ext>
            </a:extLst>
          </p:cNvPr>
          <p:cNvSpPr txBox="1"/>
          <p:nvPr/>
        </p:nvSpPr>
        <p:spPr>
          <a:xfrm>
            <a:off x="360135" y="5019151"/>
            <a:ext cx="103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Simple solutions to complex performance challenges. 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procedures can be parameterized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 can be reused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Critical component of plan reuse.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 can be executed N times a day using the same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>
              <a:buNone/>
            </a:pPr>
            <a:r>
              <a:rPr lang="en-CA" i="1" dirty="0"/>
              <a:t>	We want to optimize plans as infrequently as possible!</a:t>
            </a:r>
          </a:p>
        </p:txBody>
      </p:sp>
    </p:spTree>
    <p:extLst>
      <p:ext uri="{BB962C8B-B14F-4D97-AF65-F5344CB8AC3E}">
        <p14:creationId xmlns:p14="http://schemas.microsoft.com/office/powerpoint/2010/main" val="204381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5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stored in cache is created using the FIRST parameter value supplied.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That plan may not be optimal for all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is a side-effect of plan-reuse and should not be actively avoided!</a:t>
            </a:r>
          </a:p>
          <a:p>
            <a:pPr marL="0" indent="0">
              <a:buNone/>
            </a:pPr>
            <a:r>
              <a:rPr lang="en-CA" b="1" dirty="0"/>
              <a:t>	</a:t>
            </a:r>
            <a:r>
              <a:rPr lang="en-CA" i="1" dirty="0"/>
              <a:t>It’s a feature, not a bug!!!</a:t>
            </a:r>
          </a:p>
        </p:txBody>
      </p:sp>
    </p:spTree>
    <p:extLst>
      <p:ext uri="{BB962C8B-B14F-4D97-AF65-F5344CB8AC3E}">
        <p14:creationId xmlns:p14="http://schemas.microsoft.com/office/powerpoint/2010/main" val="202422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Diagnosing Parameter Sniffing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runs inconsistently (fast/low resource consumption sometimes, slow/server-pain other times)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proc suddenly performs poorly with no schema changes.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stored procedure has many parameters or complex organizational logic embedded in 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Stored procedure with lots of branching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Poking it with a stick temporarily fixes it.</a:t>
            </a:r>
          </a:p>
        </p:txBody>
      </p:sp>
    </p:spTree>
    <p:extLst>
      <p:ext uri="{BB962C8B-B14F-4D97-AF65-F5344CB8AC3E}">
        <p14:creationId xmlns:p14="http://schemas.microsoft.com/office/powerpoint/2010/main" val="1965782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Resolving Parameter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376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Are Your Statistics Up-to-Date?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By default, you want AUTO_CREATE_STATISTICS on.</a:t>
            </a:r>
          </a:p>
          <a:p>
            <a:pPr marL="571500" indent="-571500"/>
            <a:r>
              <a:rPr lang="en-CA" dirty="0"/>
              <a:t>By default, you want AUTO_UPDATE_STATISTICS 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Check execution plans for estimated vs. actual rows.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Bad stats = bad execution plans!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Before attempting to solve a parameter sniffing problem, verify stats are </a:t>
            </a:r>
            <a:r>
              <a:rPr lang="en-CA" b="1" i="1" u="sng" dirty="0"/>
              <a:t>reasonably</a:t>
            </a:r>
            <a:r>
              <a:rPr lang="en-CA" i="1" dirty="0"/>
              <a:t> </a:t>
            </a:r>
            <a:r>
              <a:rPr lang="en-CA" dirty="0"/>
              <a:t>accurate.</a:t>
            </a:r>
          </a:p>
        </p:txBody>
      </p:sp>
    </p:spTree>
    <p:extLst>
      <p:ext uri="{BB962C8B-B14F-4D97-AF65-F5344CB8AC3E}">
        <p14:creationId xmlns:p14="http://schemas.microsoft.com/office/powerpoint/2010/main" val="2519376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Redeclare Parameters Locally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Queries with local variables cannot benefit from statistics.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SQL Server uses an approximation when this happens.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result is a mediocre plan that performs consistently, but will not be optimal.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decision will return to haunt future developers.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CA" dirty="0"/>
          </a:p>
          <a:p>
            <a:pPr marL="0" indent="0" algn="ctr">
              <a:buNone/>
            </a:pPr>
            <a:r>
              <a:rPr lang="en-CA" b="1" i="1" dirty="0"/>
              <a:t>This is a hack!  Do not ever do this!</a:t>
            </a:r>
          </a:p>
        </p:txBody>
      </p:sp>
    </p:spTree>
    <p:extLst>
      <p:ext uri="{BB962C8B-B14F-4D97-AF65-F5344CB8AC3E}">
        <p14:creationId xmlns:p14="http://schemas.microsoft.com/office/powerpoint/2010/main" val="180487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Redeclaring Parameters Locally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300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Do not do that.  Ever!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9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731" y="-15297"/>
            <a:ext cx="7053884" cy="797524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71" y="723503"/>
            <a:ext cx="11226746" cy="4589797"/>
          </a:xfrm>
        </p:spPr>
        <p:txBody>
          <a:bodyPr>
            <a:normAutofit lnSpcReduction="10000"/>
          </a:bodyPr>
          <a:lstStyle/>
          <a:p>
            <a:pPr marL="306153" indent="-306153"/>
            <a:r>
              <a:rPr lang="en-US" sz="2600" dirty="0">
                <a:latin typeface="Arial" panose="020B0604020202020204" pitchFamily="34" charset="0"/>
              </a:rPr>
              <a:t>Microsoft Data Platform MVP</a:t>
            </a:r>
          </a:p>
          <a:p>
            <a:pPr marL="306153" indent="-306153"/>
            <a:r>
              <a:rPr lang="en-US" sz="2600" dirty="0">
                <a:latin typeface="Arial" panose="020B0604020202020204" pitchFamily="34" charset="0"/>
              </a:rPr>
              <a:t>Published author of Dynamic SQL: Applications, Performance, and Security.</a:t>
            </a:r>
          </a:p>
          <a:p>
            <a:pPr marL="306153" indent="-306153"/>
            <a:r>
              <a:rPr lang="en-US" sz="2600" dirty="0"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306153" indent="-306153"/>
            <a:r>
              <a:rPr lang="en-US" sz="2600" dirty="0">
                <a:latin typeface="Arial" panose="020B0604020202020204" pitchFamily="34" charset="0"/>
              </a:rPr>
              <a:t>Published in Expert T-SQL Functions in SQL Server </a:t>
            </a:r>
          </a:p>
          <a:p>
            <a:pPr marL="306153" indent="-306153"/>
            <a:r>
              <a:rPr lang="en-US" sz="2600" dirty="0">
                <a:latin typeface="Arial" panose="020B0604020202020204" pitchFamily="34" charset="0"/>
              </a:rPr>
              <a:t>Published author on </a:t>
            </a:r>
            <a:r>
              <a:rPr lang="en-US" sz="2600" dirty="0" err="1">
                <a:latin typeface="Arial" panose="020B0604020202020204" pitchFamily="34" charset="0"/>
              </a:rPr>
              <a:t>SQLServerCentral</a:t>
            </a:r>
            <a:r>
              <a:rPr lang="en-US" sz="2600" dirty="0">
                <a:latin typeface="Arial" panose="020B0604020202020204" pitchFamily="34" charset="0"/>
              </a:rPr>
              <a:t>, </a:t>
            </a:r>
            <a:r>
              <a:rPr lang="en-US" sz="2600" dirty="0" err="1">
                <a:latin typeface="Arial" panose="020B0604020202020204" pitchFamily="34" charset="0"/>
              </a:rPr>
              <a:t>SQLShack</a:t>
            </a:r>
            <a:r>
              <a:rPr lang="en-US" sz="2600" dirty="0">
                <a:latin typeface="Arial" panose="020B0604020202020204" pitchFamily="34" charset="0"/>
              </a:rPr>
              <a:t>, and </a:t>
            </a:r>
            <a:r>
              <a:rPr lang="en-US" sz="2600" dirty="0" err="1">
                <a:latin typeface="Arial" panose="020B0604020202020204" pitchFamily="34" charset="0"/>
              </a:rPr>
              <a:t>SimpleTalk</a:t>
            </a:r>
            <a:r>
              <a:rPr lang="en-US" sz="2600" dirty="0">
                <a:latin typeface="Arial" panose="020B0604020202020204" pitchFamily="34" charset="0"/>
              </a:rPr>
              <a:t>.</a:t>
            </a:r>
          </a:p>
          <a:p>
            <a:pPr marL="306153" indent="-306153"/>
            <a:r>
              <a:rPr lang="en-US" sz="2600" dirty="0">
                <a:latin typeface="Arial" panose="020B0604020202020204" pitchFamily="34" charset="0"/>
              </a:rPr>
              <a:t>Data Architect @ </a:t>
            </a:r>
            <a:r>
              <a:rPr lang="en-US" sz="2600" dirty="0"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Datto</a:t>
            </a:r>
            <a:endParaRPr lang="en-US" sz="2600" dirty="0">
              <a:latin typeface="Arial" panose="020B0604020202020204" pitchFamily="34" charset="0"/>
            </a:endParaRPr>
          </a:p>
          <a:p>
            <a:pPr marL="306153" indent="-306153"/>
            <a:r>
              <a:rPr lang="en-US" sz="2600" dirty="0">
                <a:latin typeface="Arial" panose="020B0604020202020204" pitchFamily="34" charset="0"/>
              </a:rPr>
              <a:t>Organizer of SQL Saturday Albany &amp; New Jersey</a:t>
            </a:r>
          </a:p>
          <a:p>
            <a:pPr marL="306153" indent="-306153"/>
            <a:r>
              <a:rPr lang="en-IN" sz="2600" dirty="0">
                <a:latin typeface="Arial" panose="020B0604020202020204" pitchFamily="34" charset="0"/>
              </a:rPr>
              <a:t>Speaker at many data events</a:t>
            </a:r>
          </a:p>
          <a:p>
            <a:pPr marL="0" indent="0">
              <a:buNone/>
            </a:pPr>
            <a:r>
              <a:rPr lang="en-IN" sz="1890" dirty="0">
                <a:latin typeface="Arial" panose="020B0604020202020204" pitchFamily="34" charset="0"/>
              </a:rPr>
              <a:t>	Twitter: </a:t>
            </a:r>
            <a:r>
              <a:rPr lang="en-IN" sz="1890" i="1" dirty="0">
                <a:latin typeface="Arial" panose="020B0604020202020204" pitchFamily="34" charset="0"/>
              </a:rPr>
              <a:t>@EdwardPollack</a:t>
            </a:r>
            <a:endParaRPr lang="en-IN" sz="189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452" y="3908585"/>
            <a:ext cx="1939165" cy="258555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312" y="4328741"/>
            <a:ext cx="2160058" cy="21600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60" y="5291768"/>
            <a:ext cx="2280062" cy="1197032"/>
          </a:xfrm>
          <a:prstGeom prst="rect">
            <a:avLst/>
          </a:prstGeom>
        </p:spPr>
      </p:pic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4F5D44-DDB7-833F-533D-BBFBAD5CE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603" y="5408771"/>
            <a:ext cx="2957046" cy="971827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999" y="4432424"/>
            <a:ext cx="1310435" cy="205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OPTION (RECOMPILE)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Query hint that forces SQL Server to generate a new execution plan for a query.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Does not alter or use existing plans in the cache.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useful solution for queries that execute infrequently, but are very parameter sensitive.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Like all query hints, use caution when applying it.  Optimization is expensive and overuse of this hint will also be expensive.</a:t>
            </a:r>
          </a:p>
          <a:p>
            <a:pPr marL="0" indent="0" algn="ctr">
              <a:buNone/>
            </a:pPr>
            <a:r>
              <a:rPr lang="en-CA" i="1" dirty="0"/>
              <a:t>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3854087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OPTION (RECOMPILE)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23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 when appropriate.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0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SQL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Rewrite a query in dynamic SQL.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turns a parameterized query into a literal query string that will be given a new plan for each unique execution.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Avoids plan reuse for different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Behaves similar to OPTION (RECOMPILE) for queries with parameter values that rarely repeat.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 confusing use for dynamic SQL.</a:t>
            </a:r>
          </a:p>
          <a:p>
            <a:pPr marL="0" indent="0" algn="ctr">
              <a:buNone/>
            </a:pPr>
            <a:r>
              <a:rPr lang="en-CA" i="1" dirty="0"/>
              <a:t>Use when dynamic SQL is already an appropriate solution</a:t>
            </a:r>
          </a:p>
        </p:txBody>
      </p:sp>
    </p:spTree>
    <p:extLst>
      <p:ext uri="{BB962C8B-B14F-4D97-AF65-F5344CB8AC3E}">
        <p14:creationId xmlns:p14="http://schemas.microsoft.com/office/powerpoint/2010/main" val="2028158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Dynamic 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21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Probably a trap!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0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OPTIMIZE FOR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Optimizes a query for specific parameter values.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effective at fixing queries with local variables.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Requires solid app/data knowledge to accurately describe present &amp; future use.</a:t>
            </a:r>
            <a:endParaRPr lang="en-CA" i="1" dirty="0"/>
          </a:p>
          <a:p>
            <a:pPr marL="571500" indent="-571500"/>
            <a:r>
              <a:rPr lang="en-CA" dirty="0"/>
              <a:t>Like all query hints, use caution when applying it.  When application code or query patterns change, this may stop working.</a:t>
            </a:r>
          </a:p>
          <a:p>
            <a:pPr marL="0" indent="0" algn="ctr">
              <a:buNone/>
            </a:pPr>
            <a:r>
              <a:rPr lang="en-CA" i="1" dirty="0"/>
              <a:t>This is a last-resort when other options fail.  Do not use this unless necessary.  Do not spam this all over the place!</a:t>
            </a:r>
          </a:p>
        </p:txBody>
      </p:sp>
    </p:spTree>
    <p:extLst>
      <p:ext uri="{BB962C8B-B14F-4D97-AF65-F5344CB8AC3E}">
        <p14:creationId xmlns:p14="http://schemas.microsoft.com/office/powerpoint/2010/main" val="4177982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OPTIMIZE FOR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55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Almost definitely a trap!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52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Temporary Stored Procedures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isolate unstable business logic.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Ensures execution plans with limited life spans.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Performance mirrors a newly created stored procedure.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Can be targeted to specific code with known parameter sniffing challenges.</a:t>
            </a:r>
          </a:p>
          <a:p>
            <a:pPr marL="0" indent="0" algn="ctr">
              <a:buNone/>
            </a:pPr>
            <a:r>
              <a:rPr lang="en-CA" i="1" dirty="0"/>
              <a:t>Use when query patterns evolve consistently over time</a:t>
            </a:r>
          </a:p>
        </p:txBody>
      </p:sp>
    </p:spTree>
    <p:extLst>
      <p:ext uri="{BB962C8B-B14F-4D97-AF65-F5344CB8AC3E}">
        <p14:creationId xmlns:p14="http://schemas.microsoft.com/office/powerpoint/2010/main" val="268220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the SQL Server plan cache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Review plan reuse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Define parameter sniffing (quickly!)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Resolving parameter sniffing.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Wrap-up, questions, discussion, database jokes.</a:t>
            </a:r>
          </a:p>
        </p:txBody>
      </p:sp>
    </p:spTree>
    <p:extLst>
      <p:ext uri="{BB962C8B-B14F-4D97-AF65-F5344CB8AC3E}">
        <p14:creationId xmlns:p14="http://schemas.microsoft.com/office/powerpoint/2010/main" val="1921251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Demo: Temporary Stored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9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Useful (in moderation)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78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Trace Flag 4136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Essentially disables parameter sniffing.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Similar to adding OPTIMIZE FOR UNKNOWN to affected queries.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Is a server-wide setting.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Specific query hints override this.</a:t>
            </a:r>
          </a:p>
          <a:p>
            <a:pPr marL="0" indent="0" algn="ctr">
              <a:buNone/>
            </a:pPr>
            <a:r>
              <a:rPr lang="en-CA" i="1" dirty="0"/>
              <a:t>This is typically a poor solution.  Only use it if you really, really know it is valid.</a:t>
            </a:r>
          </a:p>
        </p:txBody>
      </p:sp>
    </p:spTree>
    <p:extLst>
      <p:ext uri="{BB962C8B-B14F-4D97-AF65-F5344CB8AC3E}">
        <p14:creationId xmlns:p14="http://schemas.microsoft.com/office/powerpoint/2010/main" val="889704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Improve T-SQL/Business Logic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Most parameter sniffing challenges are caused by complex code:</a:t>
            </a:r>
          </a:p>
          <a:p>
            <a:pPr marL="1003508" lvl="1" indent="-571500"/>
            <a:r>
              <a:rPr lang="en-CA" dirty="0"/>
              <a:t>Too many code paths (IF, THEN, GOTO, ELSE, WHILE, CASE…)</a:t>
            </a:r>
          </a:p>
          <a:p>
            <a:pPr marL="1435517" lvl="2" indent="-571500"/>
            <a:r>
              <a:rPr lang="en-CA" dirty="0"/>
              <a:t>Split into smaller logic units or simplify logic.</a:t>
            </a:r>
          </a:p>
          <a:p>
            <a:pPr marL="1435517" lvl="2" indent="-571500"/>
            <a:r>
              <a:rPr lang="en-CA" dirty="0"/>
              <a:t>Avoid multi-purpose procs with switches</a:t>
            </a:r>
          </a:p>
          <a:p>
            <a:pPr marL="1003508" lvl="1" indent="-571500"/>
            <a:r>
              <a:rPr lang="en-CA" dirty="0"/>
              <a:t>Too many parameters</a:t>
            </a:r>
          </a:p>
          <a:p>
            <a:pPr marL="1003508" lvl="1" indent="-571500"/>
            <a:r>
              <a:rPr lang="en-CA" dirty="0"/>
              <a:t>Exceptionally large stored procedure</a:t>
            </a:r>
          </a:p>
          <a:p>
            <a:pPr marL="1435517" lvl="2" indent="-571500"/>
            <a:r>
              <a:rPr lang="en-CA" dirty="0"/>
              <a:t>Too much business logic in the database?</a:t>
            </a:r>
          </a:p>
          <a:p>
            <a:pPr marL="1435517" lvl="2" indent="-571500"/>
            <a:r>
              <a:rPr lang="en-CA" dirty="0"/>
              <a:t>Simplify code and/or split into smaller logical units.</a:t>
            </a:r>
          </a:p>
          <a:p>
            <a:pPr marL="1435517" lvl="2" indent="-571500"/>
            <a:r>
              <a:rPr lang="en-CA" dirty="0"/>
              <a:t>Move business logic into application code.</a:t>
            </a:r>
          </a:p>
          <a:p>
            <a:pPr marL="1003508" lvl="1" indent="-571500"/>
            <a:r>
              <a:rPr lang="en-CA" dirty="0"/>
              <a:t>Too many optimization hacks.</a:t>
            </a:r>
          </a:p>
          <a:p>
            <a:pPr marL="1003508" lvl="1" indent="-571500"/>
            <a:r>
              <a:rPr lang="en-CA" dirty="0"/>
              <a:t>Using the wrong tool for the job.</a:t>
            </a:r>
          </a:p>
          <a:p>
            <a:pPr marL="1435517" lvl="2" indent="-571500"/>
            <a:r>
              <a:rPr lang="en-CA" dirty="0"/>
              <a:t>OLAP against OLTP.  OLTP against OLAP.</a:t>
            </a:r>
          </a:p>
          <a:p>
            <a:pPr marL="1435517" lvl="2" indent="-571500"/>
            <a:r>
              <a:rPr lang="en-CA" dirty="0"/>
              <a:t>Tables as queues (instead of Service Broker).</a:t>
            </a:r>
          </a:p>
          <a:p>
            <a:pPr marL="1435517" lvl="2" indent="-571500"/>
            <a:r>
              <a:rPr lang="en-CA" dirty="0"/>
              <a:t>Excessive string manipulation/Regex (instead of full-text or elastic search)</a:t>
            </a:r>
          </a:p>
          <a:p>
            <a:pPr marL="1435517" lvl="2" indent="-5715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0700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Verdict: Best (but most challenging)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286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Database Server Hacks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Query hint: DISABLE_PARAMETER_SNIFFING </a:t>
            </a:r>
            <a:r>
              <a:rPr lang="en-CA" i="1" dirty="0"/>
              <a:t>(See Demo)</a:t>
            </a:r>
          </a:p>
          <a:p>
            <a:pPr marL="1867525" lvl="3" indent="-571500"/>
            <a:r>
              <a:rPr lang="en-CA" dirty="0"/>
              <a:t>Results in plans comparable to OPTIMIZE FOR UNKNOWN.</a:t>
            </a:r>
          </a:p>
          <a:p>
            <a:pPr marL="1867525" lvl="3" indent="-571500"/>
            <a:r>
              <a:rPr lang="en-CA" dirty="0"/>
              <a:t>Limit to rare/specific scenarios where this ALWAYS works.</a:t>
            </a:r>
          </a:p>
          <a:p>
            <a:pPr marL="1867525" lvl="3" indent="-571500"/>
            <a:r>
              <a:rPr lang="en-CA" dirty="0"/>
              <a:t>Usually a BAD idea.</a:t>
            </a:r>
          </a:p>
          <a:p>
            <a:pPr marL="1435517" lvl="2" indent="-571500"/>
            <a:r>
              <a:rPr lang="en-CA" dirty="0"/>
              <a:t>Server config: optimize for ad hoc workloads</a:t>
            </a:r>
          </a:p>
          <a:p>
            <a:pPr marL="1867525" lvl="3" indent="-571500"/>
            <a:r>
              <a:rPr lang="en-CA" dirty="0"/>
              <a:t>SQL Server does not cache execution plan for first execution of a query.</a:t>
            </a:r>
          </a:p>
          <a:p>
            <a:pPr marL="1867525" lvl="3" indent="-571500"/>
            <a:r>
              <a:rPr lang="en-CA" dirty="0"/>
              <a:t>Creates stub and if run more times, a plan is generated.</a:t>
            </a:r>
          </a:p>
          <a:p>
            <a:pPr marL="1867525" lvl="3" indent="-571500"/>
            <a:r>
              <a:rPr lang="en-CA" dirty="0"/>
              <a:t>Can effectively resolve plan cache churn on servers with mostly ad-hoc queries.</a:t>
            </a:r>
          </a:p>
          <a:p>
            <a:pPr marL="1435517" lvl="2" indent="-571500"/>
            <a:r>
              <a:rPr lang="en-CA" dirty="0"/>
              <a:t>Database config: SET PARAMETERIZATION FORCED</a:t>
            </a:r>
          </a:p>
          <a:p>
            <a:pPr marL="1867525" lvl="3" indent="-571500"/>
            <a:r>
              <a:rPr lang="en-CA" dirty="0"/>
              <a:t>Attempts to parameterize ad-hoc queries and results in more plan reuse.</a:t>
            </a:r>
          </a:p>
          <a:p>
            <a:pPr marL="1867525" lvl="3" indent="-571500"/>
            <a:r>
              <a:rPr lang="en-CA" dirty="0"/>
              <a:t>Greatly reduces compilations, but may expose code to more parameter sniffing.</a:t>
            </a:r>
          </a:p>
          <a:p>
            <a:pPr marL="1867525" lvl="3" indent="-571500"/>
            <a:r>
              <a:rPr lang="en-CA" dirty="0"/>
              <a:t>Useful on servers with lots of parameterized queries not encapsulated in stored procs.</a:t>
            </a:r>
          </a:p>
          <a:p>
            <a:pPr marL="1435517" lvl="2" indent="-571500"/>
            <a:r>
              <a:rPr lang="en-CA" dirty="0"/>
              <a:t>There are many more of these out there.  The list grows with each version, so beware!</a:t>
            </a:r>
          </a:p>
        </p:txBody>
      </p:sp>
    </p:spTree>
    <p:extLst>
      <p:ext uri="{BB962C8B-B14F-4D97-AF65-F5344CB8AC3E}">
        <p14:creationId xmlns:p14="http://schemas.microsoft.com/office/powerpoint/2010/main" val="3469137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Store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It is a great tool!</a:t>
            </a:r>
          </a:p>
          <a:p>
            <a:pPr marL="1435517" lvl="2" indent="-571500"/>
            <a:r>
              <a:rPr lang="en-CA" dirty="0"/>
              <a:t>Use it if you can – at least in Dev/QA for testing/verification.</a:t>
            </a:r>
          </a:p>
          <a:p>
            <a:pPr marL="1435517" lvl="2" indent="-571500"/>
            <a:r>
              <a:rPr lang="en-CA" dirty="0"/>
              <a:t>Can manage regressions and automatically identify and fix problems.</a:t>
            </a:r>
          </a:p>
          <a:p>
            <a:pPr marL="1435517" lvl="2" indent="-571500"/>
            <a:r>
              <a:rPr lang="en-CA" dirty="0"/>
              <a:t>Does not remove the need to create well designed/architected database structures!</a:t>
            </a:r>
          </a:p>
        </p:txBody>
      </p:sp>
    </p:spTree>
    <p:extLst>
      <p:ext uri="{BB962C8B-B14F-4D97-AF65-F5344CB8AC3E}">
        <p14:creationId xmlns:p14="http://schemas.microsoft.com/office/powerpoint/2010/main" val="3123270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 Sensitive Plan Optimization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5"/>
            <a:ext cx="9936421" cy="4327411"/>
          </a:xfrm>
        </p:spPr>
        <p:txBody>
          <a:bodyPr>
            <a:normAutofit/>
          </a:bodyPr>
          <a:lstStyle/>
          <a:p>
            <a:pPr marL="1435517" lvl="2" indent="-571500"/>
            <a:r>
              <a:rPr lang="en-CA" dirty="0"/>
              <a:t>Identifies queries that are parameter-sensitive and adjusts execution plans accordingly.</a:t>
            </a:r>
          </a:p>
          <a:p>
            <a:pPr marL="1435517" lvl="2" indent="-571500"/>
            <a:r>
              <a:rPr lang="en-CA" dirty="0"/>
              <a:t>Query Store is recommended for this feature.</a:t>
            </a:r>
          </a:p>
          <a:p>
            <a:pPr marL="1435517" lvl="2" indent="-571500"/>
            <a:r>
              <a:rPr lang="en-CA" dirty="0"/>
              <a:t>Identifies non-uniform data distributions and queries that are at-risk for parameter sniffing due to that data.</a:t>
            </a:r>
          </a:p>
          <a:p>
            <a:pPr marL="1435517" lvl="2" indent="-571500"/>
            <a:r>
              <a:rPr lang="en-CA" dirty="0"/>
              <a:t>Creates query variants based on cardinality ranges that intersect at-risk data distributions.</a:t>
            </a:r>
          </a:p>
          <a:p>
            <a:pPr marL="1435517" lvl="2" indent="-571500"/>
            <a:r>
              <a:rPr lang="en-CA" dirty="0"/>
              <a:t>Execution plans are considered for each query variant.</a:t>
            </a:r>
          </a:p>
          <a:p>
            <a:pPr marL="1435517" lvl="2" indent="-571500"/>
            <a:r>
              <a:rPr lang="en-CA" dirty="0"/>
              <a:t>Can be enabled/disabled as a database scoped configuration.</a:t>
            </a:r>
          </a:p>
          <a:p>
            <a:pPr marL="1435517" lvl="2" indent="-571500"/>
            <a:r>
              <a:rPr lang="en-CA" i="1" dirty="0"/>
              <a:t>Requires compatibility level 160  (SQL Server 2022).</a:t>
            </a:r>
          </a:p>
          <a:p>
            <a:pPr marL="1435517" lvl="2" indent="-571500"/>
            <a:r>
              <a:rPr lang="en-CA" i="1" dirty="0"/>
              <a:t>https://learn.microsoft.com/en-us/sql/relational-databases/performance/parameter-sensitivity-plan-optimization</a:t>
            </a:r>
          </a:p>
        </p:txBody>
      </p:sp>
    </p:spTree>
    <p:extLst>
      <p:ext uri="{BB962C8B-B14F-4D97-AF65-F5344CB8AC3E}">
        <p14:creationId xmlns:p14="http://schemas.microsoft.com/office/powerpoint/2010/main" val="1968567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/>
              <a:t>Conclusion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Plan reuse is a critical feature of SQL Server</a:t>
            </a:r>
            <a:r>
              <a:rPr lang="en-CA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Parameter </a:t>
            </a:r>
            <a:r>
              <a:rPr lang="en-CA" dirty="0"/>
              <a:t>sniffing should be seen as an outlier.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Do not reuse </a:t>
            </a:r>
            <a:r>
              <a:rPr lang="en-CA" dirty="0"/>
              <a:t>one solution everywhere unless it is valid.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Avoid hacks to quickly make performance problems go away.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Improving code and business logic is the optimal way to tackle parameter sniffing.</a:t>
            </a:r>
            <a:endParaRPr lang="en-CA" b="0" dirty="0"/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27840" y="1008319"/>
            <a:ext cx="3197247" cy="1252534"/>
          </a:xfrm>
        </p:spPr>
        <p:txBody>
          <a:bodyPr>
            <a:normAutofit/>
          </a:bodyPr>
          <a:lstStyle/>
          <a:p>
            <a:r>
              <a:rPr lang="en-US" sz="4600" b="1" dirty="0"/>
              <a:t>Questions!?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712512" y="2731407"/>
            <a:ext cx="9936421" cy="4111612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Edward Pollack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742AB1-96B2-4272-A21C-73377C34BA5E}"/>
              </a:ext>
            </a:extLst>
          </p:cNvPr>
          <p:cNvSpPr txBox="1">
            <a:spLocks/>
          </p:cNvSpPr>
          <p:nvPr/>
        </p:nvSpPr>
        <p:spPr>
          <a:xfrm>
            <a:off x="3056266" y="3172181"/>
            <a:ext cx="5407955" cy="1346755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@EdwardPollack</a:t>
            </a:r>
          </a:p>
          <a:p>
            <a:r>
              <a:rPr lang="en-US" dirty="0"/>
              <a:t>ed@edwardpollack.com</a:t>
            </a:r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Query Processing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F0D8EF-A054-41C0-A4B6-FA0EC9764E44}"/>
              </a:ext>
            </a:extLst>
          </p:cNvPr>
          <p:cNvCxnSpPr/>
          <p:nvPr/>
        </p:nvCxnSpPr>
        <p:spPr>
          <a:xfrm>
            <a:off x="2397707" y="18030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DEBA808-FB73-49E4-9CAA-FF9FA3E0200B}"/>
              </a:ext>
            </a:extLst>
          </p:cNvPr>
          <p:cNvCxnSpPr/>
          <p:nvPr/>
        </p:nvCxnSpPr>
        <p:spPr>
          <a:xfrm>
            <a:off x="4881016" y="2717499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821A6ED-BBBF-479E-992F-C18C7B3D1BDB}"/>
              </a:ext>
            </a:extLst>
          </p:cNvPr>
          <p:cNvCxnSpPr/>
          <p:nvPr/>
        </p:nvCxnSpPr>
        <p:spPr>
          <a:xfrm>
            <a:off x="7467601" y="3632488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0E04280-8F4B-4E70-AC12-A49F053D9235}"/>
              </a:ext>
            </a:extLst>
          </p:cNvPr>
          <p:cNvSpPr/>
          <p:nvPr/>
        </p:nvSpPr>
        <p:spPr>
          <a:xfrm>
            <a:off x="964733" y="15118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C1B212-9AEE-40B3-8BA1-BF89CA3F624D}"/>
              </a:ext>
            </a:extLst>
          </p:cNvPr>
          <p:cNvSpPr/>
          <p:nvPr/>
        </p:nvSpPr>
        <p:spPr>
          <a:xfrm>
            <a:off x="8499789" y="4255650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2A68B-C772-41D6-BDC4-80067DA9CA85}"/>
              </a:ext>
            </a:extLst>
          </p:cNvPr>
          <p:cNvSpPr/>
          <p:nvPr/>
        </p:nvSpPr>
        <p:spPr>
          <a:xfrm>
            <a:off x="5876146" y="3341250"/>
            <a:ext cx="1473667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Optimization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9D08A0-9C81-4F95-A56D-99DC36C58ED9}"/>
              </a:ext>
            </a:extLst>
          </p:cNvPr>
          <p:cNvSpPr/>
          <p:nvPr/>
        </p:nvSpPr>
        <p:spPr>
          <a:xfrm>
            <a:off x="3419620" y="2426261"/>
            <a:ext cx="1325461" cy="5824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Binding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D8A1A-66F7-48A5-A097-581EFF0D2683}"/>
              </a:ext>
            </a:extLst>
          </p:cNvPr>
          <p:cNvSpPr txBox="1"/>
          <p:nvPr/>
        </p:nvSpPr>
        <p:spPr>
          <a:xfrm>
            <a:off x="964733" y="2457326"/>
            <a:ext cx="1736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Operators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19BC8B3-8648-41A6-BA5D-F33EF2AB18B6}"/>
              </a:ext>
            </a:extLst>
          </p:cNvPr>
          <p:cNvSpPr txBox="1"/>
          <p:nvPr/>
        </p:nvSpPr>
        <p:spPr>
          <a:xfrm>
            <a:off x="3419620" y="3363878"/>
            <a:ext cx="129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EA93B-F792-466B-9D97-B96FBDFB8807}"/>
              </a:ext>
            </a:extLst>
          </p:cNvPr>
          <p:cNvSpPr txBox="1"/>
          <p:nvPr/>
        </p:nvSpPr>
        <p:spPr>
          <a:xfrm>
            <a:off x="5876145" y="4246120"/>
            <a:ext cx="1944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Step-by-step process for reading/writing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Generates an execution plan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04E6C0-E967-4066-9BB2-59637A0F9807}"/>
              </a:ext>
            </a:extLst>
          </p:cNvPr>
          <p:cNvSpPr txBox="1"/>
          <p:nvPr/>
        </p:nvSpPr>
        <p:spPr>
          <a:xfrm>
            <a:off x="8499789" y="5078028"/>
            <a:ext cx="1690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Follow the Execution Plan</a:t>
            </a:r>
          </a:p>
        </p:txBody>
      </p:sp>
    </p:spTree>
    <p:extLst>
      <p:ext uri="{BB962C8B-B14F-4D97-AF65-F5344CB8AC3E}">
        <p14:creationId xmlns:p14="http://schemas.microsoft.com/office/powerpoint/2010/main" val="343463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an Execution Plan?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317166"/>
          </a:xfrm>
        </p:spPr>
        <p:txBody>
          <a:bodyPr/>
          <a:lstStyle/>
          <a:p>
            <a:pPr marL="571500" indent="-571500"/>
            <a:r>
              <a:rPr lang="en-CA" dirty="0"/>
              <a:t>A set of steps describing how to read or write data.</a:t>
            </a:r>
          </a:p>
          <a:p>
            <a:pPr marL="571500" indent="-571500"/>
            <a:r>
              <a:rPr lang="en-CA" dirty="0"/>
              <a:t>Each step is an operator:</a:t>
            </a:r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  <a:p>
            <a:pPr marL="571500" indent="-571500"/>
            <a:endParaRPr lang="en-CA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5805A4E-3E6F-4108-89F9-CCDD1D5A3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747" y="2691280"/>
            <a:ext cx="4867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9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Does the Query Optimizer Do?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Uses statistics, constraints, and object metadata to generate a list of candidate plans.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Assigns costs to each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Evaluates as many plans as is feasible to arrive at a low-cost plan.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The execution plan chosen may not be the best plan!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Analogous to a chess AI trying to pick the best moves.</a:t>
            </a:r>
          </a:p>
          <a:p>
            <a:pPr marL="0" indent="0">
              <a:buNone/>
            </a:pPr>
            <a:r>
              <a:rPr lang="en-CA" i="1" dirty="0"/>
              <a:t>	More complex queries = more complex optimization/plans</a:t>
            </a:r>
          </a:p>
        </p:txBody>
      </p:sp>
    </p:spTree>
    <p:extLst>
      <p:ext uri="{BB962C8B-B14F-4D97-AF65-F5344CB8AC3E}">
        <p14:creationId xmlns:p14="http://schemas.microsoft.com/office/powerpoint/2010/main" val="2060926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Execution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Plan Cache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Optimization is an expensive process (Costs CPU &amp; time)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Execution plans are stored in the plan cache for reuse in the future.</a:t>
            </a:r>
          </a:p>
          <a:p>
            <a:pPr marL="571500" indent="-571500"/>
            <a:r>
              <a:rPr lang="en-CA" dirty="0"/>
              <a:t>When a query is issued with a plan already in memory, it is automatically used.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 cache is in-memory (cleared on SQL Server service restart)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Plans age out of cache due to time, change, or memory pressure.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Managed automatically by SQL Server</a:t>
            </a:r>
          </a:p>
          <a:p>
            <a:pPr marL="0" indent="0">
              <a:buNone/>
            </a:pPr>
            <a:r>
              <a:rPr lang="en-CA" i="1" dirty="0"/>
              <a:t>	Query text is precise.  Different text = different plan!!!</a:t>
            </a:r>
          </a:p>
        </p:txBody>
      </p:sp>
    </p:spTree>
    <p:extLst>
      <p:ext uri="{BB962C8B-B14F-4D97-AF65-F5344CB8AC3E}">
        <p14:creationId xmlns:p14="http://schemas.microsoft.com/office/powerpoint/2010/main" val="292627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6000" dirty="0"/>
              <a:t>Demo: The Plan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1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5984</TotalTime>
  <Words>1522</Words>
  <Application>Microsoft Office PowerPoint</Application>
  <PresentationFormat>Custom</PresentationFormat>
  <Paragraphs>188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Wingdings</vt:lpstr>
      <vt:lpstr>Office Theme</vt:lpstr>
      <vt:lpstr>Image</vt:lpstr>
      <vt:lpstr>Parameter Sniffing - Everything You Know is Wrong!</vt:lpstr>
      <vt:lpstr>Ed Pollack</vt:lpstr>
      <vt:lpstr>Agenda</vt:lpstr>
      <vt:lpstr>Query Processing</vt:lpstr>
      <vt:lpstr>What is an Execution Plan?</vt:lpstr>
      <vt:lpstr>What Does the Query Optimizer Do?</vt:lpstr>
      <vt:lpstr>Demo: Execution Plans</vt:lpstr>
      <vt:lpstr>The Plan Cache</vt:lpstr>
      <vt:lpstr>Demo: The Plan Cache</vt:lpstr>
      <vt:lpstr>Parameterization</vt:lpstr>
      <vt:lpstr>Demo: Parameterization</vt:lpstr>
      <vt:lpstr>Parameter Sniffing</vt:lpstr>
      <vt:lpstr>Demo: Parameter Sniffing</vt:lpstr>
      <vt:lpstr>Diagnosing Parameter Sniffing</vt:lpstr>
      <vt:lpstr>Resolving Parameter Sniffing</vt:lpstr>
      <vt:lpstr>Are Your Statistics Up-to-Date?</vt:lpstr>
      <vt:lpstr>Redeclare Parameters Locally</vt:lpstr>
      <vt:lpstr>Demo: Redeclaring Parameters Locally</vt:lpstr>
      <vt:lpstr>Verdict: Do not do that.  Ever!</vt:lpstr>
      <vt:lpstr>OPTION (RECOMPILE)</vt:lpstr>
      <vt:lpstr>Demo: OPTION (RECOMPILE)</vt:lpstr>
      <vt:lpstr>Verdict: Useful when appropriate.</vt:lpstr>
      <vt:lpstr>Dynamic SQL</vt:lpstr>
      <vt:lpstr>Demo: Dynamic SQL</vt:lpstr>
      <vt:lpstr>Verdict: Probably a trap!</vt:lpstr>
      <vt:lpstr>OPTIMIZE FOR</vt:lpstr>
      <vt:lpstr>Demo: OPTIMIZE FOR</vt:lpstr>
      <vt:lpstr>Verdict: Almost definitely a trap!</vt:lpstr>
      <vt:lpstr>Temporary Stored Procedures</vt:lpstr>
      <vt:lpstr>Demo: Temporary Stored Procedures</vt:lpstr>
      <vt:lpstr>Verdict: Useful (in moderation)</vt:lpstr>
      <vt:lpstr>Trace Flag 4136</vt:lpstr>
      <vt:lpstr>Improve T-SQL/Business Logic</vt:lpstr>
      <vt:lpstr>Verdict: Best (but most challenging) solution</vt:lpstr>
      <vt:lpstr>More Database Server Hacks</vt:lpstr>
      <vt:lpstr>Query Store</vt:lpstr>
      <vt:lpstr>Parameter Sensitive Plan Optimization</vt:lpstr>
      <vt:lpstr>Conclusion</vt:lpstr>
      <vt:lpstr>Questions!?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Edward Pollack</cp:lastModifiedBy>
  <cp:revision>219</cp:revision>
  <cp:lastPrinted>2018-05-23T19:05:19Z</cp:lastPrinted>
  <dcterms:created xsi:type="dcterms:W3CDTF">2011-08-19T20:30:49Z</dcterms:created>
  <dcterms:modified xsi:type="dcterms:W3CDTF">2022-10-24T16:27:00Z</dcterms:modified>
</cp:coreProperties>
</file>