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23"/>
  </p:notesMasterIdLst>
  <p:handoutMasterIdLst>
    <p:handoutMasterId r:id="rId24"/>
  </p:handoutMasterIdLst>
  <p:sldIdLst>
    <p:sldId id="285" r:id="rId3"/>
    <p:sldId id="434" r:id="rId4"/>
    <p:sldId id="256" r:id="rId5"/>
    <p:sldId id="295" r:id="rId6"/>
    <p:sldId id="296" r:id="rId7"/>
    <p:sldId id="435" r:id="rId8"/>
    <p:sldId id="436" r:id="rId9"/>
    <p:sldId id="437" r:id="rId10"/>
    <p:sldId id="438" r:id="rId11"/>
    <p:sldId id="440" r:id="rId12"/>
    <p:sldId id="441" r:id="rId13"/>
    <p:sldId id="442" r:id="rId14"/>
    <p:sldId id="443" r:id="rId15"/>
    <p:sldId id="444" r:id="rId16"/>
    <p:sldId id="445" r:id="rId17"/>
    <p:sldId id="446" r:id="rId18"/>
    <p:sldId id="447" r:id="rId19"/>
    <p:sldId id="328" r:id="rId20"/>
    <p:sldId id="257" r:id="rId21"/>
    <p:sldId id="265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tion 1" id="{42D8459F-7683-F84D-8DE6-C3C38246EA5E}">
          <p14:sldIdLst>
            <p14:sldId id="285"/>
            <p14:sldId id="434"/>
            <p14:sldId id="256"/>
            <p14:sldId id="295"/>
            <p14:sldId id="296"/>
            <p14:sldId id="435"/>
            <p14:sldId id="436"/>
            <p14:sldId id="437"/>
            <p14:sldId id="438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328"/>
            <p14:sldId id="257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E21"/>
    <a:srgbClr val="27BEC7"/>
    <a:srgbClr val="1DB14B"/>
    <a:srgbClr val="FFC20E"/>
    <a:srgbClr val="0090D2"/>
    <a:srgbClr val="5FBB46"/>
    <a:srgbClr val="939598"/>
    <a:srgbClr val="FFD800"/>
    <a:srgbClr val="003677"/>
    <a:srgbClr val="9E0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5" autoAdjust="0"/>
    <p:restoredTop sz="97586" autoAdjust="0"/>
  </p:normalViewPr>
  <p:slideViewPr>
    <p:cSldViewPr snapToGrid="0">
      <p:cViewPr varScale="1">
        <p:scale>
          <a:sx n="146" d="100"/>
          <a:sy n="146" d="100"/>
        </p:scale>
        <p:origin x="528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F17F-797E-F743-99C7-34FA65335D3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45401"/>
          <a:stretch/>
        </p:blipFill>
        <p:spPr>
          <a:xfrm>
            <a:off x="5781" y="1"/>
            <a:ext cx="3340734" cy="5143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532" y="444468"/>
            <a:ext cx="4559981" cy="1301315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380308" y="2455629"/>
            <a:ext cx="4520276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40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80731" y="3159156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dirty="0">
                <a:solidFill>
                  <a:srgbClr val="0090D2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8" name="Picture 7" descr="PASS_Logo_whit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32" y="4660566"/>
            <a:ext cx="428460" cy="3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AEC1-FCC5-8C19-E87A-BE8F8BDE0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8C72F-9959-C3A8-502B-BA4845E9B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B0B78-F4A8-8872-4FCF-30E65EE0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B1D-5343-4916-A563-E57E2C2B5CDA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34A97-67AD-71CF-2BFC-4A551548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9A696-ABF3-F976-7616-C94C6EC1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5344-7CA3-4A49-ACB0-4E3B6DC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4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267C-E7E7-8127-3760-81B98554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737ED-2E1D-9361-5F9E-CDC7497D9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EC272-06F5-1F4E-3E7F-857973AE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B1D-5343-4916-A563-E57E2C2B5CDA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F6586-4E77-9E59-1215-88615BF1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B0438-7C6F-368B-624A-EE1CF172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5344-7CA3-4A49-ACB0-4E3B6DC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18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90A46-B24E-4567-9354-9BCC0C63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C110A-E002-E99B-37B9-3EB7D7E71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239FF-2E84-7511-A015-8E5BBE17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B1D-5343-4916-A563-E57E2C2B5CDA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AFE15-E9C2-6464-605D-557D9659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4B6FA-DB82-9414-F781-90170B6D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5344-7CA3-4A49-ACB0-4E3B6DC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66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5510-6E9D-6F79-9D56-022643D9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0EF90-07BC-1688-0F91-78C1ACACB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40197-B478-031D-1097-935B6FAA9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9D294-BC4C-50CE-7074-CAD6A073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B1D-5343-4916-A563-E57E2C2B5CDA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D602D-5040-FB8E-5658-EBE07AE6C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EDA5F-BF24-770B-E412-D887328B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5344-7CA3-4A49-ACB0-4E3B6DC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12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ED62-6306-E7AD-EA06-3587A262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7512D-D8B7-1883-D9F6-6E8B0BF64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4484E-451D-3BDC-234A-4400F0E76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78DF7-0F7D-4F96-7B87-86C568A56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CF9AA-C704-CFE9-F248-7C29BDBBC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01861-0ADC-786B-F8D6-68F1DB18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B1D-5343-4916-A563-E57E2C2B5CDA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64AD5-B934-95C7-BEF1-96823254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3AB34D-CDDD-8A56-54ED-B4B9ADE7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5344-7CA3-4A49-ACB0-4E3B6DC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69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8AC02-E016-CCCC-79E3-AAD0974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23F71C-8566-EE7A-A75A-28B677A4E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B1D-5343-4916-A563-E57E2C2B5CDA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2579F5-3BAF-FB46-18EC-901A7E992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6E598-7BE8-1E9B-4D66-32DE9635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5344-7CA3-4A49-ACB0-4E3B6DC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85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82305-6E4E-9AA2-2B21-F9DB4851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B1D-5343-4916-A563-E57E2C2B5CDA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FBD604-4C51-CBFD-CA0C-1FF0AB04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02706-02A5-3E27-194C-7792B286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5344-7CA3-4A49-ACB0-4E3B6DC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88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BBFB-679B-1DE6-A80D-AC783DB80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9AF5-2315-6BC8-4362-607D01D3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D85A9-57E2-30BC-6A93-5C97DFC20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2C340-1F17-A263-5CBB-D5358C8C5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B1D-5343-4916-A563-E57E2C2B5CDA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286B2-E950-FBD9-6E1E-CFD01801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FE887-7837-70B6-1354-F235D8BAA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5344-7CA3-4A49-ACB0-4E3B6DC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39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FE8F6-DA14-361C-1CBD-CC758981A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5BDA2-01AE-4CAA-A86E-FF35ADF4F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5E9F1-B9B4-7BD6-C56D-BA24D0CD7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E5B7E-0D62-ED9E-DC29-F92A395E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B1D-5343-4916-A563-E57E2C2B5CDA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F8D6C-7705-9F50-CC36-879C036B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2B48A-3B38-7A50-B13B-D74C575B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5344-7CA3-4A49-ACB0-4E3B6DC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0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9A8F-90D4-791E-4EB3-9F90F8F7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8C3E3-BA1F-93ED-C156-B4CF16A44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3D284-FDA1-4EF7-04F6-153656FBB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B1D-5343-4916-A563-E57E2C2B5CDA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16ACB-ABFD-36E1-5F25-D095C35C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B6E8E-308C-9D4E-5107-4FE3B1A8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5344-7CA3-4A49-ACB0-4E3B6DC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9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45401"/>
          <a:stretch/>
        </p:blipFill>
        <p:spPr>
          <a:xfrm>
            <a:off x="0" y="-594087"/>
            <a:ext cx="3725240" cy="573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1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7B6854-B3DD-6969-6453-252B5AFC3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8C404-1260-21CD-D622-63FA80475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FA12E-5B1E-3827-7FC6-729F09AE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B1D-5343-4916-A563-E57E2C2B5CDA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F47A7-B80D-51C8-B035-B6B8D281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1F5D8-1502-93B0-0D97-B037E269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5344-7CA3-4A49-ACB0-4E3B6DC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6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>
            <a:noAutofit/>
          </a:bodyPr>
          <a:lstStyle>
            <a:lvl1pPr>
              <a:defRPr>
                <a:solidFill>
                  <a:srgbClr val="58585A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7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119188"/>
            <a:ext cx="8261350" cy="3529012"/>
          </a:xfrm>
        </p:spPr>
        <p:txBody>
          <a:bodyPr/>
          <a:lstStyle>
            <a:lvl1pPr marL="0" indent="0">
              <a:buNone/>
              <a:defRPr sz="1800"/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 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Two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THREE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1766" y="1376479"/>
            <a:ext cx="4040859" cy="307181"/>
          </a:xfrm>
          <a:prstGeom prst="rect">
            <a:avLst/>
          </a:prstGeom>
          <a:solidFill>
            <a:srgbClr val="0090D2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636995" y="1376479"/>
            <a:ext cx="4040859" cy="307181"/>
          </a:xfrm>
          <a:prstGeom prst="rect">
            <a:avLst/>
          </a:prstGeom>
          <a:solidFill>
            <a:srgbClr val="0090D2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638431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3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592834" y="2190211"/>
            <a:ext cx="495344" cy="328154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4634" y="1427382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PASS_Logo_gra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" y="4856738"/>
            <a:ext cx="278306" cy="222671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1387"/>
          <a:stretch/>
        </p:blipFill>
        <p:spPr>
          <a:xfrm>
            <a:off x="0" y="-1"/>
            <a:ext cx="9144000" cy="1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35911"/>
          <a:stretch/>
        </p:blipFill>
        <p:spPr>
          <a:xfrm>
            <a:off x="5781" y="1"/>
            <a:ext cx="4208000" cy="514349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214459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13781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0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C771-EA88-47A6-A613-66BA5878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9A32-1242-4692-8CA0-E25E5CEAF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CE28B-8D91-4B97-96D1-00D00160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CFEB2-3DFA-4B40-9C39-44CA81B4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EB7AD-0EBD-4237-B1D9-20E53338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 descr="PASS_Logo_gray.pn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" y="4856738"/>
            <a:ext cx="278306" cy="2226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1387"/>
          <a:stretch/>
        </p:blipFill>
        <p:spPr>
          <a:xfrm>
            <a:off x="0" y="-1"/>
            <a:ext cx="9144000" cy="1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9" r:id="rId4"/>
    <p:sldLayoutId id="2147483652" r:id="rId5"/>
    <p:sldLayoutId id="2147483654" r:id="rId6"/>
    <p:sldLayoutId id="2147483657" r:id="rId7"/>
    <p:sldLayoutId id="2147483656" r:id="rId8"/>
    <p:sldLayoutId id="2147483661" r:id="rId9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accent2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58585A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58585A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58585A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8EF7B3-0738-FEBB-CCE5-6E3F61678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62132-5F92-BE23-B8A2-D7A420BD4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9333B-215F-2A84-48EF-99CB0EE1E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BEB1D-5343-4916-A563-E57E2C2B5CDA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A4BC9-2B6B-DE2D-1941-F1CB6F03A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FC268-A94D-FB85-5532-525CFCDC3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E5344-7CA3-4A49-ACB0-4E3B6DC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0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drivencommunity.com/" TargetMode="External"/><Relationship Id="rId13" Type="http://schemas.openxmlformats.org/officeDocument/2006/relationships/image" Target="../media/image7.jpeg"/><Relationship Id="rId18" Type="http://schemas.openxmlformats.org/officeDocument/2006/relationships/image" Target="../media/image10.jpg"/><Relationship Id="rId3" Type="http://schemas.openxmlformats.org/officeDocument/2006/relationships/hyperlink" Target="https://link.springer.com/book/10.1007/978-1-4842-8048-5" TargetMode="External"/><Relationship Id="rId21" Type="http://schemas.openxmlformats.org/officeDocument/2006/relationships/image" Target="../media/image12.png"/><Relationship Id="rId7" Type="http://schemas.openxmlformats.org/officeDocument/2006/relationships/hyperlink" Target="https://sqlsaturday.com/2024-08-03-sqlsaturday1083/" TargetMode="External"/><Relationship Id="rId12" Type="http://schemas.openxmlformats.org/officeDocument/2006/relationships/hyperlink" Target="https://link.springer.com/search?dc.creator=Edward+Pollack" TargetMode="External"/><Relationship Id="rId17" Type="http://schemas.openxmlformats.org/officeDocument/2006/relationships/hyperlink" Target="https://www.transfinder.com/" TargetMode="External"/><Relationship Id="rId2" Type="http://schemas.openxmlformats.org/officeDocument/2006/relationships/hyperlink" Target="https://link.springer.com/book/10.1007/978-1-4842-4318-3" TargetMode="External"/><Relationship Id="rId16" Type="http://schemas.openxmlformats.org/officeDocument/2006/relationships/image" Target="../media/image9.jpe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red-gate.com/simple-talk/author/ed7alum-rpi-edu/" TargetMode="External"/><Relationship Id="rId11" Type="http://schemas.openxmlformats.org/officeDocument/2006/relationships/image" Target="../media/image6.jpeg"/><Relationship Id="rId5" Type="http://schemas.openxmlformats.org/officeDocument/2006/relationships/hyperlink" Target="https://link.springer.com/book/10.1007/978-1-4842-9215-0" TargetMode="External"/><Relationship Id="rId15" Type="http://schemas.openxmlformats.org/officeDocument/2006/relationships/hyperlink" Target="https://mvp.microsoft.com/en-US/MVP/profile/c7dc42d5-ff3e-ed11-bba3-000d3a197333" TargetMode="External"/><Relationship Id="rId10" Type="http://schemas.openxmlformats.org/officeDocument/2006/relationships/hyperlink" Target="https://www.linkedin.com/in/ed-pollack-65a3aa23/" TargetMode="External"/><Relationship Id="rId19" Type="http://schemas.openxmlformats.org/officeDocument/2006/relationships/hyperlink" Target="https://sqlsaturday.com/" TargetMode="External"/><Relationship Id="rId4" Type="http://schemas.openxmlformats.org/officeDocument/2006/relationships/hyperlink" Target="https://link.springer.com/book/10.1007/978-1-4842-5197-3" TargetMode="External"/><Relationship Id="rId9" Type="http://schemas.openxmlformats.org/officeDocument/2006/relationships/hyperlink" Target="https://www.meetup.com/capital-area-sql-server-user-group/" TargetMode="External"/><Relationship Id="rId1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ed-pollack-65a3aa23/" TargetMode="External"/><Relationship Id="rId2" Type="http://schemas.openxmlformats.org/officeDocument/2006/relationships/hyperlink" Target="mailto:ed@edwardpollack.com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qlshack.com/author/edward-pollack/" TargetMode="External"/><Relationship Id="rId5" Type="http://schemas.openxmlformats.org/officeDocument/2006/relationships/hyperlink" Target="https://www.red-gate.com/simple-talk/author/ed7alum-rpi-edu/" TargetMode="External"/><Relationship Id="rId4" Type="http://schemas.openxmlformats.org/officeDocument/2006/relationships/hyperlink" Target="https://github.com/EdwardPollack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jpeg"/><Relationship Id="rId14" Type="http://schemas.openxmlformats.org/officeDocument/2006/relationships/image" Target="../media/image2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f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87501" y="2859512"/>
            <a:ext cx="5125220" cy="706657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Database Design Fundamentals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50869" y="3563039"/>
            <a:ext cx="6761852" cy="453733"/>
          </a:xfrm>
        </p:spPr>
        <p:txBody>
          <a:bodyPr/>
          <a:lstStyle/>
          <a:p>
            <a:pPr algn="r"/>
            <a:r>
              <a:rPr lang="en-US" i="1" dirty="0"/>
              <a:t>Solving Problems Before they Start!</a:t>
            </a:r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5863008" y="4422526"/>
            <a:ext cx="2949713" cy="4537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/>
                </a:solidFill>
                <a:latin typeface="+mn-lt"/>
                <a:cs typeface="Century Gothic"/>
              </a:rPr>
              <a:t>Edward Pollack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/>
                </a:solidFill>
                <a:latin typeface="+mn-lt"/>
                <a:cs typeface="Century Gothic"/>
              </a:rPr>
              <a:t>Microsoft Data Platform MVP</a:t>
            </a:r>
            <a:endParaRPr lang="en-US" sz="1400" dirty="0">
              <a:solidFill>
                <a:schemeClr val="tx1"/>
              </a:solidFill>
              <a:latin typeface="+mn-lt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5687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Choose a natural data type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Choose the ideal data length, precision, and size.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Unsure what to do? Use a standard!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ISO5218 for gender, ISO4217 for currency, ISO3166 for country,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…</a:t>
            </a:r>
            <a:endParaRPr lang="en-US" sz="18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Bit = 0 or 1. Not TINYINT, SMALLINT, INT, VARCHAR(1). Avoid NULL!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Decimals &amp; Numeric? Consider what mathematical operations will be performed on that data. Money - think carefully! Consider rounding.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Do not encode data into unnatural data types!</a:t>
            </a:r>
          </a:p>
          <a:p>
            <a:pPr marL="685800" lvl="1">
              <a:spcBef>
                <a:spcPts val="0"/>
              </a:spcBef>
            </a:pPr>
            <a:r>
              <a:rPr lang="en-US" sz="1400" i="1" dirty="0">
                <a:solidFill>
                  <a:schemeClr val="tx1"/>
                </a:solidFill>
              </a:rPr>
              <a:t>Sure, bitmaps are cool, but are hard to read/understand without a secret decoder ring.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lvl="0" algn="ctr">
              <a:spcBef>
                <a:spcPts val="0"/>
              </a:spcBef>
              <a:buClr>
                <a:srgbClr val="0090D2"/>
              </a:buClr>
            </a:pPr>
            <a:r>
              <a:rPr lang="en-US" sz="1800" i="1" dirty="0">
                <a:solidFill>
                  <a:schemeClr val="tx1"/>
                </a:solidFill>
              </a:rPr>
              <a:t>People often look at column definitions to understand data!</a:t>
            </a:r>
            <a:endParaRPr lang="en-US" sz="1400" i="1" dirty="0">
              <a:solidFill>
                <a:schemeClr val="tx1"/>
              </a:solidFill>
            </a:endParaRPr>
          </a:p>
        </p:txBody>
      </p:sp>
      <p:pic>
        <p:nvPicPr>
          <p:cNvPr id="4" name="Picture 3" descr="A silver ring with black letters&#10;&#10;Description automatically generated">
            <a:extLst>
              <a:ext uri="{FF2B5EF4-FFF2-40B4-BE49-F238E27FC236}">
                <a16:creationId xmlns:a16="http://schemas.microsoft.com/office/drawing/2014/main" id="{6A0FE603-2DC1-8BE4-9CA4-7F3D898C5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497" y="161653"/>
            <a:ext cx="2166937" cy="19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06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&amp; Times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Be consistent across all tables!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Will time zones matter? If so, use DATETIMEOFFSET or similar.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Use UTC or a non-daylight savings standard! </a:t>
            </a:r>
            <a:r>
              <a:rPr lang="en-US" sz="1800" i="1" dirty="0">
                <a:solidFill>
                  <a:schemeClr val="tx1"/>
                </a:solidFill>
              </a:rPr>
              <a:t>PLEASE!!!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Store in correctly-sized/scoped data type:</a:t>
            </a:r>
          </a:p>
          <a:p>
            <a:pPr marL="685800" lvl="1"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</a:rPr>
              <a:t>Times = TIME</a:t>
            </a:r>
          </a:p>
          <a:p>
            <a:pPr marL="685800" lvl="1"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</a:rPr>
              <a:t>Dates = DATE</a:t>
            </a:r>
          </a:p>
          <a:p>
            <a:pPr marL="685800" lvl="1"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</a:rPr>
              <a:t>Datetimes = DATETIME2, DATETIMEOFFSET, </a:t>
            </a:r>
            <a:r>
              <a:rPr lang="en-US" sz="1000" dirty="0" err="1">
                <a:solidFill>
                  <a:schemeClr val="tx1"/>
                </a:solidFill>
              </a:rPr>
              <a:t>etc</a:t>
            </a:r>
            <a:r>
              <a:rPr lang="en-US" sz="1000" dirty="0">
                <a:solidFill>
                  <a:schemeClr val="tx1"/>
                </a:solidFill>
              </a:rPr>
              <a:t>…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Avoid strings, integers, or decimals for dates/times.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Differentiate between dates/times and duration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Duration has units like SECOND, MILLISECOND, or MINUTE.</a:t>
            </a:r>
            <a:endParaRPr lang="en-US" sz="10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Configure database/app/web servers in UTC w/ no daylight savings.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4" name="Picture 3" descr="A red text on a white background&#10;&#10;Description automatically generated">
            <a:extLst>
              <a:ext uri="{FF2B5EF4-FFF2-40B4-BE49-F238E27FC236}">
                <a16:creationId xmlns:a16="http://schemas.microsoft.com/office/drawing/2014/main" id="{87405462-77CF-978F-127C-3CED1F1CF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20" y="2671354"/>
            <a:ext cx="1852749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77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NULL = Does Not Exist. It is NOT A VALUE!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Do not make up “De-nullifiers” unless they have true meaning!</a:t>
            </a:r>
          </a:p>
          <a:p>
            <a:pPr marL="685800" lvl="1"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</a:rPr>
              <a:t>‘’, -1, ‘1/1/1900’, ‘N/A’, ‘00:00:00’…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NOT NULL means: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Required by the application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Always has a meaningful value</a:t>
            </a:r>
            <a:endParaRPr lang="en-US" sz="10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NULL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Decide what it means</a:t>
            </a:r>
            <a:endParaRPr lang="en-US" sz="10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SET ANSI NULLS ON/OFF (beware NULL behavior)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Normalization can remove NULL if problematic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Consider how an application handles NULL, if needed</a:t>
            </a:r>
          </a:p>
          <a:p>
            <a:pPr marL="685800" lvl="1"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</a:endParaRPr>
          </a:p>
          <a:p>
            <a:pPr marL="342900">
              <a:spcBef>
                <a:spcPts val="0"/>
              </a:spcBef>
            </a:pP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4" name="Picture 3" descr="A red and white sign with a red circle&#10;&#10;Description automatically generated">
            <a:extLst>
              <a:ext uri="{FF2B5EF4-FFF2-40B4-BE49-F238E27FC236}">
                <a16:creationId xmlns:a16="http://schemas.microsoft.com/office/drawing/2014/main" id="{DF27691C-448F-DB8A-44A3-D5FD125E5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56" y="101093"/>
            <a:ext cx="3735572" cy="132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98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Objects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What is it? Do not name for location, time, usage, new-ness, </a:t>
            </a:r>
            <a:r>
              <a:rPr lang="en-US" sz="1800" dirty="0" err="1">
                <a:solidFill>
                  <a:schemeClr val="tx1"/>
                </a:solidFill>
              </a:rPr>
              <a:t>etc</a:t>
            </a:r>
            <a:r>
              <a:rPr lang="en-US" sz="1800" dirty="0">
                <a:solidFill>
                  <a:schemeClr val="tx1"/>
                </a:solidFill>
              </a:rPr>
              <a:t>…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Column names should be unique and used consistently across all entities.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BIT columns should describe what is being tested, such as:</a:t>
            </a:r>
          </a:p>
          <a:p>
            <a:pPr marL="685800" lvl="1"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</a:rPr>
              <a:t>Is_Deleted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is_administrator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IsActive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has_seventeen_pizzas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etc</a:t>
            </a:r>
            <a:r>
              <a:rPr lang="en-US" sz="1000" dirty="0">
                <a:solidFill>
                  <a:schemeClr val="tx1"/>
                </a:solidFill>
              </a:rPr>
              <a:t>…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Avoid abbreviations/shorthand. Do not fear longer object names!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 err="1">
                <a:solidFill>
                  <a:schemeClr val="tx1"/>
                </a:solidFill>
              </a:rPr>
              <a:t>AccountOwner</a:t>
            </a:r>
            <a:r>
              <a:rPr lang="en-US" sz="1400" dirty="0">
                <a:solidFill>
                  <a:schemeClr val="tx1"/>
                </a:solidFill>
              </a:rPr>
              <a:t> is better than </a:t>
            </a:r>
            <a:r>
              <a:rPr lang="en-US" sz="1400" dirty="0" err="1">
                <a:solidFill>
                  <a:schemeClr val="tx1"/>
                </a:solidFill>
              </a:rPr>
              <a:t>ActOwr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  <a:r>
              <a:rPr lang="en-US" sz="1400" dirty="0" err="1">
                <a:solidFill>
                  <a:schemeClr val="tx1"/>
                </a:solidFill>
              </a:rPr>
              <a:t>BusinessRepresentive</a:t>
            </a:r>
            <a:r>
              <a:rPr lang="en-US" sz="1400" dirty="0">
                <a:solidFill>
                  <a:schemeClr val="tx1"/>
                </a:solidFill>
              </a:rPr>
              <a:t> is better than </a:t>
            </a:r>
            <a:r>
              <a:rPr lang="en-US" sz="1400" dirty="0" err="1">
                <a:solidFill>
                  <a:schemeClr val="tx1"/>
                </a:solidFill>
              </a:rPr>
              <a:t>Brep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Avoid spaces, special characters, </a:t>
            </a:r>
            <a:r>
              <a:rPr lang="en-US" sz="1800" dirty="0" err="1">
                <a:solidFill>
                  <a:schemeClr val="tx1"/>
                </a:solidFill>
              </a:rPr>
              <a:t>etc</a:t>
            </a:r>
            <a:r>
              <a:rPr lang="en-US" sz="1800" dirty="0">
                <a:solidFill>
                  <a:schemeClr val="tx1"/>
                </a:solidFill>
              </a:rPr>
              <a:t>…They break things!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Avoid reserved words. They are confusing and break things!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Object names should be as self-explanatory as possible.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379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vs. OLTP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Transactional data is VERY different from analytic data!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OLTP</a:t>
            </a:r>
            <a:r>
              <a:rPr lang="en-US" sz="1800" dirty="0">
                <a:solidFill>
                  <a:schemeClr val="tx1"/>
                </a:solidFill>
              </a:rPr>
              <a:t>: Fewer rows, more columns, more updates/inserts/deletes/single-row operations.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OLAP</a:t>
            </a:r>
            <a:r>
              <a:rPr lang="en-US" sz="1800" dirty="0">
                <a:solidFill>
                  <a:schemeClr val="tx1"/>
                </a:solidFill>
              </a:rPr>
              <a:t>: More rows, fewer columns, mostly inserts, more aggregation and operations across many rows.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Separate reporting/analytics from transactional processing as much as possible.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Different tools may be needed for each.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Mixing OLAP/OLTP will get expensive and perform poorly as data size and contention increase.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49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 &amp; Data Integrity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Data </a:t>
            </a:r>
            <a:r>
              <a:rPr lang="en-US" sz="1800" b="1" dirty="0">
                <a:solidFill>
                  <a:schemeClr val="tx1"/>
                </a:solidFill>
              </a:rPr>
              <a:t>lives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b="1" dirty="0">
                <a:solidFill>
                  <a:schemeClr val="tx1"/>
                </a:solidFill>
              </a:rPr>
              <a:t>dies</a:t>
            </a:r>
            <a:r>
              <a:rPr lang="en-US" sz="1800" dirty="0">
                <a:solidFill>
                  <a:schemeClr val="tx1"/>
                </a:solidFill>
              </a:rPr>
              <a:t> by its quality.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Use:</a:t>
            </a:r>
          </a:p>
          <a:p>
            <a:pPr marL="685800" lvl="1"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</a:rPr>
              <a:t>Foreign keys</a:t>
            </a:r>
          </a:p>
          <a:p>
            <a:pPr marL="685800" lvl="1"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</a:rPr>
              <a:t>Check constraints</a:t>
            </a:r>
          </a:p>
          <a:p>
            <a:pPr marL="685800" lvl="1"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</a:rPr>
              <a:t>Default constraints</a:t>
            </a:r>
          </a:p>
          <a:p>
            <a:pPr marL="685800" lvl="1"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</a:rPr>
              <a:t>Validation processes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Bad data in = bad data out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Analytics?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Business Intelligence?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Dashboarding?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Machine learning?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AI?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Data integrity often improves performance, as well!</a:t>
            </a:r>
          </a:p>
          <a:p>
            <a:pPr marL="685800" lvl="1">
              <a:spcBef>
                <a:spcPts val="0"/>
              </a:spcBef>
            </a:pP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24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Data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Is data needed forever?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Can old data be: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Deleted/Inactivated/Partitioned/Archived?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Compressed?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Is archiving allowed, desired, or required?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How is data associated with archived data handled?</a:t>
            </a:r>
            <a:endParaRPr lang="en-US" sz="8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Have a data retention policy!</a:t>
            </a:r>
            <a:endParaRPr lang="en-US" sz="800" dirty="0">
              <a:solidFill>
                <a:schemeClr val="tx1"/>
              </a:solidFill>
            </a:endParaRP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Compliance needs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Contractual obligations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Keeps data size manageable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Saves $$$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Improves performance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When building new data structures, ask what its retention will be!</a:t>
            </a:r>
            <a:endParaRPr lang="en-US" sz="8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Can old data be stored elsewhere? Is keeping it for posterity good enough?</a:t>
            </a:r>
            <a:endParaRPr lang="en-US" sz="14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endParaRPr lang="en-US" sz="600" dirty="0">
              <a:solidFill>
                <a:schemeClr val="tx1"/>
              </a:solidFill>
            </a:endParaRPr>
          </a:p>
        </p:txBody>
      </p:sp>
      <p:pic>
        <p:nvPicPr>
          <p:cNvPr id="4" name="Picture 3" descr="A close-up of several files&#10;&#10;Description automatically generated">
            <a:extLst>
              <a:ext uri="{FF2B5EF4-FFF2-40B4-BE49-F238E27FC236}">
                <a16:creationId xmlns:a16="http://schemas.microsoft.com/office/drawing/2014/main" id="{3B73DA08-806B-8736-E26D-927D26426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902" y="152400"/>
            <a:ext cx="3406139" cy="227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20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Internationalization/Localization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Will customers ever reside in other countries?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If so, consider:</a:t>
            </a:r>
          </a:p>
          <a:p>
            <a:pPr marL="685800" lvl="1">
              <a:spcBef>
                <a:spcPts val="0"/>
              </a:spcBef>
            </a:pPr>
            <a:r>
              <a:rPr lang="en-US" sz="1300" dirty="0">
                <a:solidFill>
                  <a:schemeClr val="tx1"/>
                </a:solidFill>
              </a:rPr>
              <a:t>Date/time/number/string formats</a:t>
            </a:r>
          </a:p>
          <a:p>
            <a:pPr marL="685800" lvl="1">
              <a:spcBef>
                <a:spcPts val="0"/>
              </a:spcBef>
            </a:pPr>
            <a:r>
              <a:rPr lang="en-US" sz="1300" dirty="0">
                <a:solidFill>
                  <a:schemeClr val="tx1"/>
                </a:solidFill>
              </a:rPr>
              <a:t>Size/format of addresses, phone numbers, </a:t>
            </a:r>
            <a:r>
              <a:rPr lang="en-US" sz="1300" dirty="0" err="1">
                <a:solidFill>
                  <a:schemeClr val="tx1"/>
                </a:solidFill>
              </a:rPr>
              <a:t>etc</a:t>
            </a:r>
            <a:r>
              <a:rPr lang="en-US" sz="1300" dirty="0">
                <a:solidFill>
                  <a:schemeClr val="tx1"/>
                </a:solidFill>
              </a:rPr>
              <a:t>…</a:t>
            </a:r>
          </a:p>
          <a:p>
            <a:pPr marL="685800" lvl="1">
              <a:spcBef>
                <a:spcPts val="0"/>
              </a:spcBef>
            </a:pPr>
            <a:r>
              <a:rPr lang="en-US" sz="1300" dirty="0">
                <a:solidFill>
                  <a:schemeClr val="tx1"/>
                </a:solidFill>
              </a:rPr>
              <a:t>Time zones</a:t>
            </a:r>
          </a:p>
          <a:p>
            <a:pPr marL="685800" lvl="1">
              <a:spcBef>
                <a:spcPts val="0"/>
              </a:spcBef>
            </a:pPr>
            <a:r>
              <a:rPr lang="en-US" sz="1300" dirty="0">
                <a:solidFill>
                  <a:schemeClr val="tx1"/>
                </a:solidFill>
              </a:rPr>
              <a:t>Language</a:t>
            </a:r>
            <a:r>
              <a:rPr lang="en-US" sz="1300" b="1" i="1" dirty="0">
                <a:solidFill>
                  <a:schemeClr val="tx1"/>
                </a:solidFill>
              </a:rPr>
              <a:t> (</a:t>
            </a:r>
            <a:r>
              <a:rPr lang="en-US" sz="1000" b="1" i="1" dirty="0">
                <a:solidFill>
                  <a:schemeClr val="tx1"/>
                </a:solidFill>
              </a:rPr>
              <a:t>Applies within a home country, too!)</a:t>
            </a:r>
          </a:p>
          <a:p>
            <a:pPr marL="685800" lvl="1">
              <a:spcBef>
                <a:spcPts val="0"/>
              </a:spcBef>
            </a:pPr>
            <a:r>
              <a:rPr lang="en-US" sz="1300" dirty="0">
                <a:solidFill>
                  <a:schemeClr val="tx1"/>
                </a:solidFill>
              </a:rPr>
              <a:t>Metadata for locality/users/data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Easier to incorporate now, rather than later.</a:t>
            </a:r>
          </a:p>
        </p:txBody>
      </p:sp>
    </p:spTree>
    <p:extLst>
      <p:ext uri="{BB962C8B-B14F-4D97-AF65-F5344CB8AC3E}">
        <p14:creationId xmlns:p14="http://schemas.microsoft.com/office/powerpoint/2010/main" val="4212384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493" dirty="0"/>
              <a:t>Conclusion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Good database design saves time, effort, and money!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Creates data structures that are easier to understand and 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Poor design = Technical debt!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Simple is better, when possible.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Future you will thank current you for</a:t>
            </a:r>
            <a:br>
              <a:rPr lang="en-US" dirty="0"/>
            </a:br>
            <a:r>
              <a:rPr lang="en-US" dirty="0"/>
              <a:t>making more thoughtful decisions now.</a:t>
            </a:r>
          </a:p>
        </p:txBody>
      </p:sp>
      <p:pic>
        <p:nvPicPr>
          <p:cNvPr id="3" name="Picture 2" descr="A sign with text on it&#10;&#10;Description automatically generated">
            <a:extLst>
              <a:ext uri="{FF2B5EF4-FFF2-40B4-BE49-F238E27FC236}">
                <a16:creationId xmlns:a16="http://schemas.microsoft.com/office/drawing/2014/main" id="{1D94BC37-B621-7DFC-6783-D2128F3CEC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234" y="2317024"/>
            <a:ext cx="2751365" cy="275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47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6BB60-EBB9-945C-3368-C1AB83456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660" y="141199"/>
            <a:ext cx="3868340" cy="617934"/>
          </a:xfrm>
        </p:spPr>
        <p:txBody>
          <a:bodyPr anchor="t">
            <a:normAutofit fontScale="85000" lnSpcReduction="20000"/>
          </a:bodyPr>
          <a:lstStyle/>
          <a:p>
            <a:pPr algn="ctr"/>
            <a:r>
              <a:rPr lang="en-US" sz="2700" dirty="0"/>
              <a:t>Session Evaluation</a:t>
            </a:r>
            <a:br>
              <a:rPr lang="en-US" sz="2700" dirty="0"/>
            </a:br>
            <a:r>
              <a:rPr lang="en-US" sz="2700" dirty="0"/>
              <a:t>Win 6x$50 gift card</a:t>
            </a:r>
            <a:r>
              <a:rPr lang="en-US" dirty="0"/>
              <a:t>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6B585-A52C-36B2-1CDF-A44A617C8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02969" y="141199"/>
            <a:ext cx="3887391" cy="617934"/>
          </a:xfrm>
        </p:spPr>
        <p:txBody>
          <a:bodyPr anchor="t">
            <a:normAutofit fontScale="85000" lnSpcReduction="20000"/>
          </a:bodyPr>
          <a:lstStyle/>
          <a:p>
            <a:pPr algn="ctr"/>
            <a:r>
              <a:rPr lang="en-US" sz="2700" dirty="0"/>
              <a:t>Event Evaluation</a:t>
            </a:r>
            <a:br>
              <a:rPr lang="en-US" sz="2700" dirty="0"/>
            </a:br>
            <a:r>
              <a:rPr lang="en-US" sz="2700" dirty="0"/>
              <a:t>Win $100 gift card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B1EB0F2-7E19-A0E2-B8A7-A4FABFA4541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420" y="990065"/>
            <a:ext cx="3634740" cy="3634740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47D0D24B-1121-950D-BE49-7BA37A68AE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60" y="990065"/>
            <a:ext cx="3634740" cy="3634740"/>
          </a:xfrm>
        </p:spPr>
      </p:pic>
    </p:spTree>
    <p:extLst>
      <p:ext uri="{BB962C8B-B14F-4D97-AF65-F5344CB8AC3E}">
        <p14:creationId xmlns:p14="http://schemas.microsoft.com/office/powerpoint/2010/main" val="130907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943" y="-12101"/>
            <a:ext cx="7712651" cy="585661"/>
          </a:xfrm>
        </p:spPr>
        <p:txBody>
          <a:bodyPr/>
          <a:lstStyle/>
          <a:p>
            <a:r>
              <a:rPr lang="en-US" dirty="0"/>
              <a:t>Ed Pollack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942" y="519554"/>
            <a:ext cx="8224118" cy="3751008"/>
          </a:xfrm>
        </p:spPr>
        <p:txBody>
          <a:bodyPr>
            <a:normAutofit fontScale="77500" lnSpcReduction="20000"/>
          </a:bodyPr>
          <a:lstStyle/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Microsoft Data Platform MVP</a:t>
            </a:r>
          </a:p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of:</a:t>
            </a: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Dynamic SQL: Applications, Performance, and Security, 2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nd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3"/>
              </a:rPr>
              <a:t>Analytics Optimization with Columnstore Indexes in SQL Server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in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Expert T-SQL Functions in SQL Server, 3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rd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Expert Performance Indexing in SQL Server, 4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th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Author on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6"/>
              </a:rPr>
              <a:t>Simple Talk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Organizes:</a:t>
            </a: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SQL Saturday New York City </a:t>
            </a: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7"/>
              </a:rPr>
              <a:t>SQL Saturday Albany 2024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8"/>
              </a:rPr>
              <a:t>Future Data Driven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latin typeface="Arial" panose="020B0604020202020204" pitchFamily="34" charset="0"/>
                <a:hlinkClick r:id="rId9"/>
              </a:rPr>
              <a:t>Capital Area SQL Server User Group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57154" indent="-257154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Speaker at many data events</a:t>
            </a:r>
          </a:p>
          <a:p>
            <a:pPr marL="257154" indent="-257154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Find me on: </a:t>
            </a:r>
            <a:r>
              <a:rPr lang="en-IN" sz="1575" dirty="0">
                <a:latin typeface="Arial" panose="020B0604020202020204" pitchFamily="34" charset="0"/>
                <a:hlinkClick r:id="rId10"/>
              </a:rPr>
              <a:t>LinkedIn</a:t>
            </a:r>
            <a:endParaRPr lang="en-IN" sz="1575" i="1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9A8EF-B183-4015-BB48-2C07A22F563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48" y="3091303"/>
            <a:ext cx="1539147" cy="2052196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D3F7A6C4-8D67-22BC-72B0-492FB7CFB8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57690" y="3922657"/>
            <a:ext cx="1220842" cy="1220842"/>
          </a:xfrm>
          <a:prstGeom prst="rect">
            <a:avLst/>
          </a:prstGeom>
        </p:spPr>
      </p:pic>
      <p:pic>
        <p:nvPicPr>
          <p:cNvPr id="6" name="Picture 5">
            <a:hlinkClick r:id="rId6"/>
            <a:extLst>
              <a:ext uri="{FF2B5EF4-FFF2-40B4-BE49-F238E27FC236}">
                <a16:creationId xmlns:a16="http://schemas.microsoft.com/office/drawing/2014/main" id="{C0150A70-4960-1467-2BCE-63525BFB5DD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07681" y="4434746"/>
            <a:ext cx="1350008" cy="708754"/>
          </a:xfrm>
          <a:prstGeom prst="rect">
            <a:avLst/>
          </a:prstGeom>
        </p:spPr>
      </p:pic>
      <p:pic>
        <p:nvPicPr>
          <p:cNvPr id="9" name="Picture 8" descr="A blue and white sign&#10;&#10;Description automatically generated with low confidence">
            <a:hlinkClick r:id="rId15"/>
            <a:extLst>
              <a:ext uri="{FF2B5EF4-FFF2-40B4-BE49-F238E27FC236}">
                <a16:creationId xmlns:a16="http://schemas.microsoft.com/office/drawing/2014/main" id="{1EA7EEA1-2A6F-B598-BAAE-DC313E479F0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206" y="3241296"/>
            <a:ext cx="1210608" cy="1899723"/>
          </a:xfrm>
          <a:prstGeom prst="rect">
            <a:avLst/>
          </a:prstGeom>
        </p:spPr>
      </p:pic>
      <p:pic>
        <p:nvPicPr>
          <p:cNvPr id="10" name="Picture 9" descr="A grey and orange logo&#10;&#10;Description automatically generated with low confidence">
            <a:hlinkClick r:id="rId17"/>
            <a:extLst>
              <a:ext uri="{FF2B5EF4-FFF2-40B4-BE49-F238E27FC236}">
                <a16:creationId xmlns:a16="http://schemas.microsoft.com/office/drawing/2014/main" id="{23D99231-E9AF-62EA-4A9E-A65939B344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5" y="4545612"/>
            <a:ext cx="1466566" cy="611501"/>
          </a:xfrm>
          <a:prstGeom prst="rect">
            <a:avLst/>
          </a:prstGeom>
        </p:spPr>
      </p:pic>
      <p:pic>
        <p:nvPicPr>
          <p:cNvPr id="11" name="Picture 10">
            <a:hlinkClick r:id="rId19"/>
            <a:extLst>
              <a:ext uri="{FF2B5EF4-FFF2-40B4-BE49-F238E27FC236}">
                <a16:creationId xmlns:a16="http://schemas.microsoft.com/office/drawing/2014/main" id="{CE1D1CE2-6B81-A465-0427-26DEE99175A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9571" y="4126459"/>
            <a:ext cx="2733184" cy="389479"/>
          </a:xfrm>
          <a:prstGeom prst="rect">
            <a:avLst/>
          </a:prstGeom>
        </p:spPr>
      </p:pic>
      <p:pic>
        <p:nvPicPr>
          <p:cNvPr id="8" name="Picture 7" descr="A red sign with white text&#10;&#10;Description automatically generated">
            <a:extLst>
              <a:ext uri="{FF2B5EF4-FFF2-40B4-BE49-F238E27FC236}">
                <a16:creationId xmlns:a16="http://schemas.microsoft.com/office/drawing/2014/main" id="{E22618DD-8B63-0416-0E5A-EFEA5D3C7869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532" y="3619733"/>
            <a:ext cx="1141971" cy="152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62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8FE4AF-B348-5DEE-C10F-85D8705B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03" y="205979"/>
            <a:ext cx="8252828" cy="857250"/>
          </a:xfrm>
        </p:spPr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D7694-6D38-D578-B6BE-6A0138EC0E4E}"/>
              </a:ext>
            </a:extLst>
          </p:cNvPr>
          <p:cNvSpPr txBox="1"/>
          <p:nvPr/>
        </p:nvSpPr>
        <p:spPr>
          <a:xfrm>
            <a:off x="456902" y="860032"/>
            <a:ext cx="578061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Find me here:</a:t>
            </a:r>
            <a:endParaRPr lang="en-US" b="1" dirty="0">
              <a:hlinkClick r:id="rId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ed@edwardpollack.com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Ed Pollack | LinkedIn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Find my content here: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hlinkClick r:id="rId4"/>
              </a:rPr>
              <a:t>EdwardPollack</a:t>
            </a:r>
            <a:r>
              <a:rPr lang="en-US" dirty="0">
                <a:hlinkClick r:id="rId4"/>
              </a:rPr>
              <a:t> (Ed Pollack) (github.com)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Edward Pollack, Author at Simple Talk (red-gate.com)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Ed Pollack, Author at SQL Shack - articles about database auditing, server performance, data recovery, and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4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27E01FF-926B-047A-53DC-43FEDCAD8CD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84" y="160770"/>
            <a:ext cx="34290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D914DE2-3216-FB74-32C1-37CD5631664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484" y="160770"/>
            <a:ext cx="34290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BC1ADD6-1DFE-25E0-EF6A-A98811D1EBD2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86" y="1535713"/>
            <a:ext cx="27432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8BA7415-07F0-9E93-6CAC-B303D8AAE3EE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578" y="1623953"/>
            <a:ext cx="27432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56A21BE-2EA8-5419-7E9A-F1ECCCA91A2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84" y="2802744"/>
            <a:ext cx="2057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64A4A44-D615-772A-544A-A0B1A269ABCA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734" y="2744237"/>
            <a:ext cx="2057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161FB9E1-FBC4-B0C9-11B2-CF35E25808E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084" y="2744237"/>
            <a:ext cx="2057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62EA8D86-E35E-3407-5F5F-E372BA70599C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378" y="3864520"/>
            <a:ext cx="137160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96F52E9D-6E35-B8F7-A897-3A09298C3BF0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178" y="3864520"/>
            <a:ext cx="137160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0FA0EAA7-C427-C3A2-A325-1A56F1734FB8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778" y="3864520"/>
            <a:ext cx="137160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FCD9D14C-E97F-6C88-6C32-F5EEE79722D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978" y="3864520"/>
            <a:ext cx="137160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6576F02F-7AAE-3D83-58D8-750202513DF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78" y="3864520"/>
            <a:ext cx="137160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16 THANK YOU SIGNS ideas | thank you ...">
            <a:extLst>
              <a:ext uri="{FF2B5EF4-FFF2-40B4-BE49-F238E27FC236}">
                <a16:creationId xmlns:a16="http://schemas.microsoft.com/office/drawing/2014/main" id="{BAFD5844-A32C-062A-664C-50A49F230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8" y="2000250"/>
            <a:ext cx="168592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90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indefinite" fill="remove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44500" y="1031036"/>
            <a:ext cx="8242300" cy="3232727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Why does database design matter?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What is needed to make good decisions?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Examples of database design best practices.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Decisions &amp; considerations when creating data structures.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Conclusion &amp; questions (?)</a:t>
            </a:r>
          </a:p>
          <a:p>
            <a:pPr lvl="0">
              <a:spcBef>
                <a:spcPts val="0"/>
              </a:spcBef>
              <a:buClr>
                <a:srgbClr val="0090D2"/>
              </a:buClr>
            </a:pPr>
            <a:endParaRPr lang="en-US" sz="1800" dirty="0">
              <a:solidFill>
                <a:schemeClr val="tx1"/>
              </a:solidFill>
            </a:endParaRPr>
          </a:p>
          <a:p>
            <a:pPr lvl="0" algn="ctr">
              <a:spcBef>
                <a:spcPts val="0"/>
              </a:spcBef>
              <a:buClr>
                <a:srgbClr val="0090D2"/>
              </a:buClr>
            </a:pPr>
            <a:r>
              <a:rPr lang="en-US" sz="1800" b="1" i="1" dirty="0">
                <a:solidFill>
                  <a:schemeClr val="tx1"/>
                </a:solidFill>
              </a:rPr>
              <a:t>BONUS</a:t>
            </a:r>
            <a:r>
              <a:rPr lang="en-US" sz="1800" i="1" dirty="0">
                <a:solidFill>
                  <a:schemeClr val="tx1"/>
                </a:solidFill>
              </a:rPr>
              <a:t>: Think about your best data-related stories. The bloopers. The mishaps. The </a:t>
            </a:r>
            <a:r>
              <a:rPr lang="en-US" sz="1800" i="1" dirty="0" err="1">
                <a:solidFill>
                  <a:schemeClr val="tx1"/>
                </a:solidFill>
              </a:rPr>
              <a:t>oopses</a:t>
            </a:r>
            <a:r>
              <a:rPr lang="en-US" sz="1800" i="1" dirty="0">
                <a:solidFill>
                  <a:schemeClr val="tx1"/>
                </a:solidFill>
              </a:rPr>
              <a:t>. The clicks that maybe should not have been clicked. The code that should never have been committed.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BACEDD-909A-EE2B-3591-55381A538098}"/>
              </a:ext>
            </a:extLst>
          </p:cNvPr>
          <p:cNvSpPr/>
          <p:nvPr/>
        </p:nvSpPr>
        <p:spPr>
          <a:xfrm>
            <a:off x="2192470" y="4156333"/>
            <a:ext cx="4759059" cy="553998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i="1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a Timeless Topic!!!</a:t>
            </a:r>
          </a:p>
        </p:txBody>
      </p:sp>
    </p:spTree>
    <p:extLst>
      <p:ext uri="{BB962C8B-B14F-4D97-AF65-F5344CB8AC3E}">
        <p14:creationId xmlns:p14="http://schemas.microsoft.com/office/powerpoint/2010/main" val="247442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Database Design Matters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431799" y="1136469"/>
            <a:ext cx="8357781" cy="3430353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Align business needs with implementation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Better performance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Scalability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Ease of documentation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Decrease maintenance costs (aka: technical debt)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Less bugs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2" indent="0"/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</a:t>
            </a:r>
            <a:r>
              <a:rPr lang="en-US" b="1" i="1" dirty="0"/>
              <a:t>Avoid this:</a:t>
            </a:r>
          </a:p>
        </p:txBody>
      </p:sp>
      <p:pic>
        <p:nvPicPr>
          <p:cNvPr id="3" name="Picture 2" descr="A picture containing a dumpster fire">
            <a:extLst>
              <a:ext uri="{FF2B5EF4-FFF2-40B4-BE49-F238E27FC236}">
                <a16:creationId xmlns:a16="http://schemas.microsoft.com/office/drawing/2014/main" id="{DD60DD93-5DA8-FE5A-2DB7-BC91110DA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73" y="2916766"/>
            <a:ext cx="3162487" cy="207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2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Business/Application Logic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What is the business/organization need?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This is often </a:t>
            </a:r>
            <a:r>
              <a:rPr lang="en-US" sz="1800" b="1" dirty="0">
                <a:solidFill>
                  <a:schemeClr val="tx1"/>
                </a:solidFill>
              </a:rPr>
              <a:t>non-technical</a:t>
            </a:r>
            <a:r>
              <a:rPr lang="en-US" sz="1800" dirty="0">
                <a:solidFill>
                  <a:schemeClr val="tx1"/>
                </a:solidFill>
              </a:rPr>
              <a:t>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What will the database/data be used for?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How is it accessed? Who uses it?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What kind of data is it?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What is the future of this data?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buClr>
                <a:srgbClr val="0090D2"/>
              </a:buClr>
            </a:pPr>
            <a:r>
              <a:rPr lang="en-US" sz="1800" i="1" dirty="0">
                <a:solidFill>
                  <a:schemeClr val="tx1"/>
                </a:solidFill>
              </a:rPr>
              <a:t>Data structures cannot be effectively built without understanding their purpose</a:t>
            </a:r>
          </a:p>
        </p:txBody>
      </p:sp>
    </p:spTree>
    <p:extLst>
      <p:ext uri="{BB962C8B-B14F-4D97-AF65-F5344CB8AC3E}">
        <p14:creationId xmlns:p14="http://schemas.microsoft.com/office/powerpoint/2010/main" val="372146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I Put My data?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992777"/>
            <a:ext cx="8242300" cy="3625405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Choose ideal data structures for different types of data. For example: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Transactional/ACID data: SQL Server, or a relational/transactional database.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Transactional/non-ACID data: Cosmos DB, or a NoSQL solution.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Structured analytic data: Data warehouse: Synapse, Fabric, Columnstore,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…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Unstructured analytic data: Data lake, parquet, Fabric,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…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Files/Images: File system, file store. NOT an OLTP database!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Documents: Document store (file system, NoSQL,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…). NOT an OLTP database!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Text searching/parsing: Elastic Search, Azure Cognitive Search (optimized for text).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3</a:t>
            </a:r>
            <a:r>
              <a:rPr lang="en-US" sz="1400" baseline="30000" dirty="0">
                <a:solidFill>
                  <a:schemeClr val="tx1"/>
                </a:solidFill>
              </a:rPr>
              <a:t>rd</a:t>
            </a:r>
            <a:r>
              <a:rPr lang="en-US" sz="1400" dirty="0">
                <a:solidFill>
                  <a:schemeClr val="tx1"/>
                </a:solidFill>
              </a:rPr>
              <a:t> party services.</a:t>
            </a:r>
          </a:p>
          <a:p>
            <a:pPr marL="685800" lvl="1"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On-premises vs. cloud.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Which cloud?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Beware </a:t>
            </a:r>
            <a:r>
              <a:rPr lang="en-US" sz="1400" b="1" dirty="0">
                <a:solidFill>
                  <a:schemeClr val="tx1"/>
                </a:solidFill>
              </a:rPr>
              <a:t>vendor lock-in</a:t>
            </a:r>
            <a:r>
              <a:rPr lang="en-US" sz="1400" dirty="0">
                <a:solidFill>
                  <a:schemeClr val="tx1"/>
                </a:solidFill>
              </a:rPr>
              <a:t>!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Easy decision to make. Hard to unmake!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Beware </a:t>
            </a:r>
            <a:r>
              <a:rPr lang="en-US" sz="1800" b="1" dirty="0">
                <a:solidFill>
                  <a:schemeClr val="tx1"/>
                </a:solidFill>
              </a:rPr>
              <a:t>app bias</a:t>
            </a:r>
            <a:r>
              <a:rPr lang="en-US" sz="1800" dirty="0">
                <a:solidFill>
                  <a:schemeClr val="tx1"/>
                </a:solidFill>
              </a:rPr>
              <a:t>!</a:t>
            </a:r>
          </a:p>
        </p:txBody>
      </p:sp>
      <p:pic>
        <p:nvPicPr>
          <p:cNvPr id="4" name="Picture 3" descr="A leaning tower of pisa with Leaning Tower of Pisa in the background&#10;&#10;Description automatically generated">
            <a:extLst>
              <a:ext uri="{FF2B5EF4-FFF2-40B4-BE49-F238E27FC236}">
                <a16:creationId xmlns:a16="http://schemas.microsoft.com/office/drawing/2014/main" id="{2045FC36-EFD8-0B9C-CF54-DD5A6335A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730" y="2901142"/>
            <a:ext cx="2984864" cy="200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7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999309"/>
            <a:ext cx="8242300" cy="3618873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Design for today, tomorrow, and the future…YEARS from now!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Hardware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Software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Licensing</a:t>
            </a:r>
            <a:endParaRPr lang="en-US" sz="18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Data size and change over time (row/object count, space used)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Contention &amp; Concurrency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High Availability &amp; Disaster Recovery. Define your RTO and RPO!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Re-evaluate scalability periodically as an app grows/evolved over time.</a:t>
            </a:r>
          </a:p>
        </p:txBody>
      </p:sp>
      <p:pic>
        <p:nvPicPr>
          <p:cNvPr id="4" name="Picture 3" descr="A silhouette of a person walking with a spear&#10;&#10;Description automatically generated">
            <a:extLst>
              <a:ext uri="{FF2B5EF4-FFF2-40B4-BE49-F238E27FC236}">
                <a16:creationId xmlns:a16="http://schemas.microsoft.com/office/drawing/2014/main" id="{7F07C4EA-FD66-298B-1B38-0D5FB7382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76" y="3197279"/>
            <a:ext cx="5835368" cy="169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25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Data Structures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1103811"/>
            <a:ext cx="8242300" cy="3514371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One table = one distinct entity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One column = one distinct data element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Choose a single table type per object: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Entity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Lookup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Relationship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All OLTP tables should have a clustered index. Exceptions to that are rare.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For OLTP: unique/increasing/narrow.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For OLAP: Clustered columnstore.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Clustered indexes will typically align with primary key (or maybe a critical alternate key). If not, ask why.</a:t>
            </a:r>
            <a:endParaRPr lang="en-US" sz="18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Constraints: Do uniqueness, defaults, check constraints, or foreign keys matter?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Indexing: What are common search/join/aggregation scenarios?</a:t>
            </a:r>
          </a:p>
        </p:txBody>
      </p:sp>
    </p:spTree>
    <p:extLst>
      <p:ext uri="{BB962C8B-B14F-4D97-AF65-F5344CB8AC3E}">
        <p14:creationId xmlns:p14="http://schemas.microsoft.com/office/powerpoint/2010/main" val="2469900234"/>
      </p:ext>
    </p:extLst>
  </p:cSld>
  <p:clrMapOvr>
    <a:masterClrMapping/>
  </p:clrMapOvr>
</p:sld>
</file>

<file path=ppt/theme/theme1.xml><?xml version="1.0" encoding="utf-8"?>
<a:theme xmlns:a="http://schemas.openxmlformats.org/drawingml/2006/main" name="PASS 2013_SpeakerTemplate_16x9">
  <a:themeElements>
    <a:clrScheme name="Custom 3">
      <a:dk1>
        <a:srgbClr val="58585A"/>
      </a:dk1>
      <a:lt1>
        <a:srgbClr val="FFFFFF"/>
      </a:lt1>
      <a:dk2>
        <a:srgbClr val="003A78"/>
      </a:dk2>
      <a:lt2>
        <a:srgbClr val="0061B0"/>
      </a:lt2>
      <a:accent1>
        <a:srgbClr val="5FBB46"/>
      </a:accent1>
      <a:accent2>
        <a:srgbClr val="0090D2"/>
      </a:accent2>
      <a:accent3>
        <a:srgbClr val="FFD800"/>
      </a:accent3>
      <a:accent4>
        <a:srgbClr val="B3191E"/>
      </a:accent4>
      <a:accent5>
        <a:srgbClr val="003677"/>
      </a:accent5>
      <a:accent6>
        <a:srgbClr val="939598"/>
      </a:accent6>
      <a:hlink>
        <a:srgbClr val="0084CC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2154</TotalTime>
  <Words>1433</Words>
  <Application>Microsoft Office PowerPoint</Application>
  <PresentationFormat>On-screen Show (16:9)</PresentationFormat>
  <Paragraphs>193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Segoe UI</vt:lpstr>
      <vt:lpstr>PASS 2013_SpeakerTemplate_16x9</vt:lpstr>
      <vt:lpstr>Office Theme</vt:lpstr>
      <vt:lpstr>Database Design Fundamentals</vt:lpstr>
      <vt:lpstr>Ed Pollack</vt:lpstr>
      <vt:lpstr>PowerPoint Presentation</vt:lpstr>
      <vt:lpstr>Agenda</vt:lpstr>
      <vt:lpstr>Why Database Design Matters</vt:lpstr>
      <vt:lpstr>Business/Application Logic</vt:lpstr>
      <vt:lpstr>Where Do I Put My data?</vt:lpstr>
      <vt:lpstr>Scalability</vt:lpstr>
      <vt:lpstr>Designing Data Structures</vt:lpstr>
      <vt:lpstr>Data Types</vt:lpstr>
      <vt:lpstr>Dates &amp; Times</vt:lpstr>
      <vt:lpstr>NULL</vt:lpstr>
      <vt:lpstr>Naming Objects</vt:lpstr>
      <vt:lpstr>OLAP vs. OLTP</vt:lpstr>
      <vt:lpstr>Data Quality &amp; Data Integrity</vt:lpstr>
      <vt:lpstr>Old Data</vt:lpstr>
      <vt:lpstr>Internationalization/Localization</vt:lpstr>
      <vt:lpstr>Conclusion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Edward Pollack</cp:lastModifiedBy>
  <cp:revision>384</cp:revision>
  <dcterms:created xsi:type="dcterms:W3CDTF">2013-07-12T18:23:55Z</dcterms:created>
  <dcterms:modified xsi:type="dcterms:W3CDTF">2024-09-30T17:28:00Z</dcterms:modified>
</cp:coreProperties>
</file>