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5" r:id="rId2"/>
    <p:sldId id="340" r:id="rId3"/>
    <p:sldId id="295" r:id="rId4"/>
    <p:sldId id="296" r:id="rId5"/>
    <p:sldId id="315" r:id="rId6"/>
    <p:sldId id="334" r:id="rId7"/>
    <p:sldId id="343" r:id="rId8"/>
    <p:sldId id="335" r:id="rId9"/>
    <p:sldId id="322" r:id="rId10"/>
    <p:sldId id="316" r:id="rId11"/>
    <p:sldId id="314" r:id="rId12"/>
    <p:sldId id="323" r:id="rId13"/>
    <p:sldId id="341" r:id="rId14"/>
    <p:sldId id="333" r:id="rId15"/>
    <p:sldId id="317" r:id="rId16"/>
    <p:sldId id="342" r:id="rId17"/>
    <p:sldId id="319" r:id="rId18"/>
    <p:sldId id="320" r:id="rId19"/>
    <p:sldId id="328" r:id="rId20"/>
    <p:sldId id="265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340"/>
            <p14:sldId id="295"/>
            <p14:sldId id="296"/>
            <p14:sldId id="315"/>
            <p14:sldId id="334"/>
            <p14:sldId id="343"/>
            <p14:sldId id="335"/>
            <p14:sldId id="322"/>
            <p14:sldId id="316"/>
            <p14:sldId id="314"/>
            <p14:sldId id="323"/>
            <p14:sldId id="341"/>
            <p14:sldId id="333"/>
            <p14:sldId id="317"/>
            <p14:sldId id="342"/>
            <p14:sldId id="319"/>
            <p14:sldId id="320"/>
            <p14:sldId id="32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E21"/>
    <a:srgbClr val="27BEC7"/>
    <a:srgbClr val="1DB14B"/>
    <a:srgbClr val="FFC20E"/>
    <a:srgbClr val="0090D2"/>
    <a:srgbClr val="5FBB46"/>
    <a:srgbClr val="939598"/>
    <a:srgbClr val="FFD800"/>
    <a:srgbClr val="003677"/>
    <a:srgbClr val="9E0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5" autoAdjust="0"/>
    <p:restoredTop sz="97586" autoAdjust="0"/>
  </p:normalViewPr>
  <p:slideViewPr>
    <p:cSldViewPr snapToGrid="0">
      <p:cViewPr varScale="1">
        <p:scale>
          <a:sx n="150" d="100"/>
          <a:sy n="150" d="100"/>
        </p:scale>
        <p:origin x="40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5781" y="1"/>
            <a:ext cx="3340734" cy="5143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32" y="444468"/>
            <a:ext cx="4559981" cy="1301315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rgbClr val="0090D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8" name="Picture 7" descr="PASS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2" y="4660566"/>
            <a:ext cx="428460" cy="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0" y="-594087"/>
            <a:ext cx="3725240" cy="5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92834" y="2190211"/>
            <a:ext cx="495344" cy="32815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42738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ASS_Logo_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35911"/>
          <a:stretch/>
        </p:blipFill>
        <p:spPr>
          <a:xfrm>
            <a:off x="5781" y="1"/>
            <a:ext cx="4208000" cy="51434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14459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3781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PASS_Logo_gray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9" r:id="rId4"/>
    <p:sldLayoutId id="2147483652" r:id="rId5"/>
    <p:sldLayoutId id="2147483654" r:id="rId6"/>
    <p:sldLayoutId id="2147483657" r:id="rId7"/>
    <p:sldLayoutId id="2147483656" r:id="rId8"/>
    <p:sldLayoutId id="2147483661" r:id="rId9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2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ed-pollack-65a3aa23/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87501" y="2859512"/>
            <a:ext cx="5125220" cy="706657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All About SQL Injection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86719" y="3563039"/>
            <a:ext cx="5126002" cy="453733"/>
          </a:xfrm>
        </p:spPr>
        <p:txBody>
          <a:bodyPr/>
          <a:lstStyle/>
          <a:p>
            <a:pPr algn="r"/>
            <a:r>
              <a:rPr lang="en-US" dirty="0"/>
              <a:t>Increase Security, Understand Exploits, and Prevent Disaster!</a:t>
            </a: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863008" y="4422526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Edward Pollack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Microsoft Data Platform MVP</a:t>
            </a:r>
            <a:endParaRPr lang="en-US" sz="1400" dirty="0">
              <a:solidFill>
                <a:schemeClr val="tx1"/>
              </a:solidFill>
              <a:latin typeface="+mn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Injection: Sneaky Exploits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800" y="1614488"/>
            <a:ext cx="8261350" cy="2952334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Modify existing TSQL to return additional data (including sensitive data)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Adjust TSQL to insert new scripts.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Test existence and nature of database and server objects.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Alter passwords or permissions.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Access components outside of the SQL Server.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Employ a DDOS or other attack as a decoy.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Exploit bugs in application/database code.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Drop, mangle, steal, alter, or ransom data.</a:t>
            </a:r>
          </a:p>
        </p:txBody>
      </p:sp>
    </p:spTree>
    <p:extLst>
      <p:ext uri="{BB962C8B-B14F-4D97-AF65-F5344CB8AC3E}">
        <p14:creationId xmlns:p14="http://schemas.microsoft.com/office/powerpoint/2010/main" val="145006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13631" y="1938529"/>
            <a:ext cx="4746487" cy="11615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Exploiting SQL Injection</a:t>
            </a:r>
            <a:br>
              <a:rPr lang="en-US" dirty="0"/>
            </a:br>
            <a:r>
              <a:rPr lang="en-US" sz="2600" i="1" dirty="0"/>
              <a:t>Input form/login form abuse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90D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3694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Answer to Write Better Code?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800" y="1614488"/>
            <a:ext cx="8261350" cy="2952334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This is one answer, </a:t>
            </a:r>
            <a:r>
              <a:rPr lang="en-US" i="1" dirty="0"/>
              <a:t>but not the complete answer!!!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We do not have the time/resources to review and rewrite everything.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We cannot control the application code of every employee.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We cannot anticipate all bugs in application, vendor, or platform software.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Applications interact and evolve over time in ways we may not foresee.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We are human.</a:t>
            </a:r>
          </a:p>
        </p:txBody>
      </p:sp>
    </p:spTree>
    <p:extLst>
      <p:ext uri="{BB962C8B-B14F-4D97-AF65-F5344CB8AC3E}">
        <p14:creationId xmlns:p14="http://schemas.microsoft.com/office/powerpoint/2010/main" val="24529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Security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D3A578-AD67-DCA9-F232-054A953A3EE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44" y="864183"/>
            <a:ext cx="5318606" cy="354751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CBE78-00F3-9944-0CDA-B4E1C340794D}"/>
              </a:ext>
            </a:extLst>
          </p:cNvPr>
          <p:cNvSpPr txBox="1"/>
          <p:nvPr/>
        </p:nvSpPr>
        <p:spPr>
          <a:xfrm>
            <a:off x="2660650" y="4584184"/>
            <a:ext cx="322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(Onions have layers)</a:t>
            </a:r>
          </a:p>
        </p:txBody>
      </p:sp>
    </p:spTree>
    <p:extLst>
      <p:ext uri="{BB962C8B-B14F-4D97-AF65-F5344CB8AC3E}">
        <p14:creationId xmlns:p14="http://schemas.microsoft.com/office/powerpoint/2010/main" val="2407526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Defending Against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dirty="0"/>
              <a:t>Sanitize inputs at ALL levels of an application.</a:t>
            </a:r>
          </a:p>
          <a:p>
            <a:pPr lvl="2"/>
            <a:r>
              <a:rPr lang="en-US" dirty="0"/>
              <a:t>Beware empty strings, regex abuse, NULL, symbols,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Minimize the direct use of user-generated input to necessary cases.</a:t>
            </a:r>
          </a:p>
          <a:p>
            <a:pPr lvl="2"/>
            <a:r>
              <a:rPr lang="en-US" dirty="0"/>
              <a:t>Consider non-free form text when possible.</a:t>
            </a:r>
          </a:p>
          <a:p>
            <a:pPr lvl="1"/>
            <a:r>
              <a:rPr lang="en-US" dirty="0"/>
              <a:t>Avoid dynamic SQL for user-facing solutions.</a:t>
            </a:r>
          </a:p>
          <a:p>
            <a:pPr lvl="2"/>
            <a:r>
              <a:rPr lang="en-US" dirty="0"/>
              <a:t>If needed, ensure </a:t>
            </a:r>
            <a:r>
              <a:rPr lang="en-US" i="1" dirty="0"/>
              <a:t>thorough</a:t>
            </a:r>
            <a:r>
              <a:rPr lang="en-US" dirty="0"/>
              <a:t> input sanitization!</a:t>
            </a:r>
          </a:p>
          <a:p>
            <a:pPr lvl="1"/>
            <a:r>
              <a:rPr lang="en-US" dirty="0"/>
              <a:t>Ensure apps/tools are updated!</a:t>
            </a:r>
          </a:p>
          <a:p>
            <a:pPr lvl="1"/>
            <a:r>
              <a:rPr lang="en-US" dirty="0"/>
              <a:t>NEVER return system errors to the end-user.  Have app-generated errors!</a:t>
            </a:r>
          </a:p>
          <a:p>
            <a:pPr lvl="1"/>
            <a:r>
              <a:rPr lang="en-US" dirty="0"/>
              <a:t>Parameterize stored procedures and queries to improve input control.</a:t>
            </a:r>
          </a:p>
        </p:txBody>
      </p:sp>
    </p:spTree>
    <p:extLst>
      <p:ext uri="{BB962C8B-B14F-4D97-AF65-F5344CB8AC3E}">
        <p14:creationId xmlns:p14="http://schemas.microsoft.com/office/powerpoint/2010/main" val="1104757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Defending Against SQL Injection+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800" y="971107"/>
            <a:ext cx="8261350" cy="3595715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Limit result sets to only what is needed.  Prevent performance bombs.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Perform thorough data validation, including variable length/size.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Implement security on application, network, database, and web tiers.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Onions have LAYERS.  So should your security!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Don’t forget backups, vendor software, and logging apps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Limit use of </a:t>
            </a:r>
            <a:r>
              <a:rPr lang="en-US" dirty="0" err="1"/>
              <a:t>xp_cmdshell</a:t>
            </a:r>
            <a:r>
              <a:rPr lang="en-US" dirty="0"/>
              <a:t> and extended stored procedures.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Prevent application logins from accessing SQL Server Agent, </a:t>
            </a:r>
            <a:r>
              <a:rPr lang="en-US" dirty="0" err="1"/>
              <a:t>Powershell</a:t>
            </a:r>
            <a:r>
              <a:rPr lang="en-US" dirty="0"/>
              <a:t>, SSIS, SSRS, file shares, external programs,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Have monitoring/tools that check for suspicious activity.</a:t>
            </a:r>
          </a:p>
          <a:p>
            <a:pPr lvl="3"/>
            <a:r>
              <a:rPr lang="en-US" dirty="0"/>
              <a:t>App logs, web logs, traffic,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8045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 of Least Privilege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800" y="971107"/>
            <a:ext cx="8261350" cy="3595715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Ensure accounts have least privilege to perform their function.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Avoid sysadmin for anyone/anything that isn’t actually a sysadmin.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Avoid </a:t>
            </a:r>
            <a:r>
              <a:rPr lang="en-US" dirty="0" err="1"/>
              <a:t>db_owner</a:t>
            </a:r>
            <a:r>
              <a:rPr lang="en-US" dirty="0"/>
              <a:t> database role for application logins.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Do not use </a:t>
            </a:r>
            <a:r>
              <a:rPr lang="en-US" dirty="0" err="1"/>
              <a:t>sa</a:t>
            </a:r>
            <a:r>
              <a:rPr lang="en-US" dirty="0"/>
              <a:t>.  Set an insane password, disable, and forget it exists.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Separate roles for different applications, users, and system processes.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b="1" i="1" dirty="0"/>
              <a:t>Windows authentication </a:t>
            </a:r>
            <a:r>
              <a:rPr lang="en-US" dirty="0"/>
              <a:t>vs. SQL Server authentication.</a:t>
            </a:r>
          </a:p>
        </p:txBody>
      </p:sp>
    </p:spTree>
    <p:extLst>
      <p:ext uri="{BB962C8B-B14F-4D97-AF65-F5344CB8AC3E}">
        <p14:creationId xmlns:p14="http://schemas.microsoft.com/office/powerpoint/2010/main" val="252231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13631" y="1938529"/>
            <a:ext cx="4746487" cy="11615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Preventing SQL Injection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90D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5915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We Can Use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800" y="1614488"/>
            <a:ext cx="8261350" cy="2952334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Web, application, Windows, and event logs.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Penetration/security tests.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Code review!  Assume anyone can make mistakes and check for them!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security firms.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Time.  Make the hacker work until they give up.</a:t>
            </a:r>
          </a:p>
        </p:txBody>
      </p:sp>
    </p:spTree>
    <p:extLst>
      <p:ext uri="{BB962C8B-B14F-4D97-AF65-F5344CB8AC3E}">
        <p14:creationId xmlns:p14="http://schemas.microsoft.com/office/powerpoint/2010/main" val="380726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493" dirty="0"/>
              <a:t>Conclusion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SQL injection has been and remains a top security vulnerability.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Have a layered security approach (avoid single points of failure).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Proactively guard against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Good code isn’t enough!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PRINT ‘</a:t>
            </a:r>
            <a:r>
              <a:rPr lang="en-US" sz="2000" dirty="0" err="1"/>
              <a:t>Don’’t</a:t>
            </a:r>
            <a:r>
              <a:rPr lang="en-US" sz="2000" dirty="0"/>
              <a:t> be a statistic!’;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DA0-BE15-4865-A8DC-9B823699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38" y="40"/>
            <a:ext cx="7814679" cy="684351"/>
          </a:xfrm>
        </p:spPr>
        <p:txBody>
          <a:bodyPr/>
          <a:lstStyle/>
          <a:p>
            <a:r>
              <a:rPr lang="en-US" b="1" dirty="0"/>
              <a:t>Ed Pollack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2CEA-862B-470C-BD7A-464C9724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38" y="597639"/>
            <a:ext cx="7814679" cy="3450706"/>
          </a:xfrm>
        </p:spPr>
        <p:txBody>
          <a:bodyPr>
            <a:normAutofit fontScale="70000" lnSpcReduction="20000"/>
          </a:bodyPr>
          <a:lstStyle/>
          <a:p>
            <a:pPr marL="257164" indent="-257164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257164" indent="-25716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600048" lvl="1" indent="-25716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  <a:p>
            <a:pPr marL="600048" lvl="1" indent="-25716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 Analytics Optimization with Columnstore Indexes in SQL Server</a:t>
            </a:r>
          </a:p>
          <a:p>
            <a:pPr marL="600048" lvl="1" indent="-25716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  <a:p>
            <a:pPr marL="600048" lvl="1" indent="-25716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Expert T-SQL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  <a:p>
            <a:pPr marL="257164" indent="-25716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SQLServerCentral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SQLShack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SimpleTalk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57164" indent="-25716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600048" lvl="1" indent="-25716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Saturday New York City</a:t>
            </a:r>
          </a:p>
          <a:p>
            <a:pPr marL="600048" lvl="1" indent="-25716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Saturday Albany</a:t>
            </a:r>
          </a:p>
          <a:p>
            <a:pPr marL="600048" lvl="1" indent="-257164"/>
            <a:r>
              <a:rPr lang="en-US" dirty="0">
                <a:latin typeface="Arial" panose="020B0604020202020204" pitchFamily="34" charset="0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64" indent="-25716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  <a:b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</a:br>
            <a:b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Twitter: </a:t>
            </a:r>
            <a:r>
              <a:rPr lang="en-IN" i="1" dirty="0">
                <a:solidFill>
                  <a:schemeClr val="tx1"/>
                </a:solidFill>
                <a:latin typeface="Arial" panose="020B0604020202020204" pitchFamily="34" charset="0"/>
              </a:rPr>
              <a:t>@EdwardPollack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866E9-26AE-4BA4-A365-B08FC7309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952" y="2472732"/>
            <a:ext cx="2003048" cy="2670730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8C6277-9057-491C-AC34-A08BC1181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955" y="3329025"/>
            <a:ext cx="1814436" cy="18144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473129-6541-4FE3-958E-FFF2A49A5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6668" y="4137962"/>
            <a:ext cx="1915238" cy="1005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037" y="4415460"/>
            <a:ext cx="2922085" cy="41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32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3" y="205979"/>
            <a:ext cx="8252828" cy="85725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A2969-999F-DDD3-C35F-3E279E43B35C}"/>
              </a:ext>
            </a:extLst>
          </p:cNvPr>
          <p:cNvSpPr txBox="1">
            <a:spLocks/>
          </p:cNvSpPr>
          <p:nvPr/>
        </p:nvSpPr>
        <p:spPr>
          <a:xfrm>
            <a:off x="2275338" y="2247714"/>
            <a:ext cx="4587370" cy="4149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>
                <a:solidFill>
                  <a:srgbClr val="C00000"/>
                </a:solidFill>
              </a:rPr>
              <a:t>Edward Pollack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5ACAAD6-4E50-617D-6F1C-85EAA41388E2}"/>
              </a:ext>
            </a:extLst>
          </p:cNvPr>
          <p:cNvSpPr txBox="1">
            <a:spLocks/>
          </p:cNvSpPr>
          <p:nvPr/>
        </p:nvSpPr>
        <p:spPr>
          <a:xfrm>
            <a:off x="2275338" y="2676011"/>
            <a:ext cx="4587370" cy="4149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>
                <a:solidFill>
                  <a:srgbClr val="C00000"/>
                </a:solidFill>
              </a:rPr>
              <a:t>@EdwardPollack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3834A94-5551-2FFC-FBC5-30172EB7F237}"/>
              </a:ext>
            </a:extLst>
          </p:cNvPr>
          <p:cNvSpPr txBox="1">
            <a:spLocks/>
          </p:cNvSpPr>
          <p:nvPr/>
        </p:nvSpPr>
        <p:spPr>
          <a:xfrm>
            <a:off x="2275338" y="3104307"/>
            <a:ext cx="4587370" cy="4149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>
                <a:solidFill>
                  <a:srgbClr val="C00000"/>
                </a:solidFill>
              </a:rPr>
              <a:t>ed@edwardpollack.com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696CE46-D081-E08B-7927-3727540391AE}"/>
              </a:ext>
            </a:extLst>
          </p:cNvPr>
          <p:cNvSpPr txBox="1">
            <a:spLocks/>
          </p:cNvSpPr>
          <p:nvPr/>
        </p:nvSpPr>
        <p:spPr>
          <a:xfrm>
            <a:off x="2275338" y="3532604"/>
            <a:ext cx="4587370" cy="4149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50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 Pollack | LinkedIn</a:t>
            </a:r>
            <a:endParaRPr lang="en-US" sz="19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Intro to SQL Injection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SQL Demos: SQL Injection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Detection and Prevention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Application Considerations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SQL Demos: SQL Injection Prevention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Questions &amp; Wrap-up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 Injection?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1614488"/>
            <a:ext cx="8357781" cy="2952334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Injection is manipulating inputs to insert unintended code into an application.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SQL injection does this via SQL code.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Was the #1 security exploit for years (is currently #3)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New #1 is Broken Access Control and #2 is Cryptographic Failures.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Is not less prevalent, though!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SQL injection is successful if a user can access any data or SQL Server components that are not intended for them.</a:t>
            </a:r>
          </a:p>
        </p:txBody>
      </p:sp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Exploits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800" y="1614488"/>
            <a:ext cx="8261350" cy="2952334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Modify web URL strings.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Insert/modify text of dynamic SQL statements.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Fill out freeform text fields with unintended/unexpected inputs.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% ‘ “ &amp; or keywords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Employee/internal resource abuses their access.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Probe to get non-app-generated error messages.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Social engineer details that can further an attack.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Find/exploit Easter Eggs.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Performance bombs.</a:t>
            </a:r>
          </a:p>
        </p:txBody>
      </p:sp>
    </p:spTree>
    <p:extLst>
      <p:ext uri="{BB962C8B-B14F-4D97-AF65-F5344CB8AC3E}">
        <p14:creationId xmlns:p14="http://schemas.microsoft.com/office/powerpoint/2010/main" val="298284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500" b="1" dirty="0">
                <a:solidFill>
                  <a:schemeClr val="accent1">
                    <a:lumMod val="75000"/>
                  </a:schemeClr>
                </a:solidFill>
              </a:rPr>
              <a:t>Do You Want a Data Breach?</a:t>
            </a:r>
          </a:p>
          <a:p>
            <a:pPr algn="ctr"/>
            <a:endParaRPr lang="en-US" dirty="0"/>
          </a:p>
          <a:p>
            <a:pPr algn="ctr"/>
            <a:r>
              <a:rPr lang="en-US" sz="1800" i="1" dirty="0">
                <a:solidFill>
                  <a:schemeClr val="accent1">
                    <a:lumMod val="75000"/>
                  </a:schemeClr>
                </a:solidFill>
              </a:rPr>
              <a:t>(sung to the tune of “Do you Want to Build a Snowman?”)</a:t>
            </a:r>
            <a:br>
              <a:rPr lang="en-US" sz="1500" i="1" dirty="0"/>
            </a:br>
            <a:endParaRPr lang="en-US" sz="1500" i="1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878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913631" y="1938529"/>
            <a:ext cx="4746487" cy="116155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Basic SQL Injection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90D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5710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Causes of 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Old, legacy, or lazy code.</a:t>
            </a:r>
          </a:p>
          <a:p>
            <a:pPr lvl="1"/>
            <a:r>
              <a:rPr lang="en-US" dirty="0"/>
              <a:t>Assumptions by any development group that their app is secure.</a:t>
            </a:r>
          </a:p>
          <a:p>
            <a:pPr lvl="1"/>
            <a:r>
              <a:rPr lang="en-US" dirty="0"/>
              <a:t>Past success = future success assumption.</a:t>
            </a:r>
          </a:p>
          <a:p>
            <a:pPr lvl="1"/>
            <a:r>
              <a:rPr lang="en-US" dirty="0"/>
              <a:t>Using unsupported, outdated, or unpatched applications.</a:t>
            </a:r>
          </a:p>
          <a:p>
            <a:pPr lvl="2"/>
            <a:r>
              <a:rPr lang="en-US" sz="2000" dirty="0"/>
              <a:t>Database app, web server, operating system, hardware, network, </a:t>
            </a:r>
            <a:r>
              <a:rPr lang="en-US" sz="2000" dirty="0" err="1"/>
              <a:t>etc</a:t>
            </a:r>
            <a:r>
              <a:rPr lang="en-US" sz="2000" dirty="0"/>
              <a:t>…</a:t>
            </a:r>
          </a:p>
          <a:p>
            <a:pPr lvl="1"/>
            <a:r>
              <a:rPr lang="en-US" dirty="0"/>
              <a:t>Failure to layer security on multiple levels.</a:t>
            </a:r>
          </a:p>
        </p:txBody>
      </p:sp>
    </p:spTree>
    <p:extLst>
      <p:ext uri="{BB962C8B-B14F-4D97-AF65-F5344CB8AC3E}">
        <p14:creationId xmlns:p14="http://schemas.microsoft.com/office/powerpoint/2010/main" val="54813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" y="755147"/>
            <a:ext cx="6715612" cy="3862891"/>
          </a:xfrm>
        </p:spPr>
      </p:pic>
    </p:spTree>
    <p:extLst>
      <p:ext uri="{BB962C8B-B14F-4D97-AF65-F5344CB8AC3E}">
        <p14:creationId xmlns:p14="http://schemas.microsoft.com/office/powerpoint/2010/main" val="913144535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rgbClr val="FFFFFF"/>
      </a:lt1>
      <a:dk2>
        <a:srgbClr val="003A78"/>
      </a:dk2>
      <a:lt2>
        <a:srgbClr val="0061B0"/>
      </a:lt2>
      <a:accent1>
        <a:srgbClr val="5FBB46"/>
      </a:accent1>
      <a:accent2>
        <a:srgbClr val="0090D2"/>
      </a:accent2>
      <a:accent3>
        <a:srgbClr val="FFD800"/>
      </a:accent3>
      <a:accent4>
        <a:srgbClr val="B3191E"/>
      </a:accent4>
      <a:accent5>
        <a:srgbClr val="003677"/>
      </a:accent5>
      <a:accent6>
        <a:srgbClr val="939598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1270</TotalTime>
  <Words>936</Words>
  <Application>Microsoft Office PowerPoint</Application>
  <PresentationFormat>On-screen Show (16:9)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PASS 2013_SpeakerTemplate_16x9</vt:lpstr>
      <vt:lpstr>All About SQL Injection</vt:lpstr>
      <vt:lpstr>Ed Pollack</vt:lpstr>
      <vt:lpstr>Agenda</vt:lpstr>
      <vt:lpstr>What is SQL Injection?</vt:lpstr>
      <vt:lpstr>Examples of Exploits</vt:lpstr>
      <vt:lpstr>Why Does This Matter?</vt:lpstr>
      <vt:lpstr>Basic SQL Injection</vt:lpstr>
      <vt:lpstr>Common Causes of SQL Injection</vt:lpstr>
      <vt:lpstr>Error Messages</vt:lpstr>
      <vt:lpstr>SQL Injection: Sneaky Exploits</vt:lpstr>
      <vt:lpstr>Exploiting SQL Injection Input form/login form abuse</vt:lpstr>
      <vt:lpstr>Is the Answer to Write Better Code?</vt:lpstr>
      <vt:lpstr>Onion Security</vt:lpstr>
      <vt:lpstr>Defending Against SQL Injection</vt:lpstr>
      <vt:lpstr>Defending Against SQL Injection+</vt:lpstr>
      <vt:lpstr>Principle of Least Privilege</vt:lpstr>
      <vt:lpstr>Preventing SQL Injection</vt:lpstr>
      <vt:lpstr>Tools We Can Use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Edward Pollack</cp:lastModifiedBy>
  <cp:revision>241</cp:revision>
  <dcterms:created xsi:type="dcterms:W3CDTF">2013-07-12T18:23:55Z</dcterms:created>
  <dcterms:modified xsi:type="dcterms:W3CDTF">2023-03-16T21:20:09Z</dcterms:modified>
</cp:coreProperties>
</file>