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5" r:id="rId2"/>
    <p:sldId id="434" r:id="rId3"/>
    <p:sldId id="295" r:id="rId4"/>
    <p:sldId id="436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328" r:id="rId16"/>
    <p:sldId id="265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434"/>
            <p14:sldId id="295"/>
            <p14:sldId id="436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32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5" autoAdjust="0"/>
    <p:restoredTop sz="97586" autoAdjust="0"/>
  </p:normalViewPr>
  <p:slideViewPr>
    <p:cSldViewPr snapToGrid="0">
      <p:cViewPr varScale="1">
        <p:scale>
          <a:sx n="109" d="100"/>
          <a:sy n="109" d="100"/>
        </p:scale>
        <p:origin x="653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  <p:sldLayoutId id="2147483661" r:id="rId9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-pollack-65a3aa23/" TargetMode="External"/><Relationship Id="rId2" Type="http://schemas.openxmlformats.org/officeDocument/2006/relationships/hyperlink" Target="mailto:ed@edwardpollack.co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qlshack.com/author/edward-pollack/" TargetMode="External"/><Relationship Id="rId5" Type="http://schemas.openxmlformats.org/officeDocument/2006/relationships/hyperlink" Target="https://www.red-gate.com/simple-talk/author/ed7alum-rpi-edu/" TargetMode="External"/><Relationship Id="rId4" Type="http://schemas.openxmlformats.org/officeDocument/2006/relationships/hyperlink" Target="https://github.com/EdwardPollack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drivencommunity.com/" TargetMode="External"/><Relationship Id="rId13" Type="http://schemas.openxmlformats.org/officeDocument/2006/relationships/image" Target="../media/image7.jpeg"/><Relationship Id="rId18" Type="http://schemas.openxmlformats.org/officeDocument/2006/relationships/image" Target="../media/image10.jp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sqlsaturday.com/2024-08-03-sqlsaturday1083/" TargetMode="External"/><Relationship Id="rId12" Type="http://schemas.openxmlformats.org/officeDocument/2006/relationships/hyperlink" Target="https://link.springer.com/search?dc.creator=Edward+Pollack" TargetMode="External"/><Relationship Id="rId17" Type="http://schemas.openxmlformats.org/officeDocument/2006/relationships/hyperlink" Target="https://www.transfinder.com/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9.jpe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red-gate.com/simple-talk/author/ed7alum-rpi-edu/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hyperlink" Target="https://mvp.microsoft.com/en-US/MVP/profile/c7dc42d5-ff3e-ed11-bba3-000d3a197333" TargetMode="External"/><Relationship Id="rId10" Type="http://schemas.openxmlformats.org/officeDocument/2006/relationships/hyperlink" Target="https://www.linkedin.com/in/ed-pollack-65a3aa23/" TargetMode="External"/><Relationship Id="rId19" Type="http://schemas.openxmlformats.org/officeDocument/2006/relationships/hyperlink" Target="https://sqlsaturday.com/" TargetMode="External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www.meetup.com/capital-area-sql-server-user-group/" TargetMode="Externa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87501" y="2859512"/>
            <a:ext cx="5125220" cy="70665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Parquet vs. Delta Lake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3223" y="3563039"/>
            <a:ext cx="7519498" cy="453733"/>
          </a:xfrm>
        </p:spPr>
        <p:txBody>
          <a:bodyPr/>
          <a:lstStyle/>
          <a:p>
            <a:pPr algn="r"/>
            <a:r>
              <a:rPr lang="en-US" i="1" dirty="0"/>
              <a:t>Efficient Data Storage for Microsoft Fabric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863008" y="4422526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Edward Pollack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Microsoft Data Platform MVP</a:t>
            </a:r>
            <a:endParaRPr lang="en-US" sz="1400" dirty="0">
              <a:solidFill>
                <a:schemeClr val="tx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238DA-70B9-C56A-7EB8-8DE7A778E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5DA4-E983-2017-7C71-2C0C6A39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 Basic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79C54C-843B-5E06-29B1-53494206AD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921835"/>
            <a:ext cx="8242300" cy="3696348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Deletes accomplished via deletion vectors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Soft-delete process</a:t>
            </a:r>
          </a:p>
          <a:p>
            <a:pPr marL="685800" lvl="1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Optimized writes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Combines trickle-load inserts into one thread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Data is asynchronously inserted in batches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Improves insert performance</a:t>
            </a:r>
          </a:p>
          <a:p>
            <a:pPr marL="685800" lvl="1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Features are version-</a:t>
            </a:r>
            <a:r>
              <a:rPr lang="en-US" dirty="0" err="1">
                <a:solidFill>
                  <a:schemeClr val="tx1"/>
                </a:solidFill>
              </a:rPr>
              <a:t>dependant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7A51B-6580-07A3-8345-A68FF9C32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3C61-8225-7D86-C456-EDFFFC48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 Maintenance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8C4615-D601-90D6-864A-D8BFDB5828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921835"/>
            <a:ext cx="8242300" cy="3696348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OPTIMIZE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Removes deletion vectors and rewrites parquet files.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Combines undersized parquet files.</a:t>
            </a:r>
          </a:p>
          <a:p>
            <a:pPr marL="685800" lvl="1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VACCUUM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Applies retention period to transaction log files.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Removes time travel data older than retention period.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Can redefine retention period/time travel range.</a:t>
            </a:r>
          </a:p>
        </p:txBody>
      </p:sp>
    </p:spTree>
    <p:extLst>
      <p:ext uri="{BB962C8B-B14F-4D97-AF65-F5344CB8AC3E}">
        <p14:creationId xmlns:p14="http://schemas.microsoft.com/office/powerpoint/2010/main" val="343585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B9780-F29D-B5E9-F293-63CD5F557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DCD5-BB26-9D57-037B-7505DEC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DA4A25-1E1B-5084-AC9D-33571446E5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921835"/>
            <a:ext cx="8242300" cy="3696348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OPTIMIZE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Removes deletion vectors and rewrites parquet files.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Combines undersized parquet files.</a:t>
            </a:r>
          </a:p>
          <a:p>
            <a:pPr marL="685800" lvl="1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VACCUUM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Applies retention period to transaction log files.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Removes time travel data older than retention period.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Can redefine retention period/time travel range.</a:t>
            </a:r>
          </a:p>
        </p:txBody>
      </p:sp>
    </p:spTree>
    <p:extLst>
      <p:ext uri="{BB962C8B-B14F-4D97-AF65-F5344CB8AC3E}">
        <p14:creationId xmlns:p14="http://schemas.microsoft.com/office/powerpoint/2010/main" val="246283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96DAD-CAFE-F0DD-E188-B2ACF4BDC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4455-66F3-45BB-7210-D7A374CE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31557C-5465-5E76-0304-BBD4ABF900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921835"/>
            <a:ext cx="8242300" cy="3696348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V-Order Optimization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Reorders rows within rowgroups to improve compression.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Z-Order Optimization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Multi-dimensional clustering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Analogous to non-clustered indexes in SQL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Liquid Clustering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Co-located multi-dimensional clustering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Provides persisted indexed dimensions</a:t>
            </a:r>
          </a:p>
        </p:txBody>
      </p:sp>
    </p:spTree>
    <p:extLst>
      <p:ext uri="{BB962C8B-B14F-4D97-AF65-F5344CB8AC3E}">
        <p14:creationId xmlns:p14="http://schemas.microsoft.com/office/powerpoint/2010/main" val="12359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13EB9-D18D-0707-35C2-8B4F18A55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6A5C-526D-4B39-532D-4CFDB1AE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Parquet vs. Delta Lake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8683B0-E253-FF65-23EA-536B7D3D78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864183"/>
            <a:ext cx="8242300" cy="3754000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Parquet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 is ideal for: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Full or infrequent data loads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Concurrency is not a problem.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Time travel/versioning is not needed.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Infrequent updates.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Delta Lake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is ideal for: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ACID transaction support.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Time travel/versioning.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Frequent incremental data loads and/or streaming data.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Expected contention between readers &amp; writers.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More frequent updates.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sz="1800" b="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CA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Parquet files can be </a:t>
            </a:r>
            <a:r>
              <a:rPr kumimoji="0" lang="en-CA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migrated</a:t>
            </a:r>
            <a:r>
              <a:rPr kumimoji="0" lang="en-CA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 to Delta Lake format and vice-versa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8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Parquet and Delta Lake are the underlying storage formats for many popular analytic engines.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Parquet provides highly compressed storage format with modern metadata management / performance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Delta Lake provides write capabilities with time travel, versioning, and ACID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Learn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3" y="205979"/>
            <a:ext cx="8252828" cy="85725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D7694-6D38-D578-B6BE-6A0138EC0E4E}"/>
              </a:ext>
            </a:extLst>
          </p:cNvPr>
          <p:cNvSpPr txBox="1"/>
          <p:nvPr/>
        </p:nvSpPr>
        <p:spPr>
          <a:xfrm>
            <a:off x="456902" y="860032"/>
            <a:ext cx="57806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Find me here:</a:t>
            </a:r>
            <a:endParaRPr lang="en-US" b="1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ed@edwardpollack.com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Ed Pollack | LinkedIn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Find my content 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4"/>
              </a:rPr>
              <a:t>EdwardPollack</a:t>
            </a:r>
            <a:r>
              <a:rPr lang="en-US" dirty="0">
                <a:hlinkClick r:id="rId4"/>
              </a:rPr>
              <a:t> (Ed Pollack) (github.com)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Edward Pollack, Author at Simple Talk (red-gate.com)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Ed Pollack, Author at SQL Shack - articles about database auditing, server performance, data recovery,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43" y="-12101"/>
            <a:ext cx="7712651" cy="58566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42" y="519554"/>
            <a:ext cx="8224118" cy="3751008"/>
          </a:xfrm>
        </p:spPr>
        <p:txBody>
          <a:bodyPr>
            <a:normAutofit fontScale="77500" lnSpcReduction="20000"/>
          </a:bodyPr>
          <a:lstStyle/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New York City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 Saturday Albany 2024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latin typeface="Arial" panose="020B0604020202020204" pitchFamily="34" charset="0"/>
                <a:hlinkClick r:id="rId9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1575" dirty="0">
                <a:latin typeface="Arial" panose="020B0604020202020204" pitchFamily="34" charset="0"/>
                <a:hlinkClick r:id="rId10"/>
              </a:rPr>
              <a:t>LinkedIn</a:t>
            </a:r>
            <a:endParaRPr lang="en-IN" sz="1575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48" y="3091303"/>
            <a:ext cx="1539147" cy="2052196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7690" y="3922657"/>
            <a:ext cx="1220842" cy="1220842"/>
          </a:xfrm>
          <a:prstGeom prst="rect">
            <a:avLst/>
          </a:prstGeom>
        </p:spPr>
      </p:pic>
      <p:pic>
        <p:nvPicPr>
          <p:cNvPr id="6" name="Picture 5">
            <a:hlinkClick r:id="rId6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7681" y="4434746"/>
            <a:ext cx="1350008" cy="708754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5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06" y="3241296"/>
            <a:ext cx="1210608" cy="1899723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5" y="4545612"/>
            <a:ext cx="1466566" cy="611501"/>
          </a:xfrm>
          <a:prstGeom prst="rect">
            <a:avLst/>
          </a:prstGeom>
        </p:spPr>
      </p:pic>
      <p:pic>
        <p:nvPicPr>
          <p:cNvPr id="11" name="Picture 10">
            <a:hlinkClick r:id="rId19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571" y="4126459"/>
            <a:ext cx="2733184" cy="389479"/>
          </a:xfrm>
          <a:prstGeom prst="rect">
            <a:avLst/>
          </a:prstGeom>
        </p:spPr>
      </p:pic>
      <p:pic>
        <p:nvPicPr>
          <p:cNvPr id="8" name="Picture 7" descr="A red sign with white text&#10;&#10;Description automatically generated">
            <a:extLst>
              <a:ext uri="{FF2B5EF4-FFF2-40B4-BE49-F238E27FC236}">
                <a16:creationId xmlns:a16="http://schemas.microsoft.com/office/drawing/2014/main" id="{E22618DD-8B63-0416-0E5A-EFEA5D3C786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2" y="3619733"/>
            <a:ext cx="1141971" cy="15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Parquet File Format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Open file format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Portable, no vendor lock-in!</a:t>
            </a:r>
          </a:p>
          <a:p>
            <a:pPr marL="685800" lvl="1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Compressed </a:t>
            </a:r>
            <a:r>
              <a:rPr lang="en-US" b="1" dirty="0">
                <a:solidFill>
                  <a:schemeClr val="tx1"/>
                </a:solidFill>
              </a:rPr>
              <a:t>columnar storage</a:t>
            </a:r>
          </a:p>
          <a:p>
            <a:pPr lvl="1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Far more efficient for </a:t>
            </a:r>
            <a:r>
              <a:rPr lang="en-US" b="1" dirty="0">
                <a:solidFill>
                  <a:schemeClr val="tx1"/>
                </a:solidFill>
              </a:rPr>
              <a:t>analytics</a:t>
            </a:r>
            <a:r>
              <a:rPr lang="en-US" dirty="0">
                <a:solidFill>
                  <a:schemeClr val="tx1"/>
                </a:solidFill>
              </a:rPr>
              <a:t> than other formats</a:t>
            </a:r>
          </a:p>
          <a:p>
            <a:pPr marL="685800"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CSV, JSON, XML,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Parquet File Overview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6E1FE09-13DB-BFBB-0657-CEC1DADBC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8" y="864183"/>
            <a:ext cx="5597913" cy="40841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70CAAB-745B-422C-BE7F-75E607095513}"/>
              </a:ext>
            </a:extLst>
          </p:cNvPr>
          <p:cNvSpPr txBox="1"/>
          <p:nvPr/>
        </p:nvSpPr>
        <p:spPr>
          <a:xfrm>
            <a:off x="5850673" y="2387085"/>
            <a:ext cx="2836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column’s data</a:t>
            </a:r>
          </a:p>
          <a:p>
            <a:r>
              <a:rPr lang="en-US" sz="2000" dirty="0"/>
              <a:t>per rowgroup</a:t>
            </a:r>
          </a:p>
          <a:p>
            <a:r>
              <a:rPr lang="en-US" sz="2000" dirty="0"/>
              <a:t>is a </a:t>
            </a:r>
            <a:r>
              <a:rPr lang="en-US" sz="2000" b="1" dirty="0"/>
              <a:t>Column chunk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7AAC4-030B-470F-DBC8-709B7A25CFB7}"/>
              </a:ext>
            </a:extLst>
          </p:cNvPr>
          <p:cNvSpPr txBox="1"/>
          <p:nvPr/>
        </p:nvSpPr>
        <p:spPr>
          <a:xfrm>
            <a:off x="5850673" y="3864414"/>
            <a:ext cx="315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pages </a:t>
            </a:r>
            <a:r>
              <a:rPr lang="en-US" sz="2000" dirty="0"/>
              <a:t>store data</a:t>
            </a:r>
          </a:p>
          <a:p>
            <a:r>
              <a:rPr lang="en-US" sz="2000" dirty="0"/>
              <a:t>within each column chunk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5DC3A-27AB-D626-D366-62978E77D689}"/>
              </a:ext>
            </a:extLst>
          </p:cNvPr>
          <p:cNvSpPr txBox="1"/>
          <p:nvPr/>
        </p:nvSpPr>
        <p:spPr>
          <a:xfrm>
            <a:off x="5850672" y="1153380"/>
            <a:ext cx="2836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Rows are divided into</a:t>
            </a:r>
          </a:p>
          <a:p>
            <a:r>
              <a:rPr lang="en-US" sz="2000" b="1" dirty="0"/>
              <a:t>row groups</a:t>
            </a:r>
          </a:p>
        </p:txBody>
      </p:sp>
    </p:spTree>
    <p:extLst>
      <p:ext uri="{BB962C8B-B14F-4D97-AF65-F5344CB8AC3E}">
        <p14:creationId xmlns:p14="http://schemas.microsoft.com/office/powerpoint/2010/main" val="412468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76B9248-EC1A-139F-15D7-CB53A26601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800" y="1119188"/>
            <a:ext cx="8261350" cy="3529012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Rowgroup metadata is stored in the file footer.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400" dirty="0">
                <a:solidFill>
                  <a:schemeClr val="tx1"/>
                </a:solidFill>
              </a:rPr>
              <a:t>Contains row counts, size, and page offset info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page header stores column metadata for its contents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400" dirty="0">
                <a:solidFill>
                  <a:schemeClr val="tx1"/>
                </a:solidFill>
              </a:rPr>
              <a:t>Min, max, data type, encoding detail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Allows readers to know file contents without reading data.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1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E48E7-B3D9-57DA-2016-EFE29F859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E603-A4A6-AFD7-567A-A5B2F847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94894F3-C20B-B3D0-C308-21908A6055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800" y="1119188"/>
            <a:ext cx="8261350" cy="3529012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Parquet has many built-in encoding methods: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400" dirty="0">
                <a:solidFill>
                  <a:schemeClr val="tx1"/>
                </a:solidFill>
              </a:rPr>
              <a:t>Run-length encoding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400" dirty="0">
                <a:solidFill>
                  <a:schemeClr val="tx1"/>
                </a:solidFill>
              </a:rPr>
              <a:t>Dictionary encoding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400" dirty="0">
                <a:solidFill>
                  <a:schemeClr val="tx1"/>
                </a:solidFill>
              </a:rPr>
              <a:t>Bit-packing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400" dirty="0">
                <a:solidFill>
                  <a:schemeClr val="tx1"/>
                </a:solidFill>
              </a:rPr>
              <a:t>Delta encoding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400" dirty="0">
                <a:solidFill>
                  <a:schemeClr val="tx1"/>
                </a:solidFill>
              </a:rPr>
              <a:t>Delta string encoding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adjust compression algorithm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400" dirty="0">
                <a:solidFill>
                  <a:schemeClr val="tx1"/>
                </a:solidFill>
              </a:rPr>
              <a:t>Snappy, </a:t>
            </a:r>
            <a:r>
              <a:rPr lang="en-US" sz="2400" dirty="0" err="1">
                <a:solidFill>
                  <a:schemeClr val="tx1"/>
                </a:solidFill>
              </a:rPr>
              <a:t>gzip</a:t>
            </a:r>
            <a:r>
              <a:rPr lang="en-US" sz="2400" dirty="0">
                <a:solidFill>
                  <a:schemeClr val="tx1"/>
                </a:solidFill>
              </a:rPr>
              <a:t>, lz4, </a:t>
            </a:r>
            <a:r>
              <a:rPr lang="en-US" sz="2400" dirty="0" err="1">
                <a:solidFill>
                  <a:schemeClr val="tx1"/>
                </a:solidFill>
              </a:rPr>
              <a:t>etc</a:t>
            </a:r>
            <a:r>
              <a:rPr lang="en-US" sz="2400" dirty="0">
                <a:solidFill>
                  <a:schemeClr val="tx1"/>
                </a:solidFill>
              </a:rPr>
              <a:t>…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7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0D7AA-86A7-E16F-5756-0A54F66EB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6E43-2FB3-351B-246D-A1EED651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Pushdown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778DD52-344A-6FA1-F9E5-3A4B59ABAB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800" y="1119188"/>
            <a:ext cx="8261350" cy="352901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2400" b="0" dirty="0">
                <a:latin typeface="IBM Plex Sans" panose="020B0503050203000203" pitchFamily="34" charset="0"/>
              </a:rPr>
              <a:t>Query engines push filters directly to the storage layer.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2400" b="0" dirty="0">
              <a:latin typeface="IBM Plex Sans" panose="020B050305020300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2400" b="0" dirty="0">
                <a:latin typeface="IBM Plex Sans" panose="020B0503050203000203" pitchFamily="34" charset="0"/>
              </a:rPr>
              <a:t>Can skip reading unneeded parquet file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2400" b="0" dirty="0">
              <a:latin typeface="IBM Plex Sans" panose="020B050305020300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2400" b="0" dirty="0">
                <a:latin typeface="IBM Plex Sans" panose="020B0503050203000203" pitchFamily="34" charset="0"/>
              </a:rPr>
              <a:t>Can skip unneeded </a:t>
            </a:r>
            <a:r>
              <a:rPr lang="en-CA" sz="2400" dirty="0">
                <a:latin typeface="IBM Plex Sans" panose="020B0503050203000203" pitchFamily="34" charset="0"/>
              </a:rPr>
              <a:t>column chunks</a:t>
            </a:r>
            <a:r>
              <a:rPr lang="en-CA" sz="2400" b="0" dirty="0">
                <a:latin typeface="IBM Plex Sans" panose="020B0503050203000203" pitchFamily="34" charset="0"/>
              </a:rPr>
              <a:t>.</a:t>
            </a:r>
            <a:br>
              <a:rPr lang="en-CA" sz="2400" b="0" dirty="0">
                <a:latin typeface="IBM Plex Sans" panose="020B0503050203000203" pitchFamily="34" charset="0"/>
              </a:rPr>
            </a:br>
            <a:endParaRPr lang="en-CA" sz="2400" b="0" dirty="0">
              <a:latin typeface="IBM Plex Sans" panose="020B050305020300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2400" b="0" dirty="0">
                <a:latin typeface="IBM Plex Sans" panose="020B0503050203000203" pitchFamily="34" charset="0"/>
              </a:rPr>
              <a:t>Benefits from </a:t>
            </a:r>
            <a:r>
              <a:rPr lang="en-CA" sz="2400" b="1" dirty="0">
                <a:latin typeface="IBM Plex Sans" panose="020B0503050203000203" pitchFamily="34" charset="0"/>
              </a:rPr>
              <a:t>sorted data</a:t>
            </a:r>
            <a:r>
              <a:rPr lang="en-CA" sz="2400" b="0" dirty="0">
                <a:latin typeface="IBM Plex Sans" panose="020B050305020300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91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60601-1BBE-3014-2292-D7479DEE8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642C-5196-0D0A-34D8-F4E31FFA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Delta Lake Format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1F9046-0649-22A1-7DA5-8BCB887C9D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38" y="921835"/>
            <a:ext cx="8242300" cy="3696348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Open file format</a:t>
            </a:r>
          </a:p>
          <a:p>
            <a:pPr marL="685800"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Portable, no vendor lock-in!</a:t>
            </a:r>
          </a:p>
          <a:p>
            <a:pPr marL="685800" lvl="1"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Versioned parquet files with </a:t>
            </a:r>
            <a:r>
              <a:rPr lang="en-US" b="1" dirty="0">
                <a:solidFill>
                  <a:schemeClr val="tx1"/>
                </a:solidFill>
              </a:rPr>
              <a:t>transaction log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Provides:</a:t>
            </a:r>
          </a:p>
          <a:p>
            <a:pPr marL="685800"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ACID</a:t>
            </a:r>
          </a:p>
          <a:p>
            <a:pPr marL="685800"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Time travel</a:t>
            </a:r>
          </a:p>
          <a:p>
            <a:pPr marL="685800"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Concurrent writes</a:t>
            </a:r>
          </a:p>
          <a:p>
            <a:pPr marL="685800"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235900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951DE-0A89-4ABC-B35F-38FFBB8B9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693D-23E6-0C24-4A77-D6BF8A7C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Delta Lake Format</a:t>
            </a:r>
          </a:p>
        </p:txBody>
      </p:sp>
      <p:pic>
        <p:nvPicPr>
          <p:cNvPr id="3" name="Content Placeholder 2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2194EFDE-0FBC-39CE-7939-7D4145BA9A1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" y="864182"/>
            <a:ext cx="5909339" cy="39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53190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7789</TotalTime>
  <Words>643</Words>
  <Application>Microsoft Office PowerPoint</Application>
  <PresentationFormat>On-screen Show (16:9)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IBM Plex Sans</vt:lpstr>
      <vt:lpstr>Segoe UI</vt:lpstr>
      <vt:lpstr>PASS 2013_SpeakerTemplate_16x9</vt:lpstr>
      <vt:lpstr>Parquet vs. Delta Lake</vt:lpstr>
      <vt:lpstr>Ed Pollack</vt:lpstr>
      <vt:lpstr>The Parquet File Format</vt:lpstr>
      <vt:lpstr>Parquet File Overview</vt:lpstr>
      <vt:lpstr>Metadata</vt:lpstr>
      <vt:lpstr>Compression</vt:lpstr>
      <vt:lpstr>Predicate Pushdown</vt:lpstr>
      <vt:lpstr>The Delta Lake Format</vt:lpstr>
      <vt:lpstr>The Delta Lake Format</vt:lpstr>
      <vt:lpstr>Delta Lake Basic Architecture</vt:lpstr>
      <vt:lpstr>Delta Lake Maintenance</vt:lpstr>
      <vt:lpstr>Delta Lake Features</vt:lpstr>
      <vt:lpstr>Optimization</vt:lpstr>
      <vt:lpstr>Parquet vs. Delta Lake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Edward Pollack</cp:lastModifiedBy>
  <cp:revision>498</cp:revision>
  <dcterms:created xsi:type="dcterms:W3CDTF">2013-07-12T18:23:55Z</dcterms:created>
  <dcterms:modified xsi:type="dcterms:W3CDTF">2024-11-08T12:40:01Z</dcterms:modified>
</cp:coreProperties>
</file>