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0" r:id="rId3"/>
    <p:sldId id="279" r:id="rId4"/>
    <p:sldId id="259" r:id="rId5"/>
    <p:sldId id="260" r:id="rId6"/>
    <p:sldId id="261" r:id="rId7"/>
    <p:sldId id="266" r:id="rId8"/>
    <p:sldId id="267" r:id="rId9"/>
    <p:sldId id="273" r:id="rId10"/>
    <p:sldId id="341" r:id="rId11"/>
    <p:sldId id="342" r:id="rId12"/>
    <p:sldId id="262" r:id="rId13"/>
    <p:sldId id="344" r:id="rId14"/>
    <p:sldId id="343" r:id="rId15"/>
    <p:sldId id="345" r:id="rId16"/>
    <p:sldId id="270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274" r:id="rId25"/>
    <p:sldId id="353" r:id="rId26"/>
    <p:sldId id="275" r:id="rId27"/>
    <p:sldId id="354" r:id="rId28"/>
    <p:sldId id="355" r:id="rId29"/>
    <p:sldId id="356" r:id="rId30"/>
    <p:sldId id="277" r:id="rId31"/>
    <p:sldId id="26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4D2D-41F8-ED67-5A95-E5BA9BAE9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33C59-CB11-9A02-1FC8-5588A7212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EC358-284D-DCF2-D2EA-9AB9B795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A2BD-48B6-286F-6ECF-3F070CBC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69D85-9E12-2C3F-4B82-F4C7597C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A9A8-E109-3714-A09E-6D0F8E97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AFE5F-5CD2-B75D-0DFF-475BA179B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BEF7-1EFD-8A03-5385-C95B654F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6AC8-25B7-D303-4765-0E40DBC7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AD62D-4E40-ABDF-4260-5C907856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B1E37-7849-10ED-8C32-81BA288EE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524C1-8908-5491-BBCC-C2BF874A5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4DE49-B263-EF85-8D96-BD953DE8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0979D-E1CF-C16A-4997-95B7940F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974D8-E316-E52E-11ED-461045EC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1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E83F-D4F9-E2CA-F4AC-31C9EE2A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FF34-48A6-D1B5-0B5D-99262D194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9344-6EA1-771B-A6CF-B64C8273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62EE-7DD7-ECDD-7C18-19B8751E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D990-6660-1FA5-FE03-C4D1AAD9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0D3A-D15E-781B-BBCB-E4277475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D6638-C50A-02AA-5209-DF80DEE6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5D3F-B54B-A400-C304-9B47D42C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4EEC5-BA61-45D0-8CFC-78B72127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FE48-484F-AE34-30E3-860AAC3C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0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748B-E286-CD80-42FD-611825BE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75F3-E175-C4E2-6392-C0D5FE187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F35DB-DBAF-53B5-7365-37608FF2A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20D7-5FCB-EB38-95B7-9416764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5AAD3-7A86-7AF6-2694-2FEB806A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E3E79-D433-99CC-491D-B4C17EA0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4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6FA8-C302-C9F1-47FF-CDE6D2C3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1E468-EDC7-0FC6-98B1-7B7E3857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75641-DC68-0FC6-BBC2-88CFAF35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79FB7-1DC7-11C8-A679-E557F7FC1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87ACD-02BA-733D-63A2-0BBE03EE9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2244D-0478-BFD6-78E8-991522BA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C10BE-0C1F-B0B1-0D0D-346A3A43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F46B3-BF58-392F-366B-0A724440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1A29-906A-FC19-1578-97C28628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B9184-248E-BC44-8991-A678A80C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6F98A-0A6E-D189-9B11-BD5AED7A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C010F-AD02-DCEC-2355-A721EBA4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9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14304-D131-AD05-8307-3F91ED45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A8129-F65F-58DE-C802-2A79141E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E8900-E4E1-9299-4FAC-C4D860B1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2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762E-99C0-65FA-7EED-D60D9BAE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BFC3-C68C-C9B2-A57B-448405A1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75EAA-5857-D261-D1F7-5B7F0408C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50EF3-F0F9-2C4B-16F2-1B5F0B83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F8F37-8854-744D-7ADB-5F59173F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AF0FF-7AFD-591F-9CCD-FA3026CB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D613-793D-D2C8-7578-F0864786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AD657-EA50-3BA0-8D15-B53215B01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106BB-1E26-158F-EAE0-03963F8E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0AEAC-132F-FCD7-CF2A-F7FCED97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3788-9C86-ED6D-189F-CC911722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67632-5CA9-C19F-6F30-A636DA40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B868E-35B1-A1DE-A847-70B8D6B8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A5984-F6B9-B936-F3EE-ED54CB7B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2B61C-E2A3-108A-9DFE-A3F4B3ED2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199D-F4D8-4FB7-A8CF-B4911B34E997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01C3-1E41-E0F2-9E9F-D1A4FCD8D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B3451-CCC0-6CEA-E227-C3511439A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6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ed-pollack-65a3aa2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00153E-13F0-2A86-7928-E130AFF3A083}"/>
              </a:ext>
            </a:extLst>
          </p:cNvPr>
          <p:cNvSpPr txBox="1">
            <a:spLocks/>
          </p:cNvSpPr>
          <p:nvPr/>
        </p:nvSpPr>
        <p:spPr>
          <a:xfrm>
            <a:off x="380711" y="332656"/>
            <a:ext cx="7425807" cy="22604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Improve Query Performance with Intelligent Query Processing in SQL Server 2022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8C6CF1-01E0-E808-5932-A514A53E8DF8}"/>
              </a:ext>
            </a:extLst>
          </p:cNvPr>
          <p:cNvSpPr txBox="1">
            <a:spLocks/>
          </p:cNvSpPr>
          <p:nvPr/>
        </p:nvSpPr>
        <p:spPr>
          <a:xfrm>
            <a:off x="380713" y="3045588"/>
            <a:ext cx="3407062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Edward Pollack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Architect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Transfinder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558531-503D-27CF-9E62-95ACD339588F}"/>
              </a:ext>
            </a:extLst>
          </p:cNvPr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56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2" y="0"/>
            <a:ext cx="10515600" cy="1325563"/>
          </a:xfrm>
        </p:spPr>
        <p:txBody>
          <a:bodyPr/>
          <a:lstStyle/>
          <a:p>
            <a:r>
              <a:rPr lang="en-US" dirty="0"/>
              <a:t>A Note on Editions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B6EB0-D7A6-A6CF-7E16-003FF2B30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2" y="982195"/>
            <a:ext cx="82296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7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4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Demo</a:t>
            </a:r>
          </a:p>
          <a:p>
            <a:pPr marL="0" indent="0">
              <a:buNone/>
            </a:pPr>
            <a:r>
              <a:rPr lang="en-US" sz="6000" b="1" i="1" dirty="0"/>
              <a:t>Compatibility Levels &amp;</a:t>
            </a:r>
          </a:p>
          <a:p>
            <a:pPr marL="0" indent="0">
              <a:buNone/>
            </a:pPr>
            <a:r>
              <a:rPr lang="en-US" sz="6000" b="1" i="1" dirty="0"/>
              <a:t>Enabling/Disabling Features</a:t>
            </a:r>
          </a:p>
        </p:txBody>
      </p:sp>
    </p:spTree>
    <p:extLst>
      <p:ext uri="{BB962C8B-B14F-4D97-AF65-F5344CB8AC3E}">
        <p14:creationId xmlns:p14="http://schemas.microsoft.com/office/powerpoint/2010/main" val="893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execution plans to defer decisions until runtime to improve performance.</a:t>
            </a:r>
          </a:p>
          <a:p>
            <a:r>
              <a:rPr lang="en-US" dirty="0"/>
              <a:t>Ideal when:</a:t>
            </a:r>
          </a:p>
          <a:p>
            <a:pPr lvl="1"/>
            <a:r>
              <a:rPr lang="en-US" dirty="0"/>
              <a:t>Query inputs change often.</a:t>
            </a:r>
          </a:p>
          <a:p>
            <a:pPr lvl="1"/>
            <a:r>
              <a:rPr lang="en-US" dirty="0"/>
              <a:t>Cardinalities vary with each execution.</a:t>
            </a:r>
          </a:p>
          <a:p>
            <a:pPr lvl="1"/>
            <a:r>
              <a:rPr lang="en-US" dirty="0"/>
              <a:t>Performance is inconsistent.</a:t>
            </a:r>
          </a:p>
          <a:p>
            <a:pPr lvl="1"/>
            <a:r>
              <a:rPr lang="en-US" dirty="0"/>
              <a:t>The top execution plans have similar costs</a:t>
            </a:r>
          </a:p>
        </p:txBody>
      </p:sp>
    </p:spTree>
    <p:extLst>
      <p:ext uri="{BB962C8B-B14F-4D97-AF65-F5344CB8AC3E}">
        <p14:creationId xmlns:p14="http://schemas.microsoft.com/office/powerpoint/2010/main" val="31578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Joins (Batch Mode)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Allows SQL Server to choose between hash and nested loops joins.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Decision is deferred until after the first input is scanned at runtime.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Defines threshold for when to switch to nested loops.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Useful when input sizes change often (high vs. low cardinality)</a:t>
            </a:r>
          </a:p>
          <a:p>
            <a:pPr>
              <a:lnSpc>
                <a:spcPct val="100000"/>
              </a:lnSpc>
            </a:pPr>
            <a:r>
              <a:rPr lang="en-US" sz="2800" i="1" dirty="0"/>
              <a:t>Requires compatibility level 140 (SQL Server 2017).</a:t>
            </a:r>
          </a:p>
        </p:txBody>
      </p:sp>
    </p:spTree>
    <p:extLst>
      <p:ext uri="{BB962C8B-B14F-4D97-AF65-F5344CB8AC3E}">
        <p14:creationId xmlns:p14="http://schemas.microsoft.com/office/powerpoint/2010/main" val="222293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4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Demo</a:t>
            </a:r>
          </a:p>
          <a:p>
            <a:pPr marL="0" indent="0">
              <a:buNone/>
            </a:pPr>
            <a:r>
              <a:rPr lang="en-US" sz="6000" b="1" i="1" dirty="0"/>
              <a:t>Adaptive Joins</a:t>
            </a:r>
          </a:p>
        </p:txBody>
      </p:sp>
    </p:spTree>
    <p:extLst>
      <p:ext uri="{BB962C8B-B14F-4D97-AF65-F5344CB8AC3E}">
        <p14:creationId xmlns:p14="http://schemas.microsoft.com/office/powerpoint/2010/main" val="308959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Interleaved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Allows for cardinality feedback from multi-statement table valued functions (MSTVF).  Previously, MSTVFs have fixed estimates.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Estimate = 100 for 2014/2016.  Estimate = 1 in earlier versions.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If actual rows returned by the MSTVF vary greatly from estimated rows, then the downstream execution plan subtree is re-evaluated.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More downstream operators + larger cardinality gap = more effective.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Only applies to read-only MSTVF referencing statements that are not used in a CROSS APPLY.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MSTVF are still black boxes (but smarter ones).</a:t>
            </a:r>
          </a:p>
          <a:p>
            <a:pPr>
              <a:lnSpc>
                <a:spcPct val="100000"/>
              </a:lnSpc>
            </a:pPr>
            <a:r>
              <a:rPr lang="en-US" sz="2800" i="1" dirty="0"/>
              <a:t>Requires compatibility level 140 (SQL Server 2017).  Can be enabled/disabled as a database-scoped configuration.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1816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Feedback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IQP decisions alongside performance data in the Query Store.</a:t>
            </a:r>
          </a:p>
          <a:p>
            <a:r>
              <a:rPr lang="en-US" dirty="0"/>
              <a:t>Allows query plan optimizations to </a:t>
            </a:r>
            <a:r>
              <a:rPr lang="en-US" b="1" i="1" dirty="0">
                <a:solidFill>
                  <a:srgbClr val="C00000"/>
                </a:solidFill>
              </a:rPr>
              <a:t>outlive the plan cache </a:t>
            </a:r>
            <a:r>
              <a:rPr lang="en-US" dirty="0"/>
              <a:t>(in the Query Store).</a:t>
            </a:r>
          </a:p>
          <a:p>
            <a:r>
              <a:rPr lang="en-US" dirty="0"/>
              <a:t>Plan regressions are quickly identified and discarded.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Requires Query Store!</a:t>
            </a:r>
          </a:p>
        </p:txBody>
      </p:sp>
    </p:spTree>
    <p:extLst>
      <p:ext uri="{BB962C8B-B14F-4D97-AF65-F5344CB8AC3E}">
        <p14:creationId xmlns:p14="http://schemas.microsoft.com/office/powerpoint/2010/main" val="2817676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Grant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300" dirty="0"/>
              <a:t>Automatically adjust memory grants based on previous executions: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If operations spill to disk, then increase memory grant for future executions.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If operations allocate 50% or more excess memory, reduce the memory grant.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Enabled for batch mode in SQL Server 2017.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Enabled for row mode in SQL Server 2019.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SQL Server 2022 provides percentile and persistence mode memory grant feedback.  Requires Query Store.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Persistence stores memory grant info in the Query Store so that it outlives the cache.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Percentile-based calculations provide more accurate grants for unstable workloads.</a:t>
            </a:r>
          </a:p>
        </p:txBody>
      </p:sp>
    </p:spTree>
    <p:extLst>
      <p:ext uri="{BB962C8B-B14F-4D97-AF65-F5344CB8AC3E}">
        <p14:creationId xmlns:p14="http://schemas.microsoft.com/office/powerpoint/2010/main" val="28546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Estimation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300" dirty="0"/>
              <a:t>Evaluates cardinality estimation (CE) model-related assumptions.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If estimated vs. actual row counts for an operator are significantly different, then: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When the same query is executed again, a new query plan is tested that adjusts the CE model.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If plan quality improves, then the new plan replaces the old one.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Plan regressions are discarded, including user cancellations.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Query Store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compatibility level 160 (SQL Server 2022)</a:t>
            </a:r>
          </a:p>
        </p:txBody>
      </p:sp>
    </p:spTree>
    <p:extLst>
      <p:ext uri="{BB962C8B-B14F-4D97-AF65-F5344CB8AC3E}">
        <p14:creationId xmlns:p14="http://schemas.microsoft.com/office/powerpoint/2010/main" val="388396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Parallelism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300" dirty="0"/>
              <a:t>Queries self-adjust DOP if performance is suboptimal.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Uses query duration and waits to determine DOP inefficiency.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Measures time spent on parallelism operators and compares to other operators.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If the overhead for parallelism is deemed too high, then DOP is reduced.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Auto-adjusted DOP honors server &amp; query hint MAXDOP.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Is off by default and must be enabled. (DOP_FEEDBACK database-scoped configuration setting)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compatibility level 160 (SQL Server 2022)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Query Store</a:t>
            </a:r>
          </a:p>
        </p:txBody>
      </p:sp>
    </p:spTree>
    <p:extLst>
      <p:ext uri="{BB962C8B-B14F-4D97-AF65-F5344CB8AC3E}">
        <p14:creationId xmlns:p14="http://schemas.microsoft.com/office/powerpoint/2010/main" val="46520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DA0-BE15-4865-A8DC-9B823699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51" y="54"/>
            <a:ext cx="10419572" cy="912468"/>
          </a:xfrm>
        </p:spPr>
        <p:txBody>
          <a:bodyPr/>
          <a:lstStyle/>
          <a:p>
            <a:r>
              <a:rPr lang="en-US" b="1" dirty="0"/>
              <a:t>Ed Pollack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2CEA-862B-470C-BD7A-464C9724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51" y="796852"/>
            <a:ext cx="10419572" cy="4600941"/>
          </a:xfrm>
        </p:spPr>
        <p:txBody>
          <a:bodyPr>
            <a:normAutofit fontScale="85000" lnSpcReduction="20000"/>
          </a:bodyPr>
          <a:lstStyle/>
          <a:p>
            <a:pPr marL="342877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342877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800044" lvl="1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</a:p>
          <a:p>
            <a:pPr marL="800044" lvl="1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 Analytics Optimization with Columnstore Indexes in SQL Server</a:t>
            </a:r>
          </a:p>
          <a:p>
            <a:pPr marL="800044" lvl="1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</a:p>
          <a:p>
            <a:pPr marL="800044" lvl="1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Expert T-SQL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</a:p>
          <a:p>
            <a:pPr marL="342877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SQLServerCentral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SQLShack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SimpleTalk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877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800044" lvl="1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Saturday New York City </a:t>
            </a:r>
          </a:p>
          <a:p>
            <a:pPr marL="800044" lvl="1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Future Data Driven</a:t>
            </a:r>
          </a:p>
          <a:p>
            <a:pPr marL="800044" lvl="1" indent="-342877"/>
            <a:r>
              <a:rPr lang="en-US" dirty="0">
                <a:latin typeface="Arial" panose="020B0604020202020204" pitchFamily="34" charset="0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877" indent="-342877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  <a:b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</a:br>
            <a:b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Twitter: </a:t>
            </a:r>
            <a:r>
              <a:rPr lang="en-IN" i="1" dirty="0">
                <a:solidFill>
                  <a:schemeClr val="tx1"/>
                </a:solidFill>
                <a:latin typeface="Arial" panose="020B0604020202020204" pitchFamily="34" charset="0"/>
              </a:rPr>
              <a:t>@EdwardPollack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866E9-26AE-4BA4-A365-B08FC7309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269" y="3296976"/>
            <a:ext cx="2670731" cy="3560973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8C6277-9057-491C-AC34-A08BC1181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940" y="4438700"/>
            <a:ext cx="2419248" cy="2419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473129-6541-4FE3-958E-FFF2A49A5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224" y="5517283"/>
            <a:ext cx="2553651" cy="13406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84" y="5887281"/>
            <a:ext cx="3896113" cy="5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32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Variable Deferred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300" dirty="0"/>
              <a:t>Table variable row count is measured prior to compilation.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Actual row count is used to determine dependent plan operators.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No more one row cardinality assumptions!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Compilation/recompilation frequency is unchanged.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This is how temporary tables already manage cardinality.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compatibility level 150 (SQL Server 2019).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092093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4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Demo</a:t>
            </a:r>
          </a:p>
          <a:p>
            <a:pPr marL="0" indent="0">
              <a:buNone/>
            </a:pPr>
            <a:r>
              <a:rPr lang="en-US" sz="6000" b="1" i="1" dirty="0"/>
              <a:t>Table Variable Deferred Compilation</a:t>
            </a:r>
          </a:p>
        </p:txBody>
      </p:sp>
    </p:spTree>
    <p:extLst>
      <p:ext uri="{BB962C8B-B14F-4D97-AF65-F5344CB8AC3E}">
        <p14:creationId xmlns:p14="http://schemas.microsoft.com/office/powerpoint/2010/main" val="1206968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Mode on Rowstore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300" dirty="0"/>
              <a:t>Extends batch mode to work on heaps and B-trees.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Query operators process batches of rows instead of one-at-a-time.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Benefits analytic-style queries on larger data sets on rowstore.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Is automatically used when deemed beneficial.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compatibility level 150 (SQL Server 2019).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956321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4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Demo</a:t>
            </a:r>
          </a:p>
          <a:p>
            <a:pPr marL="0" indent="0">
              <a:buNone/>
            </a:pPr>
            <a:r>
              <a:rPr lang="en-US" sz="6000" b="1" i="1" dirty="0"/>
              <a:t>Batch Mode on Rowstore</a:t>
            </a:r>
          </a:p>
        </p:txBody>
      </p:sp>
    </p:spTree>
    <p:extLst>
      <p:ext uri="{BB962C8B-B14F-4D97-AF65-F5344CB8AC3E}">
        <p14:creationId xmlns:p14="http://schemas.microsoft.com/office/powerpoint/2010/main" val="4170900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Aka: New functions for distinct counts &amp; median calculations</a:t>
            </a:r>
          </a:p>
          <a:p>
            <a:r>
              <a:rPr lang="en-US" dirty="0"/>
              <a:t>Allows for estimates for expensive sort-based operations.</a:t>
            </a:r>
          </a:p>
          <a:p>
            <a:r>
              <a:rPr lang="en-US" dirty="0"/>
              <a:t>APPROX_COUNT_DISTINCT</a:t>
            </a:r>
          </a:p>
          <a:p>
            <a:pPr lvl="1"/>
            <a:r>
              <a:rPr lang="en-US" dirty="0"/>
              <a:t>Guarantees 2% error rate within a 97% probability.</a:t>
            </a:r>
          </a:p>
          <a:p>
            <a:pPr lvl="1"/>
            <a:r>
              <a:rPr lang="en-US" dirty="0"/>
              <a:t>Added in SQL Server 2019</a:t>
            </a:r>
          </a:p>
          <a:p>
            <a:r>
              <a:rPr lang="en-US" dirty="0"/>
              <a:t>APPROX_PERCENTILE_CONT &amp; APPROX_PERCENTILE_DISC</a:t>
            </a:r>
          </a:p>
          <a:p>
            <a:pPr lvl="1"/>
            <a:r>
              <a:rPr lang="en-US" dirty="0"/>
              <a:t>Guarantees 1.33% error rate within a 99% probability.</a:t>
            </a:r>
          </a:p>
          <a:p>
            <a:pPr lvl="1"/>
            <a:r>
              <a:rPr lang="en-US" dirty="0"/>
              <a:t>Added in SQL Server 2022</a:t>
            </a:r>
          </a:p>
          <a:p>
            <a:r>
              <a:rPr lang="en-US" dirty="0"/>
              <a:t>For use-cases where 100% precision is unnecessary</a:t>
            </a:r>
          </a:p>
          <a:p>
            <a:pPr lvl="1"/>
            <a:r>
              <a:rPr lang="en-US" dirty="0"/>
              <a:t>Dashboards, visualization, estimates, </a:t>
            </a:r>
            <a:r>
              <a:rPr lang="en-US" dirty="0" err="1"/>
              <a:t>etc</a:t>
            </a: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32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4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Demo</a:t>
            </a:r>
          </a:p>
          <a:p>
            <a:pPr marL="0" indent="0">
              <a:buNone/>
            </a:pPr>
            <a:r>
              <a:rPr lang="en-US" sz="6000" b="1" i="1" dirty="0"/>
              <a:t>Approximate Query Processing</a:t>
            </a:r>
          </a:p>
        </p:txBody>
      </p:sp>
    </p:spTree>
    <p:extLst>
      <p:ext uri="{BB962C8B-B14F-4D97-AF65-F5344CB8AC3E}">
        <p14:creationId xmlns:p14="http://schemas.microsoft.com/office/powerpoint/2010/main" val="425596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User-Defined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Scalar user-defined functions are substituted into calling queries.</a:t>
            </a:r>
          </a:p>
          <a:p>
            <a:r>
              <a:rPr lang="en-US" dirty="0"/>
              <a:t>Removes the scalar UDF operator from the execution plan.</a:t>
            </a:r>
          </a:p>
          <a:p>
            <a:r>
              <a:rPr lang="en-US" dirty="0"/>
              <a:t>Improves performance by:</a:t>
            </a:r>
          </a:p>
          <a:p>
            <a:pPr lvl="1"/>
            <a:r>
              <a:rPr lang="en-US" dirty="0"/>
              <a:t>Replacing iterative UDF operators with set-based ones.</a:t>
            </a:r>
          </a:p>
          <a:p>
            <a:pPr lvl="1"/>
            <a:r>
              <a:rPr lang="en-US" dirty="0"/>
              <a:t>Allowing costs to be effectively applied to materialized UDF code.</a:t>
            </a:r>
          </a:p>
          <a:p>
            <a:pPr lvl="1"/>
            <a:r>
              <a:rPr lang="en-US" dirty="0"/>
              <a:t>Reducing the number of statements compiled as part of a query using a UDF.</a:t>
            </a:r>
          </a:p>
          <a:p>
            <a:pPr lvl="1"/>
            <a:r>
              <a:rPr lang="en-US" dirty="0"/>
              <a:t>Allowing for parallelism in queries that use UDFs.</a:t>
            </a:r>
          </a:p>
          <a:p>
            <a:r>
              <a:rPr lang="en-US" dirty="0"/>
              <a:t>Requires compatibility level 150 (SQL Server 2019).</a:t>
            </a:r>
          </a:p>
        </p:txBody>
      </p:sp>
    </p:spTree>
    <p:extLst>
      <p:ext uri="{BB962C8B-B14F-4D97-AF65-F5344CB8AC3E}">
        <p14:creationId xmlns:p14="http://schemas.microsoft.com/office/powerpoint/2010/main" val="1011672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Sensitive Plan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Identifies queries parameter sensitive queries at-risk for </a:t>
            </a:r>
            <a:r>
              <a:rPr lang="en-US" sz="2800" b="1" i="1" dirty="0"/>
              <a:t>parameter sniffing</a:t>
            </a:r>
            <a:r>
              <a:rPr lang="en-US" sz="28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Creates query variants based on at-risk cardinality ranges.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dispatcher plan contains the logic as to which variants to use.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Reconsiders execution plans for each query variant.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Query store not required, but is recommended for research purposes.</a:t>
            </a:r>
          </a:p>
          <a:p>
            <a:pPr>
              <a:lnSpc>
                <a:spcPct val="100000"/>
              </a:lnSpc>
            </a:pPr>
            <a:r>
              <a:rPr lang="en-US" sz="2800" i="1" dirty="0"/>
              <a:t>Requires compatibility level 160 (SQL Server 2022).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i="1" dirty="0"/>
              <a:t>https://learn.microsoft.com/en-us/sql/relational-databases/performance/parameter-sensitivity-plan-optimization</a:t>
            </a:r>
          </a:p>
        </p:txBody>
      </p:sp>
    </p:spTree>
    <p:extLst>
      <p:ext uri="{BB962C8B-B14F-4D97-AF65-F5344CB8AC3E}">
        <p14:creationId xmlns:p14="http://schemas.microsoft.com/office/powerpoint/2010/main" val="3814010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Plan Forcing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Addresses compilation time in repeatedly forced queries/plans.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Creates optimization replay script to speed up Optimization.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Only applies to plans with FULL optimization.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Distributed queries and those with RECOMPILE are not eligible.</a:t>
            </a:r>
          </a:p>
          <a:p>
            <a:pPr>
              <a:lnSpc>
                <a:spcPct val="100000"/>
              </a:lnSpc>
            </a:pPr>
            <a:r>
              <a:rPr lang="en-US" sz="2800" i="1" dirty="0"/>
              <a:t>Requires Query Store</a:t>
            </a:r>
          </a:p>
          <a:p>
            <a:pPr>
              <a:lnSpc>
                <a:spcPct val="100000"/>
              </a:lnSpc>
            </a:pPr>
            <a:r>
              <a:rPr lang="en-US" sz="2800" i="1" dirty="0"/>
              <a:t>Requires compatibility level 160 (SQL Server 2022)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982993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Monitoring of IQP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300" dirty="0"/>
              <a:t>Extended events exist for many IQP features.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For example, DOP includes the following extended events: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i="1" dirty="0" err="1"/>
              <a:t>Dop_feedback_eligible_query</a:t>
            </a:r>
            <a:endParaRPr lang="en-US" sz="1700" b="1" i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i="1" dirty="0" err="1"/>
              <a:t>Dop_feedback_provided</a:t>
            </a:r>
            <a:endParaRPr lang="en-US" sz="1700" b="1" i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i="1" dirty="0" err="1"/>
              <a:t>Dop_feedback_validation</a:t>
            </a:r>
            <a:endParaRPr lang="en-US" sz="1700" b="1" i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i="1" dirty="0" err="1"/>
              <a:t>Dop_feedback_stabilized</a:t>
            </a:r>
            <a:endParaRPr lang="en-US" sz="1700" b="1" i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i="1" dirty="0" err="1"/>
              <a:t>Dop_feedback_reverted</a:t>
            </a:r>
            <a:endParaRPr lang="en-US" sz="1700" b="1" i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i="1" dirty="0" err="1"/>
              <a:t>Dop_feedback_analysis_stopped</a:t>
            </a:r>
            <a:br>
              <a:rPr lang="en-US" sz="1700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4968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nt, graphics, logo, graphic design&#10;&#10;Description automatically generated">
            <a:extLst>
              <a:ext uri="{FF2B5EF4-FFF2-40B4-BE49-F238E27FC236}">
                <a16:creationId xmlns:a16="http://schemas.microsoft.com/office/drawing/2014/main" id="{BE096576-79A5-A234-87AA-BC6EFBEE7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09" y="3291744"/>
            <a:ext cx="2217840" cy="502724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C019FCA5-07A1-F38F-7BF5-4C8035F33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77" y="3328686"/>
            <a:ext cx="2031883" cy="43271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295D8195-172C-19B6-7A31-0C1643F88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505" y="4576840"/>
            <a:ext cx="1227185" cy="323506"/>
          </a:xfrm>
          <a:prstGeom prst="rect">
            <a:avLst/>
          </a:prstGeom>
        </p:spPr>
      </p:pic>
      <p:pic>
        <p:nvPicPr>
          <p:cNvPr id="9" name="Picture 8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79E26E34-4F2B-7030-8F0B-BEDC06FEB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79" y="5364060"/>
            <a:ext cx="1242480" cy="1242480"/>
          </a:xfrm>
          <a:prstGeom prst="rect">
            <a:avLst/>
          </a:prstGeom>
        </p:spPr>
      </p:pic>
      <p:pic>
        <p:nvPicPr>
          <p:cNvPr id="11" name="Picture 10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8E5AA3CA-D6F7-5B32-6A0D-8049C08E7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443" y="5831120"/>
            <a:ext cx="1454387" cy="347690"/>
          </a:xfrm>
          <a:prstGeom prst="rect">
            <a:avLst/>
          </a:prstGeom>
        </p:spPr>
      </p:pic>
      <p:pic>
        <p:nvPicPr>
          <p:cNvPr id="13" name="Picture 12" descr="A picture containing graphics, font, logo, text&#10;&#10;Description automatically generated">
            <a:extLst>
              <a:ext uri="{FF2B5EF4-FFF2-40B4-BE49-F238E27FC236}">
                <a16:creationId xmlns:a16="http://schemas.microsoft.com/office/drawing/2014/main" id="{AC700FDA-7FCD-242F-6D03-A9750FCE3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877" y="2976175"/>
            <a:ext cx="1647281" cy="915156"/>
          </a:xfrm>
          <a:prstGeom prst="rect">
            <a:avLst/>
          </a:prstGeom>
        </p:spPr>
      </p:pic>
      <p:pic>
        <p:nvPicPr>
          <p:cNvPr id="15" name="Picture 14" descr="A picture containing text, graphics, graphic design, logo&#10;&#10;Description automatically generated">
            <a:extLst>
              <a:ext uri="{FF2B5EF4-FFF2-40B4-BE49-F238E27FC236}">
                <a16:creationId xmlns:a16="http://schemas.microsoft.com/office/drawing/2014/main" id="{4A926ED5-4C8A-A269-6D52-FEE8BBF7D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16" y="2522613"/>
            <a:ext cx="2733422" cy="1822281"/>
          </a:xfrm>
          <a:prstGeom prst="rect">
            <a:avLst/>
          </a:prstGeom>
        </p:spPr>
      </p:pic>
      <p:pic>
        <p:nvPicPr>
          <p:cNvPr id="17" name="Picture 16" descr="A picture containing graphics, colorfulness, screenshot, design&#10;&#10;Description automatically generated">
            <a:extLst>
              <a:ext uri="{FF2B5EF4-FFF2-40B4-BE49-F238E27FC236}">
                <a16:creationId xmlns:a16="http://schemas.microsoft.com/office/drawing/2014/main" id="{663534F0-7A73-B5C0-1A67-3ED5C3EA4B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86" y="548108"/>
            <a:ext cx="1435726" cy="830029"/>
          </a:xfrm>
          <a:prstGeom prst="rect">
            <a:avLst/>
          </a:prstGeom>
        </p:spPr>
      </p:pic>
      <p:pic>
        <p:nvPicPr>
          <p:cNvPr id="18" name="Picture 17" descr="A picture containing graphics, colorfulness, screenshot, design&#10;&#10;Description automatically generated">
            <a:extLst>
              <a:ext uri="{FF2B5EF4-FFF2-40B4-BE49-F238E27FC236}">
                <a16:creationId xmlns:a16="http://schemas.microsoft.com/office/drawing/2014/main" id="{524260F0-7605-BF29-993E-6E13DD745A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767" y="548107"/>
            <a:ext cx="1435726" cy="8300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21A6CC-9185-E6EF-1A7D-D720FA56E56E}"/>
              </a:ext>
            </a:extLst>
          </p:cNvPr>
          <p:cNvSpPr txBox="1"/>
          <p:nvPr/>
        </p:nvSpPr>
        <p:spPr>
          <a:xfrm>
            <a:off x="0" y="609180"/>
            <a:ext cx="1219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SQL Saturday New York City 2023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F1D535-4918-3AA1-7323-4317B39E28EA}"/>
              </a:ext>
            </a:extLst>
          </p:cNvPr>
          <p:cNvSpPr txBox="1"/>
          <p:nvPr/>
        </p:nvSpPr>
        <p:spPr>
          <a:xfrm>
            <a:off x="0" y="1639467"/>
            <a:ext cx="1219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A BIG </a:t>
            </a:r>
            <a:r>
              <a:rPr lang="en-US" sz="4000" dirty="0"/>
              <a:t>Thank You to our Sponsors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FD7EA0-3F4B-3083-E742-15A5B8A6E3E2}"/>
              </a:ext>
            </a:extLst>
          </p:cNvPr>
          <p:cNvSpPr txBox="1"/>
          <p:nvPr/>
        </p:nvSpPr>
        <p:spPr>
          <a:xfrm>
            <a:off x="-1032" y="2661324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Platinum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9F352B-13FD-5C83-27ED-05CF7821A5C7}"/>
              </a:ext>
            </a:extLst>
          </p:cNvPr>
          <p:cNvSpPr txBox="1"/>
          <p:nvPr/>
        </p:nvSpPr>
        <p:spPr>
          <a:xfrm>
            <a:off x="1" y="390945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Gold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A87FEE-831A-BDBA-9EE2-A0855309B3ED}"/>
              </a:ext>
            </a:extLst>
          </p:cNvPr>
          <p:cNvSpPr txBox="1"/>
          <p:nvPr/>
        </p:nvSpPr>
        <p:spPr>
          <a:xfrm>
            <a:off x="0" y="516797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Bronze</a:t>
            </a:r>
          </a:p>
        </p:txBody>
      </p:sp>
    </p:spTree>
    <p:extLst>
      <p:ext uri="{BB962C8B-B14F-4D97-AF65-F5344CB8AC3E}">
        <p14:creationId xmlns:p14="http://schemas.microsoft.com/office/powerpoint/2010/main" val="779049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IQP offers a wide range of features that improve query performance!</a:t>
            </a:r>
            <a:endParaRPr lang="en-US" b="1" i="1" dirty="0"/>
          </a:p>
          <a:p>
            <a:r>
              <a:rPr lang="en-US" dirty="0"/>
              <a:t>Most are on by default, but some require enabling or explicit use (DOP Feedback, approximate query processing functions).</a:t>
            </a:r>
          </a:p>
          <a:p>
            <a:r>
              <a:rPr lang="en-US" dirty="0"/>
              <a:t>IQP is a compelling reason to upgrade to SQL Server 2022.</a:t>
            </a:r>
          </a:p>
          <a:p>
            <a:r>
              <a:rPr lang="en-US" dirty="0"/>
              <a:t>These features solve many query-tuning challenges that have persisted for years in SQL Server (and other database platforms).</a:t>
            </a:r>
          </a:p>
        </p:txBody>
      </p:sp>
    </p:spTree>
    <p:extLst>
      <p:ext uri="{BB962C8B-B14F-4D97-AF65-F5344CB8AC3E}">
        <p14:creationId xmlns:p14="http://schemas.microsoft.com/office/powerpoint/2010/main" val="3620864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A2969-999F-DDD3-C35F-3E279E43B35C}"/>
              </a:ext>
            </a:extLst>
          </p:cNvPr>
          <p:cNvSpPr txBox="1">
            <a:spLocks/>
          </p:cNvSpPr>
          <p:nvPr/>
        </p:nvSpPr>
        <p:spPr>
          <a:xfrm>
            <a:off x="3033784" y="2996952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Edward Pollack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5ACAAD6-4E50-617D-6F1C-85EAA41388E2}"/>
              </a:ext>
            </a:extLst>
          </p:cNvPr>
          <p:cNvSpPr txBox="1">
            <a:spLocks/>
          </p:cNvSpPr>
          <p:nvPr/>
        </p:nvSpPr>
        <p:spPr>
          <a:xfrm>
            <a:off x="3033784" y="3568014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@EdwardPollack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3834A94-5551-2FFC-FBC5-30172EB7F237}"/>
              </a:ext>
            </a:extLst>
          </p:cNvPr>
          <p:cNvSpPr txBox="1">
            <a:spLocks/>
          </p:cNvSpPr>
          <p:nvPr/>
        </p:nvSpPr>
        <p:spPr>
          <a:xfrm>
            <a:off x="3033784" y="4139076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ed@edwardpollack.com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696CE46-D081-E08B-7927-3727540391AE}"/>
              </a:ext>
            </a:extLst>
          </p:cNvPr>
          <p:cNvSpPr txBox="1">
            <a:spLocks/>
          </p:cNvSpPr>
          <p:nvPr/>
        </p:nvSpPr>
        <p:spPr>
          <a:xfrm>
            <a:off x="3033784" y="4710139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 Pollack | LinkedIn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IQP in SQL Server 2017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37A8964-09F5-1DFA-6EC2-9787ACFFE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5" y="1393796"/>
            <a:ext cx="7265931" cy="5225368"/>
          </a:xfrm>
        </p:spPr>
      </p:pic>
    </p:spTree>
    <p:extLst>
      <p:ext uri="{BB962C8B-B14F-4D97-AF65-F5344CB8AC3E}">
        <p14:creationId xmlns:p14="http://schemas.microsoft.com/office/powerpoint/2010/main" val="87960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IQP in SQL Server 2019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B5D748D-0493-DB14-35C6-E649E5DB7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64" y="1441314"/>
            <a:ext cx="10719679" cy="5191497"/>
          </a:xfrm>
        </p:spPr>
      </p:pic>
    </p:spTree>
    <p:extLst>
      <p:ext uri="{BB962C8B-B14F-4D97-AF65-F5344CB8AC3E}">
        <p14:creationId xmlns:p14="http://schemas.microsoft.com/office/powerpoint/2010/main" val="260016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IQP in SQL Server 2022</a:t>
            </a:r>
          </a:p>
        </p:txBody>
      </p:sp>
      <p:pic>
        <p:nvPicPr>
          <p:cNvPr id="5" name="Content Placeholder 4" descr="Timeline&#10;&#10;Description automatically generated with low confidence">
            <a:extLst>
              <a:ext uri="{FF2B5EF4-FFF2-40B4-BE49-F238E27FC236}">
                <a16:creationId xmlns:a16="http://schemas.microsoft.com/office/drawing/2014/main" id="{85BB88FA-70A7-6772-AA0F-65D2501AC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13" y="1511726"/>
            <a:ext cx="9281888" cy="5054069"/>
          </a:xfrm>
        </p:spPr>
      </p:pic>
    </p:spTree>
    <p:extLst>
      <p:ext uri="{BB962C8B-B14F-4D97-AF65-F5344CB8AC3E}">
        <p14:creationId xmlns:p14="http://schemas.microsoft.com/office/powerpoint/2010/main" val="201838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(Pre-IQP)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Query Optimizer must create execution plans FAST.</a:t>
            </a:r>
          </a:p>
          <a:p>
            <a:r>
              <a:rPr lang="en-US" dirty="0"/>
              <a:t>Relies on statistics, metadata, and query details to create plans.</a:t>
            </a:r>
          </a:p>
          <a:p>
            <a:r>
              <a:rPr lang="en-US" dirty="0"/>
              <a:t>Execution plans were static structures.</a:t>
            </a:r>
          </a:p>
          <a:p>
            <a:r>
              <a:rPr lang="en-US" dirty="0"/>
              <a:t>Execution plans must be complete before runtime.</a:t>
            </a:r>
          </a:p>
          <a:p>
            <a:r>
              <a:rPr lang="en-US" dirty="0"/>
              <a:t>Problems: parameter sniffing, bad plans, incorrect cardinality, parallelism, joins,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Larger data + more complex queries = bigger problems.</a:t>
            </a:r>
          </a:p>
          <a:p>
            <a:r>
              <a:rPr lang="en-US" dirty="0"/>
              <a:t>Cached query plans = cached problems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Intelligent 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Suite of features that makes query processing more dynamic.</a:t>
            </a:r>
          </a:p>
          <a:p>
            <a:r>
              <a:rPr lang="en-US" dirty="0"/>
              <a:t>Execution plans can contain decision-points based on runtime data.</a:t>
            </a:r>
          </a:p>
          <a:p>
            <a:r>
              <a:rPr lang="en-US" dirty="0"/>
              <a:t>Suboptimal plans can be identified and improved.</a:t>
            </a:r>
          </a:p>
          <a:p>
            <a:r>
              <a:rPr lang="en-US" dirty="0"/>
              <a:t>Faster queries with </a:t>
            </a:r>
            <a:r>
              <a:rPr lang="en-US" b="1" i="1" dirty="0"/>
              <a:t>no code changes*!</a:t>
            </a:r>
          </a:p>
          <a:p>
            <a:endParaRPr lang="en-US" b="1" i="1" dirty="0"/>
          </a:p>
          <a:p>
            <a:pPr marL="0" indent="0" algn="ctr">
              <a:buNone/>
            </a:pPr>
            <a:r>
              <a:rPr lang="en-US" i="1" dirty="0"/>
              <a:t>Compatibility level must be set to use IQP features</a:t>
            </a:r>
          </a:p>
          <a:p>
            <a:pPr marL="0" indent="0" algn="ctr">
              <a:buNone/>
            </a:pPr>
            <a:r>
              <a:rPr lang="en-US" i="1" dirty="0"/>
              <a:t>Query Store is required/recommended for some IQP features</a:t>
            </a:r>
            <a:br>
              <a:rPr lang="en-US" i="1" dirty="0"/>
            </a:br>
            <a:endParaRPr lang="en-US" i="1" dirty="0"/>
          </a:p>
          <a:p>
            <a:pPr marL="0" indent="0">
              <a:buNone/>
            </a:pPr>
            <a:r>
              <a:rPr lang="en-US" sz="1800" i="1" dirty="0"/>
              <a:t>*Bad code is still bad code and always will be </a:t>
            </a:r>
            <a:r>
              <a:rPr lang="en-US" sz="1800" i="1" dirty="0">
                <a:sym typeface="Wingdings" panose="05000000000000000000" pitchFamily="2" charset="2"/>
              </a:rPr>
              <a:t>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87854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is based on SQL Server 2022.</a:t>
            </a:r>
            <a:endParaRPr lang="en-US" sz="1800" i="1" dirty="0"/>
          </a:p>
          <a:p>
            <a:r>
              <a:rPr lang="en-US" dirty="0"/>
              <a:t>If on an older version, check the giant graphic (and/or docs) to determine what IQP it has.</a:t>
            </a:r>
          </a:p>
        </p:txBody>
      </p:sp>
    </p:spTree>
    <p:extLst>
      <p:ext uri="{BB962C8B-B14F-4D97-AF65-F5344CB8AC3E}">
        <p14:creationId xmlns:p14="http://schemas.microsoft.com/office/powerpoint/2010/main" val="148150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1426</Words>
  <Application>Microsoft Office PowerPoint</Application>
  <PresentationFormat>Widescreen</PresentationFormat>
  <Paragraphs>177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Segoe UI</vt:lpstr>
      <vt:lpstr>Office Theme</vt:lpstr>
      <vt:lpstr>PowerPoint Presentation</vt:lpstr>
      <vt:lpstr>Ed Pollack</vt:lpstr>
      <vt:lpstr>PowerPoint Presentation</vt:lpstr>
      <vt:lpstr>IQP in SQL Server 2017</vt:lpstr>
      <vt:lpstr>IQP in SQL Server 2019</vt:lpstr>
      <vt:lpstr>IQP in SQL Server 2022</vt:lpstr>
      <vt:lpstr>The Problem (Pre-IQP)</vt:lpstr>
      <vt:lpstr>The Solution: Intelligent Query Processing</vt:lpstr>
      <vt:lpstr>A Note on Versions</vt:lpstr>
      <vt:lpstr>A Note on Editions</vt:lpstr>
      <vt:lpstr>PowerPoint Presentation</vt:lpstr>
      <vt:lpstr>Adaptive Query Processing</vt:lpstr>
      <vt:lpstr>Adaptive Joins (Batch Mode)</vt:lpstr>
      <vt:lpstr>PowerPoint Presentation</vt:lpstr>
      <vt:lpstr>Interleaved Execution</vt:lpstr>
      <vt:lpstr>Notes on Feedback Persistence</vt:lpstr>
      <vt:lpstr>Memory Grant Feedback</vt:lpstr>
      <vt:lpstr>Cardinality Estimation Feedback</vt:lpstr>
      <vt:lpstr>Degree of Parallelism Feedback</vt:lpstr>
      <vt:lpstr>Table Variable Deferred Compilation</vt:lpstr>
      <vt:lpstr>PowerPoint Presentation</vt:lpstr>
      <vt:lpstr>Batch Mode on Rowstore</vt:lpstr>
      <vt:lpstr>PowerPoint Presentation</vt:lpstr>
      <vt:lpstr>Approximate Query Processing</vt:lpstr>
      <vt:lpstr>PowerPoint Presentation</vt:lpstr>
      <vt:lpstr>Scalar User-Defined Function Inlining</vt:lpstr>
      <vt:lpstr>Parameter Sensitive Plan Optimization</vt:lpstr>
      <vt:lpstr>Optimized Plan Forcing</vt:lpstr>
      <vt:lpstr>Detailed Monitoring of IQP Actions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Pollack</dc:creator>
  <cp:lastModifiedBy>Edward Pollack</cp:lastModifiedBy>
  <cp:revision>75</cp:revision>
  <dcterms:created xsi:type="dcterms:W3CDTF">2022-11-29T17:09:54Z</dcterms:created>
  <dcterms:modified xsi:type="dcterms:W3CDTF">2023-05-03T13:14:38Z</dcterms:modified>
</cp:coreProperties>
</file>