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516" r:id="rId6"/>
    <p:sldId id="518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32" r:id="rId18"/>
    <p:sldId id="530" r:id="rId19"/>
    <p:sldId id="531" r:id="rId20"/>
    <p:sldId id="5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quired Speaker Slides" id="{5CB7C6A5-55EF-4D85-8A9A-B44EA2603B3E}">
          <p14:sldIdLst>
            <p14:sldId id="256"/>
            <p14:sldId id="516"/>
            <p14:sldId id="518"/>
            <p14:sldId id="519"/>
            <p14:sldId id="520"/>
            <p14:sldId id="521"/>
            <p14:sldId id="522"/>
            <p14:sldId id="523"/>
            <p14:sldId id="524"/>
            <p14:sldId id="525"/>
            <p14:sldId id="526"/>
            <p14:sldId id="527"/>
            <p14:sldId id="528"/>
            <p14:sldId id="532"/>
            <p14:sldId id="530"/>
            <p14:sldId id="531"/>
            <p14:sldId id="529"/>
          </p14:sldIdLst>
        </p14:section>
        <p14:section name="Optional Slides" id="{6957C6FB-736B-4B71-93A6-656B15AFF19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E6986B9-30AB-CD24-38B5-F5DAF19F64E0}" name="Heather Ackmann" initials="HA" userId="Heather Ackman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8689028-719D-4A40-94BE-1F4B301825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18B223-F262-4396-9700-4AB1548217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0693D-C44C-470A-A69D-633C6B69EDB9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53CF6-8D6F-4B5F-9AFF-2747BA325D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A91ED-005F-4730-82F2-2F98C9534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5C16E-E3E4-47BB-A994-123510EC26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03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24500E-BFFC-4AA0-9904-4319D1543B58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7417C-C052-4BFF-9BC3-BB95952D17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7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ayout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E6D9CC3-AA84-4835-98C4-4D0C4A717708}"/>
              </a:ext>
            </a:extLst>
          </p:cNvPr>
          <p:cNvSpPr/>
          <p:nvPr userDrawn="1"/>
        </p:nvSpPr>
        <p:spPr>
          <a:xfrm>
            <a:off x="4732257" y="0"/>
            <a:ext cx="6853286" cy="6155703"/>
          </a:xfrm>
          <a:prstGeom prst="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>
                  <a:alpha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A131B9-A45F-47A3-ADF4-E6E61C27E8B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027" y="677008"/>
            <a:ext cx="6009455" cy="2832956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Session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B9C1A-F39F-4096-BC37-95DA9603328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28181" y="3508131"/>
            <a:ext cx="5561815" cy="1346673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Presenter(s) Name(s)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83F18-EF3B-489C-B782-31ED78C34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0062C57-36F7-45C2-BD67-B9DABB2CA147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0C29D-8027-45F2-83AB-9DC18F5E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65508" y="5722070"/>
            <a:ext cx="5561815" cy="264114"/>
          </a:xfrm>
        </p:spPr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1447C-4AD0-4C61-BD44-1DDCA1F3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36D7C3-F935-4101-93A7-97B5AE139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4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18D3E1D-2F1F-41D0-8343-D8F59E6181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4DEB624-FD20-429A-AA5B-555330BBE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457361"/>
            <a:ext cx="6783371" cy="2641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5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6A12619F-D0F8-45ED-A8F8-6871F8ECBE8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1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18D3E1D-2F1F-41D0-8343-D8F59E61814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12264" y="0"/>
            <a:ext cx="5979736" cy="68580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BF5C17-CA34-4128-A260-CC9BFB421040}"/>
              </a:ext>
            </a:extLst>
          </p:cNvPr>
          <p:cNvSpPr/>
          <p:nvPr userDrawn="1"/>
        </p:nvSpPr>
        <p:spPr>
          <a:xfrm>
            <a:off x="-1" y="254524"/>
            <a:ext cx="6429081" cy="6022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5AC6A3-A531-499F-A143-C07FFD895F85}"/>
              </a:ext>
            </a:extLst>
          </p:cNvPr>
          <p:cNvSpPr/>
          <p:nvPr userDrawn="1"/>
        </p:nvSpPr>
        <p:spPr>
          <a:xfrm>
            <a:off x="0" y="103695"/>
            <a:ext cx="5986021" cy="546755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0B6141-A0AB-48B3-9232-FD03E2BBAF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122827"/>
            <a:ext cx="5854700" cy="51819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8DB20E-2720-4D79-9322-13D02DF871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0338" y="838200"/>
            <a:ext cx="6099060" cy="5234492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</a:defRPr>
            </a:lvl1pPr>
            <a:lvl2pPr marL="457200" indent="0">
              <a:buNone/>
              <a:defRPr>
                <a:solidFill>
                  <a:schemeClr val="tx1"/>
                </a:solidFill>
              </a:defRPr>
            </a:lvl2pPr>
            <a:lvl3pPr marL="914400" indent="0">
              <a:buNone/>
              <a:defRPr>
                <a:solidFill>
                  <a:schemeClr val="tx1"/>
                </a:solidFill>
              </a:defRPr>
            </a:lvl3pPr>
            <a:lvl4pPr marL="1371600" indent="0">
              <a:buNone/>
              <a:defRPr>
                <a:solidFill>
                  <a:schemeClr val="tx1"/>
                </a:solidFill>
              </a:defRPr>
            </a:lvl4pPr>
            <a:lvl5pPr marL="18288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&lt;!DOCTYPE html&gt;</a:t>
            </a:r>
          </a:p>
          <a:p>
            <a:pPr lvl="0"/>
            <a:r>
              <a:rPr lang="en-US"/>
              <a:t>&lt;html&gt;</a:t>
            </a:r>
          </a:p>
          <a:p>
            <a:pPr lvl="0"/>
            <a:r>
              <a:rPr lang="en-US"/>
              <a:t>&lt;body&gt;</a:t>
            </a:r>
          </a:p>
          <a:p>
            <a:pPr lvl="0"/>
            <a:endParaRPr lang="en-US"/>
          </a:p>
          <a:p>
            <a:pPr lvl="0"/>
            <a:r>
              <a:rPr lang="en-US"/>
              <a:t>&lt;h1&gt;This is a sample code slide for you to use to show code alongside a screenshot of a code editor or display sample.&lt;/h1&gt;</a:t>
            </a:r>
          </a:p>
          <a:p>
            <a:pPr lvl="0"/>
            <a:endParaRPr lang="en-US"/>
          </a:p>
          <a:p>
            <a:pPr lvl="0"/>
            <a:r>
              <a:rPr lang="en-US"/>
              <a:t>&lt;/body&gt;</a:t>
            </a:r>
          </a:p>
          <a:p>
            <a:pPr lvl="0"/>
            <a:r>
              <a:rPr lang="en-US"/>
              <a:t>&lt;/html&gt;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9BC81CC-DD0A-40C1-92ED-4D851B393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6006" y="6457361"/>
            <a:ext cx="6783371" cy="2641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5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10" name="Picture 9" descr="Logo&#10;&#10;Description automatically generated with medium confidence">
            <a:extLst>
              <a:ext uri="{FF2B5EF4-FFF2-40B4-BE49-F238E27FC236}">
                <a16:creationId xmlns:a16="http://schemas.microsoft.com/office/drawing/2014/main" id="{2FE8D29E-C635-4B50-B058-62E793872F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tx2">
                <a:lumMod val="90000"/>
                <a:lumOff val="10000"/>
              </a:schemeClr>
            </a:gs>
            <a:gs pos="100000">
              <a:schemeClr val="tx2">
                <a:alpha val="8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854E-3113-42DB-B075-AFA208D9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3CE6-23F0-4231-A594-4DB495CF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78AA-CD4D-40A9-B44C-8EA71B6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E8A89-15C1-43CC-82E9-0C26CA1C362D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E740-EB19-4B77-B121-B79C4AE5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9054-006E-4741-AAA3-3298A204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D7C3-F935-4101-93A7-97B5AE13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9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156CBE-1769-4F1A-AB0A-F212D9D09E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8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F854E-3113-42DB-B075-AFA208D9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3CE6-23F0-4231-A594-4DB495CF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E86358A-1345-4C53-9D48-432BE0C4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E8521-5450-4294-9E75-5444AEDDCC9E}" type="datetime1">
              <a:rPr lang="en-US" smtClean="0"/>
              <a:t>3/10/2023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AC87940-0D41-4335-A02E-3AF76F26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0B51FFD-7DE3-4F6D-A4A5-06E9033F3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D7C3-F935-4101-93A7-97B5AE139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50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ight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1156CBE-1769-4F1A-AB0A-F212D9D09E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F854E-3113-42DB-B075-AFA208D9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3CE6-23F0-4231-A594-4DB495CF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78AA-CD4D-40A9-B44C-8EA71B6C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2B9429D5-C741-4885-B1A2-1889C0D7A1A0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E740-EB19-4B77-B121-B79C4AE5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9054-006E-4741-AAA3-3298A204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5036D7C3-F935-4101-93A7-97B5AE139A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01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B8C1CC4-D61F-4533-891A-FBA66AADE2B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2">
                  <a:lumMod val="90000"/>
                  <a:lumOff val="10000"/>
                </a:schemeClr>
              </a:gs>
              <a:gs pos="100000">
                <a:schemeClr val="tx2">
                  <a:alpha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1E2B5-EF0E-4FF9-8E3E-86EFCDD4C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43000"/>
            <a:ext cx="10515600" cy="2910254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9C2A2-FE6E-4599-BD92-9BEF78A1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53255"/>
            <a:ext cx="10515600" cy="134522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8BA6-2056-4D1A-8349-83C93C47E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D94B4-BC76-4113-BA01-EB69EFEC65A4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17A75-4179-47BE-9D13-6B7684B4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73E16-E83D-4E51-862C-4AF00C7CF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D7C3-F935-4101-93A7-97B5AE139A2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F4600459-B484-499A-9B6F-8AD1B9C289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8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0267-DBA2-42E9-83E6-E9FD6133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BA7896-47B3-4750-A669-D8C582DC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73977-9EDC-4017-982E-C2E6EB8E67DF}" type="datetime1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0A434-D2C1-41C7-8872-B75A44787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835BE-EDE6-4551-8010-DFEF647C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D7C3-F935-4101-93A7-97B5AE139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Light"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04E07E-FAFA-4946-9312-68D56CC5A7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0" rtlCol="0" anchor="t"/>
          <a:lstStyle/>
          <a:p>
            <a:pPr algn="ctr"/>
            <a:endParaRPr lang="en-US" sz="320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61879E-3364-4193-86F7-397253FB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0270-5E96-4CDF-BD57-E72B8170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57361"/>
            <a:ext cx="6783371" cy="26411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#TechdayPakistan | @TechDayP | TechDayPakistan.com</a:t>
            </a:r>
          </a:p>
        </p:txBody>
      </p:sp>
    </p:spTree>
    <p:extLst>
      <p:ext uri="{BB962C8B-B14F-4D97-AF65-F5344CB8AC3E}">
        <p14:creationId xmlns:p14="http://schemas.microsoft.com/office/powerpoint/2010/main" val="377557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61879E-3364-4193-86F7-397253FB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0270-5E96-4CDF-BD57-E72B8170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457361"/>
            <a:ext cx="6783371" cy="26411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319DDB74-7B6B-41DD-B652-9B8265712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46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9FDD2-ABC0-4DF1-9427-968A1FE6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3941-F4A5-4E8E-A415-FA9548B7C9B6}" type="datetime1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07158-7783-42EB-BE97-857C91BC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B03A6-90DF-48B4-BDDE-A6DEF2D6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36D7C3-F935-4101-93A7-97B5AE139A2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B337C825-9BF6-41FB-ACF2-E47C3B417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896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90000"/>
                <a:lumOff val="10000"/>
              </a:schemeClr>
            </a:gs>
            <a:gs pos="100000">
              <a:schemeClr val="tx2">
                <a:alpha val="80000"/>
              </a:schemeClr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8F366-C9DC-4541-B0FE-D2FFBBF4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15CB-ADB3-4ECC-B89F-238076C95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746"/>
            <a:ext cx="10515600" cy="4515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4718F-6859-4A71-9A40-583353A618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44338" y="6457361"/>
            <a:ext cx="2337062" cy="2641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5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fld id="{859A0A56-A196-446E-B5B4-126B81627DA0}" type="datetime1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6CD5A-1803-4419-9363-903DEB9745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599" y="6457361"/>
            <a:ext cx="6783371" cy="2641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5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r>
              <a:rPr lang="en-US"/>
              <a:t>#M365CHI22    |    @M365Chicago    |    m365chicago.com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8EB50-4B21-4A46-A76E-45C367577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913" y="6457361"/>
            <a:ext cx="288303" cy="26411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050">
                <a:solidFill>
                  <a:schemeClr val="tx2">
                    <a:lumMod val="25000"/>
                    <a:lumOff val="75000"/>
                  </a:schemeClr>
                </a:solidFill>
              </a:defRPr>
            </a:lvl1pPr>
          </a:lstStyle>
          <a:p>
            <a:fld id="{5036D7C3-F935-4101-93A7-97B5AE139A2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2C88D3BD-2AA7-4DDA-9FD2-5CE81FA58B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9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0" r:id="rId3"/>
    <p:sldLayoutId id="2147483670" r:id="rId4"/>
    <p:sldLayoutId id="2147483651" r:id="rId5"/>
    <p:sldLayoutId id="2147483654" r:id="rId6"/>
    <p:sldLayoutId id="2147483679" r:id="rId7"/>
    <p:sldLayoutId id="2147483683" r:id="rId8"/>
    <p:sldLayoutId id="2147483655" r:id="rId9"/>
    <p:sldLayoutId id="2147483681" r:id="rId10"/>
    <p:sldLayoutId id="214748368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Franklin Gothic Book" panose="020B0503020102020204" pitchFamily="34" charset="0"/>
        <a:buChar char="–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Franklin Gothic Book" panose="020B0503020102020204" pitchFamily="34" charset="0"/>
        <a:buChar char="–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linkedin.com/in/ed-pollack-65a3aa23/" TargetMode="External"/><Relationship Id="rId7" Type="http://schemas.openxmlformats.org/officeDocument/2006/relationships/hyperlink" Target="https://www.sqlshack.com/author/edward-pollack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red-gate.com/simple-talk/author/ed7alum-rpi-edu/" TargetMode="External"/><Relationship Id="rId5" Type="http://schemas.openxmlformats.org/officeDocument/2006/relationships/hyperlink" Target="https://github.com/EdwardPollack" TargetMode="External"/><Relationship Id="rId4" Type="http://schemas.openxmlformats.org/officeDocument/2006/relationships/hyperlink" Target="https://twitter.com/EdwardPollac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C9C6-D53E-4947-9B8B-14C608FCB7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/>
              <a:t>Database Design</a:t>
            </a:r>
            <a:br>
              <a:rPr lang="en-US" sz="5000" dirty="0"/>
            </a:br>
            <a:r>
              <a:rPr lang="en-US" sz="5000" dirty="0"/>
              <a:t>Fundamentals</a:t>
            </a:r>
            <a:br>
              <a:rPr lang="en-US" sz="4400" i="1" dirty="0"/>
            </a:br>
            <a:br>
              <a:rPr lang="en-US" dirty="0"/>
            </a:br>
            <a:r>
              <a:rPr lang="en-US" sz="2400" i="1" dirty="0"/>
              <a:t>Solving Problems Before they Start!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F2404D-941B-4163-A09A-B956AFF0A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28181" y="4270159"/>
            <a:ext cx="5561815" cy="1198486"/>
          </a:xfrm>
        </p:spPr>
        <p:txBody>
          <a:bodyPr>
            <a:normAutofit/>
          </a:bodyPr>
          <a:lstStyle/>
          <a:p>
            <a:r>
              <a:rPr lang="en-US" dirty="0"/>
              <a:t>Edward Pollack</a:t>
            </a:r>
          </a:p>
          <a:p>
            <a:r>
              <a:rPr lang="en-US" dirty="0"/>
              <a:t>Microsoft Data Platform MVP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3C2CE-2952-421E-BC37-91DAA16C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6FB73BEF-97BE-4846-959D-D85E3180CE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5987231" y="39145"/>
            <a:ext cx="1569467" cy="77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64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Dates &amp; Times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 consistent across all tables!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(or will) time zones matter?  If so, use: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DATETIMEOFFSET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UTC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Store in correctly-sized/scoped data type: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Times =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Dates = DATE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Datetimes = DATETIME2, DATETIMEOFFSET,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strings, integers, or decimals for dates/times.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Differentiate between a date/time and duration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Durations have units like SECOND, MILLISECOND, or MINUTE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Configure your database server in UTC time or a time zone with no daylight savings.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23F3D48A-0EAB-3B2F-0C54-5339125532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976" y="3753822"/>
            <a:ext cx="35052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5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NULL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 = Does Not Exist.  It is NOT A VALUE!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not make up “De-nullifiers” unless they have true meaning!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-1, ‘1/1/1900’, ‘N/A’, ‘’, ‘00:00:00’…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 NULL =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Required by the application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Always has a meaningful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Decide what it 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ANSI NULLS ON (beware NULL behavior)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Normalization can remove NULL if it is problematic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5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Naming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it?  Do not name for location, time, usage,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Column names should be unique and used consistently across all tables.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BIT columns should describe what is being tested, for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Is_deleted</a:t>
            </a:r>
            <a:r>
              <a:rPr lang="en-US" dirty="0"/>
              <a:t>, </a:t>
            </a:r>
            <a:r>
              <a:rPr lang="en-US" dirty="0" err="1"/>
              <a:t>is_administrator</a:t>
            </a:r>
            <a:r>
              <a:rPr lang="en-US" dirty="0"/>
              <a:t>, </a:t>
            </a:r>
            <a:r>
              <a:rPr lang="en-US" dirty="0" err="1"/>
              <a:t>has_seventeen_pizzas</a:t>
            </a:r>
            <a:r>
              <a:rPr lang="en-US" dirty="0"/>
              <a:t>, </a:t>
            </a:r>
            <a:r>
              <a:rPr lang="en-US" dirty="0" err="1"/>
              <a:t>is_active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abbreviations/shorthand.  Do not fear longer object names!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AccountOwner</a:t>
            </a:r>
            <a:r>
              <a:rPr lang="en-US" dirty="0"/>
              <a:t> is far better than </a:t>
            </a:r>
            <a:r>
              <a:rPr lang="en-US" dirty="0" err="1"/>
              <a:t>AcctOwr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Avoid spaces, special characters, </a:t>
            </a:r>
            <a:r>
              <a:rPr lang="en-US" dirty="0" err="1"/>
              <a:t>etc</a:t>
            </a:r>
            <a:r>
              <a:rPr lang="en-US" dirty="0"/>
              <a:t>…They break things!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Object names should be as self-explanatory as possible.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19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OLAP vs. OLTP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Transactional data is very different from analytic data!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Transactional data</a:t>
            </a:r>
            <a:r>
              <a:rPr lang="en-US" dirty="0"/>
              <a:t>: Few rows, more columns, lots of updates/inserts/deletes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Analytic data</a:t>
            </a:r>
            <a:r>
              <a:rPr lang="en-US" dirty="0"/>
              <a:t>: Many rows, fewer columns, mostly inserts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Separate reporting/analytics from transactional (application) processing.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tools may be needed for each.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Running OLAP on OLTP or OLTP on OLAP data structures will be expensive!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3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it matters, then use: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Foreign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Check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Default constraints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Validation processes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integrity also improves performance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908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Old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old data deleted, inactivated, partitioned, archived, </a:t>
            </a:r>
            <a:r>
              <a:rPr lang="en-US" dirty="0" err="1"/>
              <a:t>etc</a:t>
            </a:r>
            <a:r>
              <a:rPr lang="en-US" dirty="0"/>
              <a:t>…?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archiving allowed, desired, or required?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is data associated with archived data managed?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Have a data retention policy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Compliance needs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Contractual obligations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Helps keep data size manageable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When building a new data structure, ask what its retention 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old data be stored elsewhere?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Is keeping it for posterity good enough?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943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 database design saves time, effort, and money!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data structures that are easier to understand and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Poor design = technical debt!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is better, when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you will thank current you for making more thoughtful decisions now!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40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Edward Pollack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r>
              <a:rPr lang="en-US" b="1" dirty="0"/>
              <a:t>Find me here:</a:t>
            </a:r>
            <a:endParaRPr lang="en-US" b="1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ed@edwardpollack.com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Ed Pollack | LinkedIn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Ed Pollack (@EdwardPollack) / Twitter</a:t>
            </a:r>
            <a:endParaRPr lang="en-US" dirty="0"/>
          </a:p>
          <a:p>
            <a:r>
              <a:rPr lang="en-US" dirty="0"/>
              <a:t>Find my content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5"/>
              </a:rPr>
              <a:t>EdwardPollack</a:t>
            </a:r>
            <a:r>
              <a:rPr lang="en-US" dirty="0">
                <a:hlinkClick r:id="rId5"/>
              </a:rPr>
              <a:t> (Ed Pollack)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Edward Pollack, Author at Simple Talk (red-gate.com)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Ed Pollack, Author at SQL Shack - articles about database auditing, server performance, data recovery, and more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594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AC81-BF47-4930-921A-F802BB707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75" y="365125"/>
            <a:ext cx="11105225" cy="1325563"/>
          </a:xfrm>
        </p:spPr>
        <p:txBody>
          <a:bodyPr/>
          <a:lstStyle/>
          <a:p>
            <a:r>
              <a:rPr lang="en-US"/>
              <a:t>Microsoft Teams Refresher</a:t>
            </a:r>
          </a:p>
        </p:txBody>
      </p:sp>
      <p:sp>
        <p:nvSpPr>
          <p:cNvPr id="45" name="Footer Placeholder 4">
            <a:extLst>
              <a:ext uri="{FF2B5EF4-FFF2-40B4-BE49-F238E27FC236}">
                <a16:creationId xmlns:a16="http://schemas.microsoft.com/office/drawing/2014/main" id="{3A0661B8-111E-4AA9-A9C8-354E326C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#TechdayPakistan | @TechDayP | TechDayPakistan.com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9CCF903F-D90D-4D1D-BBF6-73AE1E8EC0D3}"/>
              </a:ext>
            </a:extLst>
          </p:cNvPr>
          <p:cNvSpPr txBox="1">
            <a:spLocks/>
          </p:cNvSpPr>
          <p:nvPr/>
        </p:nvSpPr>
        <p:spPr>
          <a:xfrm>
            <a:off x="328752" y="2243765"/>
            <a:ext cx="6211902" cy="4007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Char char=" "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defRPr>
            </a:lvl1pPr>
            <a:lvl2pPr marL="347472" indent="-3429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0" lang="en-US" sz="20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defRPr>
            </a:lvl2pPr>
            <a:lvl3pPr marL="548640" indent="-5486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kumimoji="0" lang="en-US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defRPr>
            </a:lvl3pPr>
            <a:lvl4pPr marL="1261872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bg1"/>
              </a:buClr>
              <a:buFont typeface="Franklin Gothic Book" panose="020B0503020102020204" pitchFamily="34" charset="0"/>
              <a:buChar char="–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46304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4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6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800000" indent="-228600" algn="l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Char char=" 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Can’t hear?  Check your Device settings</a:t>
            </a: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Privacy issues? Click Apply background effects to blur your background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Calibri Ligh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Trouble hearing still? Turn on Live Captions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Calibri Ligh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Use the Raise hand feature to get your speaker’s attention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Calibri Ligh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Ask in chat to be invited to speak or share!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Calibri Light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85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Franklin Gothic Book"/>
                <a:ea typeface="+mn-ea"/>
                <a:cs typeface="+mn-cs"/>
              </a:rPr>
              <a:t>Unless invited to show, keep video off because video can be distracting</a:t>
            </a:r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Franklin Gothic Book"/>
              <a:ea typeface="+mn-ea"/>
              <a:cs typeface="Calibri Ligh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F9C7EC8-A85E-4C46-88D3-7EA718C859FE}"/>
              </a:ext>
            </a:extLst>
          </p:cNvPr>
          <p:cNvGrpSpPr/>
          <p:nvPr/>
        </p:nvGrpSpPr>
        <p:grpSpPr>
          <a:xfrm>
            <a:off x="7080209" y="0"/>
            <a:ext cx="4893738" cy="6528382"/>
            <a:chOff x="7239000" y="435439"/>
            <a:chExt cx="4893738" cy="6528382"/>
          </a:xfrm>
        </p:grpSpPr>
        <p:pic>
          <p:nvPicPr>
            <p:cNvPr id="26" name="Picture 16" descr="Text&#10;&#10;Description automatically generated">
              <a:extLst>
                <a:ext uri="{FF2B5EF4-FFF2-40B4-BE49-F238E27FC236}">
                  <a16:creationId xmlns:a16="http://schemas.microsoft.com/office/drawing/2014/main" id="{1C59DD02-4EEB-4C62-BE52-E089463225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4234" t="21442" r="45961" b="29045"/>
            <a:stretch/>
          </p:blipFill>
          <p:spPr>
            <a:xfrm>
              <a:off x="7239000" y="1128486"/>
              <a:ext cx="4893738" cy="5835335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322C542-232E-409C-9312-40091B7E3E90}"/>
                </a:ext>
              </a:extLst>
            </p:cNvPr>
            <p:cNvGrpSpPr/>
            <p:nvPr/>
          </p:nvGrpSpPr>
          <p:grpSpPr>
            <a:xfrm>
              <a:off x="7834728" y="2105704"/>
              <a:ext cx="966100" cy="523220"/>
              <a:chOff x="7090412" y="744228"/>
              <a:chExt cx="937487" cy="523220"/>
            </a:xfrm>
          </p:grpSpPr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4F80CEC0-1004-4F2A-BB15-01D25670D3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4688" y="1005838"/>
                <a:ext cx="53321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84F297C-0419-44B3-8679-4C161773507D}"/>
                  </a:ext>
                </a:extLst>
              </p:cNvPr>
              <p:cNvSpPr txBox="1"/>
              <p:nvPr/>
            </p:nvSpPr>
            <p:spPr>
              <a:xfrm>
                <a:off x="7090412" y="744228"/>
                <a:ext cx="47078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1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3293FE2-1529-4330-9CB3-4DD08E25CABA}"/>
                </a:ext>
              </a:extLst>
            </p:cNvPr>
            <p:cNvGrpSpPr/>
            <p:nvPr/>
          </p:nvGrpSpPr>
          <p:grpSpPr>
            <a:xfrm>
              <a:off x="7835874" y="5024611"/>
              <a:ext cx="966100" cy="523220"/>
              <a:chOff x="7091837" y="2469217"/>
              <a:chExt cx="937487" cy="523220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962A0A3-7B1D-46C8-8D4C-47C024D385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6113" y="2730827"/>
                <a:ext cx="53321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B3B99D8-B3AF-4C30-B46C-AA8E15A34138}"/>
                  </a:ext>
                </a:extLst>
              </p:cNvPr>
              <p:cNvSpPr txBox="1"/>
              <p:nvPr/>
            </p:nvSpPr>
            <p:spPr>
              <a:xfrm>
                <a:off x="7091837" y="2469217"/>
                <a:ext cx="47078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2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CF49CE0-6271-46DB-91BF-856DBE5DF93B}"/>
                </a:ext>
              </a:extLst>
            </p:cNvPr>
            <p:cNvGrpSpPr/>
            <p:nvPr/>
          </p:nvGrpSpPr>
          <p:grpSpPr>
            <a:xfrm>
              <a:off x="7827407" y="5360543"/>
              <a:ext cx="966100" cy="523220"/>
              <a:chOff x="7091837" y="2861845"/>
              <a:chExt cx="937487" cy="52322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67DDC0E-865C-4729-A065-A2450742D9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6113" y="3123455"/>
                <a:ext cx="533211" cy="0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3EC2E2E-F674-48B0-86E3-EEAC066871AA}"/>
                  </a:ext>
                </a:extLst>
              </p:cNvPr>
              <p:cNvSpPr txBox="1"/>
              <p:nvPr/>
            </p:nvSpPr>
            <p:spPr>
              <a:xfrm>
                <a:off x="7091837" y="2861845"/>
                <a:ext cx="470780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3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C9B96EB-B47B-4C0E-9554-09D13F46AF36}"/>
                </a:ext>
              </a:extLst>
            </p:cNvPr>
            <p:cNvGrpSpPr/>
            <p:nvPr/>
          </p:nvGrpSpPr>
          <p:grpSpPr>
            <a:xfrm>
              <a:off x="8171172" y="454662"/>
              <a:ext cx="476399" cy="866254"/>
              <a:chOff x="8751273" y="5782516"/>
              <a:chExt cx="476399" cy="840597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435A58F-5BEE-4760-AF18-3041E10099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3439" y="6265014"/>
                <a:ext cx="0" cy="35809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D9B0AC1-0BA6-44E9-82D9-ECF9F95F1F97}"/>
                  </a:ext>
                </a:extLst>
              </p:cNvPr>
              <p:cNvSpPr txBox="1"/>
              <p:nvPr/>
            </p:nvSpPr>
            <p:spPr>
              <a:xfrm>
                <a:off x="8751273" y="5782516"/>
                <a:ext cx="47639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4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376D546-9601-477F-A1F0-93EA6855D9D1}"/>
                </a:ext>
              </a:extLst>
            </p:cNvPr>
            <p:cNvGrpSpPr/>
            <p:nvPr/>
          </p:nvGrpSpPr>
          <p:grpSpPr>
            <a:xfrm>
              <a:off x="9346660" y="471082"/>
              <a:ext cx="476399" cy="818117"/>
              <a:chOff x="6171987" y="5634406"/>
              <a:chExt cx="476399" cy="818117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5ACD7D88-37B4-4A87-947E-1F36D184C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10187" y="6094424"/>
                <a:ext cx="0" cy="358099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883781B-1FFA-4EEE-8D12-CE20B97AB2C1}"/>
                  </a:ext>
                </a:extLst>
              </p:cNvPr>
              <p:cNvSpPr txBox="1"/>
              <p:nvPr/>
            </p:nvSpPr>
            <p:spPr>
              <a:xfrm>
                <a:off x="6171987" y="5634406"/>
                <a:ext cx="47639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 Black" panose="020B0A04020102020204" pitchFamily="34" charset="0"/>
                  </a:rPr>
                  <a:t>6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7F5703F-E231-438B-BD97-71BB3F69072E}"/>
                </a:ext>
              </a:extLst>
            </p:cNvPr>
            <p:cNvGrpSpPr/>
            <p:nvPr/>
          </p:nvGrpSpPr>
          <p:grpSpPr>
            <a:xfrm>
              <a:off x="7766507" y="435439"/>
              <a:ext cx="456399" cy="860644"/>
              <a:chOff x="7298341" y="4059110"/>
              <a:chExt cx="456399" cy="86064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53C714C-6A04-4B9E-9E40-0050B38F48CD}"/>
                  </a:ext>
                </a:extLst>
              </p:cNvPr>
              <p:cNvSpPr txBox="1"/>
              <p:nvPr/>
            </p:nvSpPr>
            <p:spPr>
              <a:xfrm>
                <a:off x="7298341" y="4059110"/>
                <a:ext cx="456399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Arial Black"/>
                  </a:rPr>
                  <a:t>5</a:t>
                </a:r>
                <a:endParaRPr kumimoji="0" 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 Black" panose="020B0A04020102020204" pitchFamily="34" charset="0"/>
                </a:endParaRP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4D0371F-EB76-4575-A614-0F655C193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38445" y="4563667"/>
                <a:ext cx="0" cy="356087"/>
              </a:xfrm>
              <a:prstGeom prst="straightConnector1">
                <a:avLst/>
              </a:prstGeom>
              <a:noFill/>
              <a:ln w="38100" cap="flat" cmpd="sng" algn="ctr">
                <a:solidFill>
                  <a:srgbClr val="00B0F0"/>
                </a:solidFill>
                <a:prstDash val="solid"/>
                <a:tailEnd type="triangle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37798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does database design matter to us?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needed to make good decisions?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 of database design best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Decisions &amp; considerations when creating 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Conclusion/Questions?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67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Why Database Design Matters?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Align business needs </a:t>
            </a:r>
            <a:r>
              <a:rPr lang="en-US" dirty="0">
                <a:sym typeface="Wingdings" panose="05000000000000000000" pitchFamily="2" charset="2"/>
              </a:rPr>
              <a:t>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Better Performance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Ease of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Decrease maintenance costs (aka: technical debt)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Avoid this: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  <p:pic>
        <p:nvPicPr>
          <p:cNvPr id="5" name="Picture 4" descr="A picture containing car bomb, factory, weapon&#10;&#10;Description automatically generated">
            <a:extLst>
              <a:ext uri="{FF2B5EF4-FFF2-40B4-BE49-F238E27FC236}">
                <a16:creationId xmlns:a16="http://schemas.microsoft.com/office/drawing/2014/main" id="{F759FCA6-1DA2-C9D2-F151-3F1C53976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526" y="4195548"/>
            <a:ext cx="2969976" cy="195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8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Business/Application Logic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business need?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may be 100% non-technical in nature!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database used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is it accessed &amp; Who uses it?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the future of this data?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i="1" dirty="0"/>
              <a:t>Data structures cannot be effectively built without understanding their purpose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4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Choose the Right Solution!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ideal data structures for different data sets.  For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Transactional data (where ACID matters): SQL Server – rowstore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Transactional data (where ACID doesn’t matter): Cosmos DB (a </a:t>
            </a:r>
            <a:r>
              <a:rPr lang="en-US" dirty="0" err="1"/>
              <a:t>noSQL</a:t>
            </a:r>
            <a:r>
              <a:rPr lang="en-US" dirty="0"/>
              <a:t> solution)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Data Warehouse: Azure Synapse, SQL Server columnstore (structured OLAP storage)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Analytic data (no clear structure): Azure data lake storage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Text search/parsing: Elastic Search, Azure Cognitive Search (optimized for text)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on-premises vs. cloud.  Each has advantages/disadvantages.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decision is easy to make and hard to unmake!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  <p:pic>
        <p:nvPicPr>
          <p:cNvPr id="8" name="Picture 7" descr="A picture containing sky, outdoor, grass, building&#10;&#10;Description automatically generated">
            <a:extLst>
              <a:ext uri="{FF2B5EF4-FFF2-40B4-BE49-F238E27FC236}">
                <a16:creationId xmlns:a16="http://schemas.microsoft.com/office/drawing/2014/main" id="{534C2213-A66D-9797-A24F-57F9561C2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579" y="4825005"/>
            <a:ext cx="2434045" cy="16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9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Scalability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Design for today, tomorrow, and the future…YEARS from now!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Hardware, software, licensing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Database size (row count, footprint)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contention and concurrency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High availability and disaster recovery: What is your RTO and RPO?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Re-evaluate scalability as the app grows and evolves over time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D7A7F41-E669-F622-9571-DAF524B99E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087" y="4603675"/>
            <a:ext cx="5850780" cy="169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57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Designing Tables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table = one distinct entity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One column = one distinct data element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a single table type per entity: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Entity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Lookup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Relationship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Schemas can classify tables into name spaces, security groups,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Tables should have a clustered index. Exceptions to this are rare.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Unique/increasing/narrow.  Or columnstore, if working with OLAP data.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Clustered index will usually match the primary key (or a critical alternate key).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09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F4511-5A48-4137-8F9F-B15FADD9A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97275"/>
            <a:ext cx="10515600" cy="836720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1F248-22EE-4681-B22B-B3EB87E6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86756"/>
            <a:ext cx="10515600" cy="461638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a natural data type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Choose the ideal data length, precision, and size.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Unsure what to do?  Use a standard!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ISO5218 for gender, ISO4217 for currency, ISO3166 for country,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Bit = 0 or 1.  Do not use TINYINT, SMALLINT, INT, VARCHAR,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deciding on decimal/numeric data types, consider which mathematical operations will be performed on the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not encode data into unnatural data types.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Sure, bitmaps are cool, but they are hard to read and understand without a secret decoder ring.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5193585-231E-4CBE-AF8A-583885C1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#TechdayPakistan | @TechDayP | TechDayPakistan.com</a:t>
            </a:r>
          </a:p>
        </p:txBody>
      </p: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9B7B997-C813-4176-AF30-375F5DE719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3" t="31799" r="18839" b="27336"/>
          <a:stretch/>
        </p:blipFill>
        <p:spPr>
          <a:xfrm>
            <a:off x="10947662" y="6380657"/>
            <a:ext cx="835269" cy="412436"/>
          </a:xfrm>
          <a:prstGeom prst="rect">
            <a:avLst/>
          </a:prstGeom>
        </p:spPr>
      </p:pic>
      <p:pic>
        <p:nvPicPr>
          <p:cNvPr id="5" name="Picture 4" descr="A close-up of a measuring tape&#10;&#10;Description automatically generated with medium confidence">
            <a:extLst>
              <a:ext uri="{FF2B5EF4-FFF2-40B4-BE49-F238E27FC236}">
                <a16:creationId xmlns:a16="http://schemas.microsoft.com/office/drawing/2014/main" id="{CABBC755-8A95-D31B-582A-1B7F46277E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7592" y="543756"/>
            <a:ext cx="25050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95852"/>
      </p:ext>
    </p:extLst>
  </p:cSld>
  <p:clrMapOvr>
    <a:masterClrMapping/>
  </p:clrMapOvr>
</p:sld>
</file>

<file path=ppt/theme/theme1.xml><?xml version="1.0" encoding="utf-8"?>
<a:theme xmlns:a="http://schemas.openxmlformats.org/drawingml/2006/main" name="M365Chicago">
  <a:themeElements>
    <a:clrScheme name="M365Chicago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8122B37444FF409BC87EF881A4CCDE" ma:contentTypeVersion="14" ma:contentTypeDescription="Create a new document." ma:contentTypeScope="" ma:versionID="6b96dd9ebd6ccdd057c66962b9492a56">
  <xsd:schema xmlns:xsd="http://www.w3.org/2001/XMLSchema" xmlns:xs="http://www.w3.org/2001/XMLSchema" xmlns:p="http://schemas.microsoft.com/office/2006/metadata/properties" xmlns:ns2="9392cde9-9d14-45cb-baf3-cf443b6c1b55" xmlns:ns3="478050f8-4951-4a89-8058-2edd2ee3f256" targetNamespace="http://schemas.microsoft.com/office/2006/metadata/properties" ma:root="true" ma:fieldsID="58f86279c10c8010a81f828ec1417fe4" ns2:_="" ns3:_="">
    <xsd:import namespace="9392cde9-9d14-45cb-baf3-cf443b6c1b55"/>
    <xsd:import namespace="478050f8-4951-4a89-8058-2edd2ee3f25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Rank" minOccurs="0"/>
                <xsd:element ref="ns2:_Flow_SignoffStat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2cde9-9d14-45cb-baf3-cf443b6c1b5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Rank" ma:index="19" nillable="true" ma:displayName="Rank" ma:default="3" ma:format="RadioButtons" ma:internalName="Rank">
      <xsd:simpleType>
        <xsd:restriction base="dms:Choice">
          <xsd:enumeration value="1"/>
          <xsd:enumeration value="2"/>
          <xsd:enumeration value="3"/>
          <xsd:enumeration value="4"/>
          <xsd:enumeration value="5"/>
        </xsd:restriction>
      </xsd:simpleType>
    </xsd:element>
    <xsd:element name="_Flow_SignoffStatus" ma:index="20" nillable="true" ma:displayName="Sign-off status" ma:internalName="Sign_x002d_off_x0020_status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050f8-4951-4a89-8058-2edd2ee3f25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ank xmlns="9392cde9-9d14-45cb-baf3-cf443b6c1b55">3</Rank>
    <_Flow_SignoffStatus xmlns="9392cde9-9d14-45cb-baf3-cf443b6c1b55" xsi:nil="true"/>
    <SharedWithUsers xmlns="478050f8-4951-4a89-8058-2edd2ee3f256">
      <UserInfo>
        <DisplayName>M365 Chicago - Nov 13th Members</DisplayName>
        <AccountId>7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3E76EC1-6F4B-4552-BE29-DBD8D515039A}">
  <ds:schemaRefs>
    <ds:schemaRef ds:uri="478050f8-4951-4a89-8058-2edd2ee3f256"/>
    <ds:schemaRef ds:uri="9392cde9-9d14-45cb-baf3-cf443b6c1b5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9D8F959-B0A9-4284-8CC4-6AAD73DCF6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1C1DED-BECC-4EB9-9034-4E55BA088851}">
  <ds:schemaRefs>
    <ds:schemaRef ds:uri="478050f8-4951-4a89-8058-2edd2ee3f256"/>
    <ds:schemaRef ds:uri="9392cde9-9d14-45cb-baf3-cf443b6c1b55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</TotalTime>
  <Words>1271</Words>
  <Application>Microsoft Office PowerPoint</Application>
  <PresentationFormat>Widescreen</PresentationFormat>
  <Paragraphs>165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Consolas</vt:lpstr>
      <vt:lpstr>Franklin Gothic Book</vt:lpstr>
      <vt:lpstr>Franklin Gothic Medium</vt:lpstr>
      <vt:lpstr>Wingdings</vt:lpstr>
      <vt:lpstr>M365Chicago</vt:lpstr>
      <vt:lpstr>Database Design Fundamentals  Solving Problems Before they Start!</vt:lpstr>
      <vt:lpstr>Microsoft Teams Refresher</vt:lpstr>
      <vt:lpstr>Agenda</vt:lpstr>
      <vt:lpstr>Why Database Design Matters?</vt:lpstr>
      <vt:lpstr>Business/Application Logic</vt:lpstr>
      <vt:lpstr>Choose the Right Solution!</vt:lpstr>
      <vt:lpstr>Scalability</vt:lpstr>
      <vt:lpstr>Designing Tables</vt:lpstr>
      <vt:lpstr>Data Types</vt:lpstr>
      <vt:lpstr>Dates &amp; Times</vt:lpstr>
      <vt:lpstr>NULL</vt:lpstr>
      <vt:lpstr>Naming Objects</vt:lpstr>
      <vt:lpstr>OLAP vs. OLTP</vt:lpstr>
      <vt:lpstr>Data Integrity</vt:lpstr>
      <vt:lpstr>Old Data</vt:lpstr>
      <vt:lpstr>Conclusion</vt:lpstr>
      <vt:lpstr>Edward Pollack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Shakir Khan</dc:creator>
  <cp:lastModifiedBy>Edward Pollack</cp:lastModifiedBy>
  <cp:revision>51</cp:revision>
  <dcterms:created xsi:type="dcterms:W3CDTF">2022-01-04T18:09:46Z</dcterms:created>
  <dcterms:modified xsi:type="dcterms:W3CDTF">2023-03-10T18:45:45Z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0x010100EE8122B37444FF409BC87EF881A4CCDE</vt:lpwstr>
  </property>
</Properties>
</file>