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434" r:id="rId3"/>
    <p:sldId id="468" r:id="rId4"/>
    <p:sldId id="450" r:id="rId5"/>
    <p:sldId id="453" r:id="rId6"/>
    <p:sldId id="454" r:id="rId7"/>
    <p:sldId id="455" r:id="rId8"/>
    <p:sldId id="456" r:id="rId9"/>
    <p:sldId id="457" r:id="rId10"/>
    <p:sldId id="458" r:id="rId11"/>
    <p:sldId id="459" r:id="rId12"/>
    <p:sldId id="460" r:id="rId13"/>
    <p:sldId id="461" r:id="rId14"/>
    <p:sldId id="463" r:id="rId15"/>
    <p:sldId id="462" r:id="rId16"/>
    <p:sldId id="464" r:id="rId17"/>
    <p:sldId id="465" r:id="rId18"/>
    <p:sldId id="467" r:id="rId19"/>
    <p:sldId id="466" r:id="rId20"/>
    <p:sldId id="449" r:id="rId21"/>
  </p:sldIdLst>
  <p:sldSz cx="121840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2" autoAdjust="0"/>
    <p:restoredTop sz="94707" autoAdjust="0"/>
  </p:normalViewPr>
  <p:slideViewPr>
    <p:cSldViewPr>
      <p:cViewPr varScale="1">
        <p:scale>
          <a:sx n="114" d="100"/>
          <a:sy n="114" d="100"/>
        </p:scale>
        <p:origin x="444" y="96"/>
      </p:cViewPr>
      <p:guideLst>
        <p:guide orient="horz" pos="2160"/>
        <p:guide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5FDB1-901F-41B4-931C-72A821AA9823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E5846-345B-4AEE-81BD-345D1A4871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45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383FE-65DE-43A9-9A81-115515F5471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B81E1-D1CF-456A-834B-29B6EF528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65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69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49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89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23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19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31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33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80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7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70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10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61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87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00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85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55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03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31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FB40684-9414-C9B6-538C-C05B827C2B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8" t="1408" r="1733" b="1408"/>
          <a:stretch/>
        </p:blipFill>
        <p:spPr>
          <a:xfrm>
            <a:off x="-1" y="0"/>
            <a:ext cx="12184063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712" y="2549513"/>
            <a:ext cx="6377640" cy="114300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80712" y="548680"/>
            <a:ext cx="6377640" cy="1928825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EA2E3-29B1-423B-AFD0-F6A8D554201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891" y="5471810"/>
            <a:ext cx="2749319" cy="11160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C824DF-A531-02FD-E5EE-19154C1890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" t="1408" r="12958" b="1408"/>
          <a:stretch/>
        </p:blipFill>
        <p:spPr>
          <a:xfrm>
            <a:off x="0" y="0"/>
            <a:ext cx="12184064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9929C1B-AC5B-4ED8-AC2A-9E7A6CCD7434}"/>
              </a:ext>
            </a:extLst>
          </p:cNvPr>
          <p:cNvSpPr/>
          <p:nvPr userDrawn="1"/>
        </p:nvSpPr>
        <p:spPr>
          <a:xfrm>
            <a:off x="6812111" y="6597352"/>
            <a:ext cx="4824536" cy="260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6E1B10-B6E0-C253-042D-D4BE6EF06F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2" b="4809"/>
          <a:stretch/>
        </p:blipFill>
        <p:spPr>
          <a:xfrm>
            <a:off x="8474719" y="4437113"/>
            <a:ext cx="3709344" cy="24208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341B7B-D02E-E9C9-919D-B8E3238F8A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" t="1408" r="12958" b="1408"/>
          <a:stretch/>
        </p:blipFill>
        <p:spPr>
          <a:xfrm>
            <a:off x="0" y="0"/>
            <a:ext cx="121840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3EC722-747C-58CA-3C9F-07C3CDCF8B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2" b="4809"/>
          <a:stretch/>
        </p:blipFill>
        <p:spPr>
          <a:xfrm>
            <a:off x="8474719" y="4437113"/>
            <a:ext cx="3709344" cy="242088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72816"/>
            <a:ext cx="10965657" cy="43533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ing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1BF01BE-D7E0-CBBB-DC82-A06385D01C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" t="1408" r="12958" b="1408"/>
          <a:stretch/>
        </p:blipFill>
        <p:spPr>
          <a:xfrm>
            <a:off x="0" y="0"/>
            <a:ext cx="121840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9234D7-832D-52ED-53CC-0E08BF5399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2" b="4809"/>
          <a:stretch/>
        </p:blipFill>
        <p:spPr>
          <a:xfrm>
            <a:off x="8474719" y="4437113"/>
            <a:ext cx="3709344" cy="242088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6797" y="1700808"/>
            <a:ext cx="10908582" cy="452596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4pPr>
            <a:lvl5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D5CEA0-5610-F9F8-F157-9BFA896700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2" b="4809"/>
          <a:stretch/>
        </p:blipFill>
        <p:spPr>
          <a:xfrm>
            <a:off x="8474719" y="4437113"/>
            <a:ext cx="3709344" cy="24208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C7D039-90B9-01FC-B3A8-CE806A77D1D0}"/>
              </a:ext>
            </a:extLst>
          </p:cNvPr>
          <p:cNvSpPr/>
          <p:nvPr userDrawn="1"/>
        </p:nvSpPr>
        <p:spPr>
          <a:xfrm>
            <a:off x="0" y="0"/>
            <a:ext cx="12184063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D6A819-DBFC-24F5-E926-6FF0D326A4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2" b="4809"/>
          <a:stretch/>
        </p:blipFill>
        <p:spPr>
          <a:xfrm>
            <a:off x="8474719" y="4437113"/>
            <a:ext cx="3709344" cy="24208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513232-978C-71F6-0711-00560EE4FC90}"/>
              </a:ext>
            </a:extLst>
          </p:cNvPr>
          <p:cNvSpPr/>
          <p:nvPr userDrawn="1"/>
        </p:nvSpPr>
        <p:spPr>
          <a:xfrm>
            <a:off x="0" y="0"/>
            <a:ext cx="12184063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4DEB5E-3F96-33C1-2860-E9F7222F5C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2" b="4809"/>
          <a:stretch/>
        </p:blipFill>
        <p:spPr>
          <a:xfrm>
            <a:off x="8474719" y="4437113"/>
            <a:ext cx="3709344" cy="24208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3757A7-781B-D058-E414-87EE749CFE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" t="2939" r="579" b="14273"/>
          <a:stretch/>
        </p:blipFill>
        <p:spPr>
          <a:xfrm>
            <a:off x="0" y="0"/>
            <a:ext cx="12184063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5F2AE2-F3C7-DE3C-68ED-A6705E32E4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2" b="4809"/>
          <a:stretch/>
        </p:blipFill>
        <p:spPr>
          <a:xfrm>
            <a:off x="8474719" y="4437113"/>
            <a:ext cx="3709344" cy="24208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838" y="540127"/>
            <a:ext cx="1415427" cy="14154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 userDrawn="1"/>
        </p:nvSpPr>
        <p:spPr>
          <a:xfrm>
            <a:off x="259383" y="2135734"/>
            <a:ext cx="1616148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Video</a:t>
            </a:r>
            <a:endParaRPr lang="en-IN" sz="4100" b="1" dirty="0">
              <a:solidFill>
                <a:schemeClr val="tx1">
                  <a:lumMod val="75000"/>
                  <a:lumOff val="2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B97CC515-ADEA-4A84-B896-188A8A8FDAD5}"/>
              </a:ext>
            </a:extLst>
          </p:cNvPr>
          <p:cNvSpPr/>
          <p:nvPr userDrawn="1"/>
        </p:nvSpPr>
        <p:spPr>
          <a:xfrm>
            <a:off x="2635647" y="1107265"/>
            <a:ext cx="7234338" cy="4643470"/>
          </a:xfrm>
          <a:prstGeom prst="roundRect">
            <a:avLst>
              <a:gd name="adj" fmla="val 76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5A9A5-4A24-4F01-9CC7-65EC9F9E05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26025" y="1250142"/>
            <a:ext cx="6853583" cy="1362075"/>
          </a:xfrm>
        </p:spPr>
        <p:txBody>
          <a:bodyPr anchor="b"/>
          <a:lstStyle>
            <a:lvl1pPr algn="l">
              <a:defRPr sz="4000" b="1" cap="none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C38D958-4543-4ECC-A522-04AD63CFA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6025" y="2750340"/>
            <a:ext cx="6853583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EC6D67-9C40-DC20-8A2C-E94B592364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232"/>
            <a:ext cx="12184063" cy="68535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E0198A-B5D4-50BC-AE34-F5794D6631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2" b="4809"/>
          <a:stretch/>
        </p:blipFill>
        <p:spPr>
          <a:xfrm>
            <a:off x="8474719" y="4437113"/>
            <a:ext cx="3709344" cy="24208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891" y="548680"/>
            <a:ext cx="1421660" cy="1421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 userDrawn="1"/>
        </p:nvSpPr>
        <p:spPr>
          <a:xfrm>
            <a:off x="219396" y="2109774"/>
            <a:ext cx="1659429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Demo</a:t>
            </a:r>
            <a:endParaRPr lang="en-IN" sz="4100" b="1" dirty="0">
              <a:solidFill>
                <a:schemeClr val="tx1">
                  <a:lumMod val="75000"/>
                  <a:lumOff val="2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BCAB9E4F-14D2-4DFB-9C40-ADE58A343016}"/>
              </a:ext>
            </a:extLst>
          </p:cNvPr>
          <p:cNvSpPr/>
          <p:nvPr userDrawn="1"/>
        </p:nvSpPr>
        <p:spPr>
          <a:xfrm>
            <a:off x="2635647" y="1107265"/>
            <a:ext cx="7234338" cy="4643470"/>
          </a:xfrm>
          <a:prstGeom prst="roundRect">
            <a:avLst>
              <a:gd name="adj" fmla="val 76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E5EDFD-3613-487A-A5B8-6A55440580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26025" y="1250142"/>
            <a:ext cx="6853583" cy="1362075"/>
          </a:xfrm>
        </p:spPr>
        <p:txBody>
          <a:bodyPr anchor="b"/>
          <a:lstStyle>
            <a:lvl1pPr algn="l">
              <a:defRPr sz="4000" b="1" cap="none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3375603-BB05-4AB9-9275-5B4582D16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6025" y="2750340"/>
            <a:ext cx="6853583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95F1F43-445A-8A1A-849A-FC420AAA96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" t="1408" r="12958" b="1408"/>
          <a:stretch/>
        </p:blipFill>
        <p:spPr>
          <a:xfrm>
            <a:off x="0" y="0"/>
            <a:ext cx="121840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68" y="274638"/>
            <a:ext cx="1100377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868" y="1600201"/>
            <a:ext cx="53812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13225F-220D-C788-9720-78C9341118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2" b="4809"/>
          <a:stretch/>
        </p:blipFill>
        <p:spPr>
          <a:xfrm>
            <a:off x="8474719" y="4437113"/>
            <a:ext cx="3709344" cy="242088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5231" y="1600201"/>
            <a:ext cx="53812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203" y="274638"/>
            <a:ext cx="1100377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203" y="1600201"/>
            <a:ext cx="1096565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1" r:id="rId4"/>
    <p:sldLayoutId id="2147483660" r:id="rId5"/>
    <p:sldLayoutId id="2147483662" r:id="rId6"/>
    <p:sldLayoutId id="2147483651" r:id="rId7"/>
    <p:sldLayoutId id="2147483665" r:id="rId8"/>
    <p:sldLayoutId id="2147483652" r:id="rId9"/>
    <p:sldLayoutId id="2147483664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rgbClr val="C00000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hyperlink" Target="https://www.datt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ed-pollack-65a3aa23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ventbrite.com/e/sql-saturday-new-york-city-2023-sponsorship-tickets-519707518177" TargetMode="External"/><Relationship Id="rId5" Type="http://schemas.openxmlformats.org/officeDocument/2006/relationships/hyperlink" Target="https://sessionize.com/sql-saturday-new-york-city-2023/" TargetMode="External"/><Relationship Id="rId4" Type="http://schemas.openxmlformats.org/officeDocument/2006/relationships/hyperlink" Target="https://sqlsaturday.com/2023-05-06-sqlsaturday1048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712" y="332656"/>
            <a:ext cx="6377640" cy="1568785"/>
          </a:xfrm>
        </p:spPr>
        <p:txBody>
          <a:bodyPr/>
          <a:lstStyle/>
          <a:p>
            <a:r>
              <a:rPr lang="en-IN" dirty="0"/>
              <a:t>My </a:t>
            </a:r>
            <a:r>
              <a:rPr lang="en-IN" dirty="0" err="1"/>
              <a:t>Favorite</a:t>
            </a:r>
            <a:r>
              <a:rPr lang="en-IN" dirty="0"/>
              <a:t> New T-SQL in SQL Server 2022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712" y="2044317"/>
            <a:ext cx="6377640" cy="883475"/>
          </a:xfrm>
        </p:spPr>
        <p:txBody>
          <a:bodyPr>
            <a:normAutofit lnSpcReduction="10000"/>
          </a:bodyPr>
          <a:lstStyle/>
          <a:p>
            <a:r>
              <a:rPr lang="en-IN" i="1" dirty="0"/>
              <a:t>Improve code quality with the newest features in SQL Server!</a:t>
            </a:r>
          </a:p>
        </p:txBody>
      </p:sp>
      <p:sp>
        <p:nvSpPr>
          <p:cNvPr id="4" name="Subtitle 5"/>
          <p:cNvSpPr txBox="1">
            <a:spLocks/>
          </p:cNvSpPr>
          <p:nvPr/>
        </p:nvSpPr>
        <p:spPr>
          <a:xfrm>
            <a:off x="380713" y="3045588"/>
            <a:ext cx="3407062" cy="16075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Edward Pollack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Architect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Datto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475900" y="3071811"/>
            <a:ext cx="66962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Resumable Add/Alter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00808"/>
            <a:ext cx="10965657" cy="43533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Can create or rebuild an index with:</a:t>
            </a: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A time limit</a:t>
            </a: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The ability to pause</a:t>
            </a: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The ability to resume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Helpful for maintenance, troubleshooting, or biggie-sized rebuilds.</a:t>
            </a: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2000" i="1" dirty="0">
                <a:solidFill>
                  <a:schemeClr val="accent1"/>
                </a:solidFill>
              </a:rPr>
              <a:t>Demo: Pause/Resumable rebuild</a:t>
            </a:r>
          </a:p>
        </p:txBody>
      </p:sp>
    </p:spTree>
    <p:extLst>
      <p:ext uri="{BB962C8B-B14F-4D97-AF65-F5344CB8AC3E}">
        <p14:creationId xmlns:p14="http://schemas.microsoft.com/office/powerpoint/2010/main" val="2222316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GREATEST() and LEAST()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00808"/>
            <a:ext cx="10965657" cy="43533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Return the largest or smallest value from any number of expressions*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Can be columns, simple, or complex expressions.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Can include aggregates, when aggregating.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Will implicitly convert to data type of highest precedence.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		*</a:t>
            </a:r>
            <a:r>
              <a:rPr lang="en-US" sz="2000" i="1" dirty="0">
                <a:solidFill>
                  <a:schemeClr val="accent1"/>
                </a:solidFill>
              </a:rPr>
              <a:t>Up to 254, if you’re feeling punchy.</a:t>
            </a:r>
          </a:p>
          <a:p>
            <a:pPr marL="0" indent="0">
              <a:buNone/>
            </a:pPr>
            <a:endParaRPr lang="en-US" sz="2000" i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2000" i="1" dirty="0">
                <a:solidFill>
                  <a:schemeClr val="accent1"/>
                </a:solidFill>
              </a:rPr>
              <a:t>Demo: GREATEST() and LEAST()</a:t>
            </a:r>
          </a:p>
        </p:txBody>
      </p:sp>
    </p:spTree>
    <p:extLst>
      <p:ext uri="{BB962C8B-B14F-4D97-AF65-F5344CB8AC3E}">
        <p14:creationId xmlns:p14="http://schemas.microsoft.com/office/powerpoint/2010/main" val="3342819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STRING_SPLIT() w/ Ordinal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00808"/>
            <a:ext cx="10965657" cy="43533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Splits up a delimited string into its component elements.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Requires compatibility level 130+ (SQL Server 2016+)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SQL Server 2022 adds a new parameter: ordinal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Ordinal provides the location in a delimited list and can be returned, filtered, aggregated, </a:t>
            </a:r>
            <a:r>
              <a:rPr lang="en-US" sz="2800" dirty="0" err="1">
                <a:solidFill>
                  <a:schemeClr val="accent1"/>
                </a:solidFill>
              </a:rPr>
              <a:t>etc</a:t>
            </a:r>
            <a:r>
              <a:rPr lang="en-US" sz="2800" dirty="0">
                <a:solidFill>
                  <a:schemeClr val="accent1"/>
                </a:solidFill>
              </a:rPr>
              <a:t>…</a:t>
            </a: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2000" i="1" dirty="0">
                <a:solidFill>
                  <a:schemeClr val="accent1"/>
                </a:solidFill>
              </a:rPr>
              <a:t>Demo: STRING_SPLIT() w/ Ordinal</a:t>
            </a:r>
          </a:p>
        </p:txBody>
      </p:sp>
    </p:spTree>
    <p:extLst>
      <p:ext uri="{BB962C8B-B14F-4D97-AF65-F5344CB8AC3E}">
        <p14:creationId xmlns:p14="http://schemas.microsoft.com/office/powerpoint/2010/main" val="4009389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DATE_BUCKET()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00808"/>
            <a:ext cx="10965657" cy="43533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Returns a “rounded” date/time based on a given date part.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Great for grouping dates/times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@origin parameter allows for bucket start/end to be configurable.</a:t>
            </a: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2000" i="1" dirty="0">
                <a:solidFill>
                  <a:schemeClr val="accent1"/>
                </a:solidFill>
              </a:rPr>
              <a:t>Demo: DATE_BUCKET()</a:t>
            </a:r>
          </a:p>
        </p:txBody>
      </p:sp>
    </p:spTree>
    <p:extLst>
      <p:ext uri="{BB962C8B-B14F-4D97-AF65-F5344CB8AC3E}">
        <p14:creationId xmlns:p14="http://schemas.microsoft.com/office/powerpoint/2010/main" val="4204508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GENERATE_SERIES()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00808"/>
            <a:ext cx="10965657" cy="43533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Builds a number series based on a set of parameters.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Requires compatibility level 160+ (SQL Server 2022)</a:t>
            </a: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2800" i="1" dirty="0">
                <a:solidFill>
                  <a:schemeClr val="accent1"/>
                </a:solidFill>
              </a:rPr>
              <a:t>Demo: GENERATE_SERIES()</a:t>
            </a:r>
          </a:p>
          <a:p>
            <a:pPr marL="0" indent="0">
              <a:buNone/>
            </a:pP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19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JSON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00808"/>
            <a:ext cx="10965657" cy="43533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ISJSON()</a:t>
            </a: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Is a string valid JSON?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JSON_PATH_EXISTS()</a:t>
            </a: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Is a path found within a JSON string?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JSON_OBJECT()</a:t>
            </a: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a JSON object from a set of expressions.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JSON_ARRAY()</a:t>
            </a: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Builds JSON array text from any number of expressions.</a:t>
            </a:r>
          </a:p>
        </p:txBody>
      </p:sp>
    </p:spTree>
    <p:extLst>
      <p:ext uri="{BB962C8B-B14F-4D97-AF65-F5344CB8AC3E}">
        <p14:creationId xmlns:p14="http://schemas.microsoft.com/office/powerpoint/2010/main" val="1647392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00808"/>
            <a:ext cx="10965657" cy="43533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Allows a window function OVER clause to be reusable.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Saves space and simplifies T-SQL.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Avoids typos in complex sets of window functions.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Requires compatibility level of 160 or above.</a:t>
            </a: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2000" i="1" dirty="0">
                <a:solidFill>
                  <a:schemeClr val="accent1"/>
                </a:solidFill>
              </a:rPr>
              <a:t>Demo: WINDOW</a:t>
            </a:r>
          </a:p>
        </p:txBody>
      </p:sp>
    </p:spTree>
    <p:extLst>
      <p:ext uri="{BB962C8B-B14F-4D97-AF65-F5344CB8AC3E}">
        <p14:creationId xmlns:p14="http://schemas.microsoft.com/office/powerpoint/2010/main" val="3105679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FIRST_VALUE() and LAST_VALUE()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00808"/>
            <a:ext cx="10965657" cy="43533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Returns the first or last value for a column over an ordered window.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Order is based on ORDER BY only, not on the column values.</a:t>
            </a: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2000" i="1" dirty="0">
                <a:solidFill>
                  <a:schemeClr val="accent1"/>
                </a:solidFill>
              </a:rPr>
              <a:t>Demo: WINDOW</a:t>
            </a:r>
          </a:p>
          <a:p>
            <a:pPr marL="0" indent="0"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564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TRIM, RTRIM, LTRIM (New Syntax)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2" y="1700808"/>
            <a:ext cx="10965657" cy="43533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More functionality has been added to these functions!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LEADING, TRAILING, and BOTH keywords added to TRIM.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New characters argument added to all of these functions.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New syntax requires compatibility level 160 or higher.</a:t>
            </a: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2800" i="1" dirty="0">
                <a:solidFill>
                  <a:schemeClr val="accent1"/>
                </a:solidFill>
              </a:rPr>
              <a:t>Demo: TRIM, RTRIM, LTRIM (New Syntax)</a:t>
            </a:r>
          </a:p>
        </p:txBody>
      </p:sp>
    </p:spTree>
    <p:extLst>
      <p:ext uri="{BB962C8B-B14F-4D97-AF65-F5344CB8AC3E}">
        <p14:creationId xmlns:p14="http://schemas.microsoft.com/office/powerpoint/2010/main" val="1902106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00808"/>
            <a:ext cx="10965657" cy="43533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SQL Server 2022 has a multitude of useful new T-SQL syntax.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Can save time, space, and computing resources!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Upgrade, test, and enjoy!</a:t>
            </a:r>
          </a:p>
        </p:txBody>
      </p:sp>
    </p:spTree>
    <p:extLst>
      <p:ext uri="{BB962C8B-B14F-4D97-AF65-F5344CB8AC3E}">
        <p14:creationId xmlns:p14="http://schemas.microsoft.com/office/powerpoint/2010/main" val="373844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7735" y="-16189"/>
            <a:ext cx="7465159" cy="1143000"/>
          </a:xfrm>
        </p:spPr>
        <p:txBody>
          <a:bodyPr/>
          <a:lstStyle/>
          <a:p>
            <a:r>
              <a:rPr lang="en-US" dirty="0"/>
              <a:t>Ed Pollack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2" y="836712"/>
            <a:ext cx="10965657" cy="4857404"/>
          </a:xfrm>
        </p:spPr>
        <p:txBody>
          <a:bodyPr>
            <a:normAutofit fontScale="92500" lnSpcReduction="10000"/>
          </a:bodyPr>
          <a:lstStyle/>
          <a:p>
            <a:pPr marL="324006" indent="-324006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Microsoft Data Platform MVP</a:t>
            </a:r>
          </a:p>
          <a:p>
            <a:pPr marL="324006" indent="-324006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of Dynamic SQL: Applications, Performance, and Security.</a:t>
            </a:r>
          </a:p>
          <a:p>
            <a:pPr marL="324006" indent="-324006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of Analytics Optimization with Columnstore Indexes in SQL Server</a:t>
            </a:r>
          </a:p>
          <a:p>
            <a:pPr marL="324006" indent="-324006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Published in Expert T-SQL Functions in SQL Server </a:t>
            </a:r>
          </a:p>
          <a:p>
            <a:pPr marL="324006" indent="-324006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on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SQLServerCentral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SQLShack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, and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SimpleTalk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324006" indent="-324006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Data Architect @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Datto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24006" indent="-324006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Organizer of SQL Saturday Albany, New Jersey, and NYC.</a:t>
            </a:r>
          </a:p>
          <a:p>
            <a:pPr marL="324006" indent="-324006"/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</a:rPr>
              <a:t>Speaker at many data events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</a:rPr>
              <a:t>	Twitter: </a:t>
            </a:r>
            <a:r>
              <a:rPr lang="en-IN" sz="2000" i="1" dirty="0">
                <a:solidFill>
                  <a:schemeClr val="tx1"/>
                </a:solidFill>
                <a:latin typeface="Arial" panose="020B0604020202020204" pitchFamily="34" charset="0"/>
              </a:rPr>
              <a:t>@EdwardPollack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9A8EF-B183-4015-BB48-2C07A22F56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463" y="4136474"/>
            <a:ext cx="2052228" cy="2736303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3F7A6C4-8D67-22BC-72B0-492FB7CFB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447" y="4581128"/>
            <a:ext cx="2286000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150A70-4960-1467-2BCE-63525BFB5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3007" y="5600303"/>
            <a:ext cx="2413000" cy="1266825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64F5D44-DDB7-833F-533D-BBFBAD5CE5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263" y="5724128"/>
            <a:ext cx="3129456" cy="1028489"/>
          </a:xfrm>
          <a:prstGeom prst="rect">
            <a:avLst/>
          </a:prstGeom>
        </p:spPr>
      </p:pic>
      <p:pic>
        <p:nvPicPr>
          <p:cNvPr id="9" name="Picture 8" descr="A blue and white sign&#10;&#10;Description automatically generated with low confidence">
            <a:extLst>
              <a:ext uri="{FF2B5EF4-FFF2-40B4-BE49-F238E27FC236}">
                <a16:creationId xmlns:a16="http://schemas.microsoft.com/office/drawing/2014/main" id="{1EA7EEA1-2A6F-B598-BAAE-DC313E479F0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7" y="4690856"/>
            <a:ext cx="1386840" cy="21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62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00808"/>
            <a:ext cx="10965657" cy="43533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i="1" dirty="0">
                <a:solidFill>
                  <a:schemeClr val="accent1"/>
                </a:solidFill>
              </a:rPr>
              <a:t>		More new T-SQL coming soon!</a:t>
            </a: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B136E9-5E22-1358-6E71-2EFE24F33E4F}"/>
              </a:ext>
            </a:extLst>
          </p:cNvPr>
          <p:cNvSpPr txBox="1">
            <a:spLocks/>
          </p:cNvSpPr>
          <p:nvPr/>
        </p:nvSpPr>
        <p:spPr>
          <a:xfrm>
            <a:off x="3033784" y="2996952"/>
            <a:ext cx="6116493" cy="5532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Edward Pollack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6ABF3F2-5F38-33E7-D4E4-8ACE27459CA5}"/>
              </a:ext>
            </a:extLst>
          </p:cNvPr>
          <p:cNvSpPr txBox="1">
            <a:spLocks/>
          </p:cNvSpPr>
          <p:nvPr/>
        </p:nvSpPr>
        <p:spPr>
          <a:xfrm>
            <a:off x="3033784" y="3568014"/>
            <a:ext cx="6116493" cy="5532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@EdwardPollack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5B2826F-613C-9300-9CEE-033633E38A54}"/>
              </a:ext>
            </a:extLst>
          </p:cNvPr>
          <p:cNvSpPr txBox="1">
            <a:spLocks/>
          </p:cNvSpPr>
          <p:nvPr/>
        </p:nvSpPr>
        <p:spPr>
          <a:xfrm>
            <a:off x="3033784" y="4139076"/>
            <a:ext cx="6116493" cy="5532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ed@edwardpollack.com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D7B67B0-E22F-F710-9FB2-78A3C51770F0}"/>
              </a:ext>
            </a:extLst>
          </p:cNvPr>
          <p:cNvSpPr txBox="1">
            <a:spLocks/>
          </p:cNvSpPr>
          <p:nvPr/>
        </p:nvSpPr>
        <p:spPr>
          <a:xfrm>
            <a:off x="3033784" y="4710139"/>
            <a:ext cx="6116493" cy="5532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 Pollack | LinkedIn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76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Saturday New York City 2023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00808"/>
            <a:ext cx="10965657" cy="43533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May 6, 2023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Microsoft’s Times Square Office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Learn More: </a:t>
            </a:r>
            <a:r>
              <a:rPr lang="en-US" sz="2800" dirty="0">
                <a:solidFill>
                  <a:schemeClr val="accent1"/>
                </a:solidFill>
                <a:hlinkClick r:id="rId4"/>
              </a:rPr>
              <a:t>https://sqlsaturday.com/2023-05-06-sqlsaturday1048/</a:t>
            </a:r>
            <a:endParaRPr lang="en-US" sz="2800" dirty="0">
              <a:solidFill>
                <a:schemeClr val="accent1"/>
              </a:solidFill>
            </a:endParaRPr>
          </a:p>
          <a:p>
            <a:r>
              <a:rPr lang="en-US" sz="2800" dirty="0">
                <a:solidFill>
                  <a:schemeClr val="accent1"/>
                </a:solidFill>
              </a:rPr>
              <a:t>Speak: </a:t>
            </a:r>
            <a:r>
              <a:rPr lang="en-US" sz="2800" dirty="0">
                <a:solidFill>
                  <a:schemeClr val="accent1"/>
                </a:solidFill>
                <a:hlinkClick r:id="rId5"/>
              </a:rPr>
              <a:t>https://sessionize.com/sql-saturday-new-york-city-2023/</a:t>
            </a:r>
            <a:endParaRPr lang="en-US" sz="2800" dirty="0">
              <a:solidFill>
                <a:schemeClr val="accent1"/>
              </a:solidFill>
            </a:endParaRPr>
          </a:p>
          <a:p>
            <a:r>
              <a:rPr lang="en-US" sz="2800" dirty="0">
                <a:solidFill>
                  <a:schemeClr val="accent1"/>
                </a:solidFill>
              </a:rPr>
              <a:t>Sponsor: </a:t>
            </a:r>
            <a:r>
              <a:rPr lang="en-US" sz="2800" dirty="0">
                <a:solidFill>
                  <a:schemeClr val="accent1"/>
                </a:solidFill>
                <a:hlinkClick r:id="rId6"/>
              </a:rPr>
              <a:t>https://www.eventbrite.com/e/sql-saturday-new-york-city-2023-sponsorship-tickets-519707518177</a:t>
            </a:r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61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00808"/>
            <a:ext cx="10965657" cy="43533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Intro to new features, versions, and compatibility levels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New T-SQL features in SQL Server 2022 (as of RTM, 11/16/2022)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Lots and lots of demos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786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Features!?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00808"/>
            <a:ext cx="10965657" cy="43533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Every major version* of SQL Server contains new T-SQL features, changes, and enhancements. </a:t>
            </a:r>
            <a:r>
              <a:rPr lang="en-US" sz="2000" i="1" dirty="0">
                <a:solidFill>
                  <a:schemeClr val="accent1"/>
                </a:solidFill>
              </a:rPr>
              <a:t>*some minor releases, too!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Compatibility level</a:t>
            </a: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Impacts behavior.</a:t>
            </a: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Does not impact features.</a:t>
            </a: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Is intended to facilitate smooth upgrades.</a:t>
            </a: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Guaranteed with SQL Server 2016+</a:t>
            </a:r>
          </a:p>
          <a:p>
            <a:pPr lvl="1"/>
            <a:r>
              <a:rPr lang="en-US" sz="3000" dirty="0">
                <a:solidFill>
                  <a:schemeClr val="accent1"/>
                </a:solidFill>
              </a:rPr>
              <a:t>Some features are Azure-only or on-prem-only.</a:t>
            </a:r>
            <a:endParaRPr lang="en-US" sz="32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sz="3200" i="1" dirty="0">
                <a:solidFill>
                  <a:schemeClr val="accent1"/>
                </a:solidFill>
              </a:rPr>
              <a:t>	</a:t>
            </a:r>
            <a:r>
              <a:rPr lang="en-US" sz="2000" i="1" dirty="0">
                <a:solidFill>
                  <a:schemeClr val="accent1"/>
                </a:solidFill>
              </a:rPr>
              <a:t>Demo: compatibility level</a:t>
            </a:r>
            <a:endParaRPr lang="en-US" sz="2800" i="1" dirty="0">
              <a:solidFill>
                <a:schemeClr val="accent1"/>
              </a:solidFill>
            </a:endParaRPr>
          </a:p>
          <a:p>
            <a:endParaRPr lang="en-US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507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 DISTINCT FROM / IS NOT DISTINCT FROM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00808"/>
            <a:ext cx="10965657" cy="43533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Is equivalent to = or &lt;&gt;, but includes NULL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Allows for comparisons that have NULL columns/values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Optimizer can parse this effectively (!!!)</a:t>
            </a: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Aka: It’s </a:t>
            </a:r>
            <a:r>
              <a:rPr lang="en-US" sz="2600" dirty="0" err="1">
                <a:solidFill>
                  <a:schemeClr val="accent1"/>
                </a:solidFill>
              </a:rPr>
              <a:t>sargable</a:t>
            </a:r>
            <a:endParaRPr lang="en-US" sz="2600" dirty="0">
              <a:solidFill>
                <a:schemeClr val="accent1"/>
              </a:solidFill>
            </a:endParaRPr>
          </a:p>
          <a:p>
            <a:pPr lvl="1"/>
            <a:endParaRPr lang="en-US" sz="2600" dirty="0">
              <a:solidFill>
                <a:schemeClr val="accent1"/>
              </a:solidFill>
            </a:endParaRPr>
          </a:p>
          <a:p>
            <a:pPr lvl="1"/>
            <a:endParaRPr lang="en-US" sz="2600" dirty="0">
              <a:solidFill>
                <a:schemeClr val="accent1"/>
              </a:solidFill>
            </a:endParaRPr>
          </a:p>
          <a:p>
            <a:pPr lvl="1"/>
            <a:endParaRPr lang="en-US" sz="2600" dirty="0">
              <a:solidFill>
                <a:schemeClr val="accent1"/>
              </a:solidFill>
            </a:endParaRPr>
          </a:p>
          <a:p>
            <a:pPr marL="457200" lvl="1" indent="0" algn="ctr">
              <a:buNone/>
            </a:pPr>
            <a:r>
              <a:rPr lang="en-US" sz="2000" i="1" dirty="0">
                <a:solidFill>
                  <a:schemeClr val="accent1"/>
                </a:solidFill>
              </a:rPr>
              <a:t>Demo: IS DISTINCT FROM/IS NOT DISTINCT FROM</a:t>
            </a:r>
          </a:p>
        </p:txBody>
      </p:sp>
    </p:spTree>
    <p:extLst>
      <p:ext uri="{BB962C8B-B14F-4D97-AF65-F5344CB8AC3E}">
        <p14:creationId xmlns:p14="http://schemas.microsoft.com/office/powerpoint/2010/main" val="3313389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APPROX_PERCENTILE_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00808"/>
            <a:ext cx="10965657" cy="43533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APPROX_PERCENTILE_DISC behaves like PERCENTILE_DISC, but returns an approximation using less resources.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Returns a value that is found in the input data set.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APPROX_PERCENTILE_CONT behaves like PERCENTILE_CONT, but returns an approximation using less resources.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Returns a calculated value that may not be found in the input data set.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May get different values over different executions.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Great for large/expensive calculations where exact is not needed.</a:t>
            </a:r>
            <a:endParaRPr lang="en-US" sz="2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chemeClr val="accent1"/>
                </a:solidFill>
              </a:rPr>
              <a:t>Guarantees up to a 1.33% rank-based error rate within a 99% probability</a:t>
            </a:r>
          </a:p>
          <a:p>
            <a:pPr marL="0" indent="0" algn="ctr">
              <a:buNone/>
            </a:pPr>
            <a:r>
              <a:rPr lang="en-US" sz="2000" i="1" dirty="0">
                <a:solidFill>
                  <a:schemeClr val="accent1"/>
                </a:solidFill>
              </a:rPr>
              <a:t>Demo: APPROX_PERCENTILE_CONT &amp; APPROX_PERCENTILE_DISC</a:t>
            </a: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30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DATETRUNC()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00808"/>
            <a:ext cx="10965657" cy="43533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Automatically rounds/truncates a date/datetime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Previously, this was messy to compute</a:t>
            </a: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2000" i="1" dirty="0">
                <a:solidFill>
                  <a:schemeClr val="accent1"/>
                </a:solidFill>
              </a:rPr>
              <a:t>Demo: DATETRUNC()</a:t>
            </a:r>
          </a:p>
        </p:txBody>
      </p:sp>
    </p:spTree>
    <p:extLst>
      <p:ext uri="{BB962C8B-B14F-4D97-AF65-F5344CB8AC3E}">
        <p14:creationId xmlns:p14="http://schemas.microsoft.com/office/powerpoint/2010/main" val="334081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00808"/>
            <a:ext cx="10965657" cy="43533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LEFT_SHIFT()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RIGHT_SHIFT()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BIT_COUNT()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GET_BIT()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SET_BIT()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accent1"/>
                </a:solidFill>
              </a:rPr>
              <a:t>	When you need it…it’s great to have it!!!</a:t>
            </a:r>
          </a:p>
          <a:p>
            <a:pPr marL="0" indent="0">
              <a:buNone/>
            </a:pPr>
            <a:endParaRPr lang="en-US" sz="2800" i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2000" i="1" dirty="0">
                <a:solidFill>
                  <a:schemeClr val="accent1"/>
                </a:solidFill>
              </a:rPr>
              <a:t>Demo: Bit manipulation</a:t>
            </a:r>
          </a:p>
        </p:txBody>
      </p:sp>
    </p:spTree>
    <p:extLst>
      <p:ext uri="{BB962C8B-B14F-4D97-AF65-F5344CB8AC3E}">
        <p14:creationId xmlns:p14="http://schemas.microsoft.com/office/powerpoint/2010/main" val="301254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QLServerGeeks-Summi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00000"/>
      </a:accent1>
      <a:accent2>
        <a:srgbClr val="0070C0"/>
      </a:accent2>
      <a:accent3>
        <a:srgbClr val="FC8604"/>
      </a:accent3>
      <a:accent4>
        <a:srgbClr val="92CDDC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2132</TotalTime>
  <Words>962</Words>
  <Application>Microsoft Office PowerPoint</Application>
  <PresentationFormat>Custom</PresentationFormat>
  <Paragraphs>178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Segoe UI</vt:lpstr>
      <vt:lpstr>Office Theme</vt:lpstr>
      <vt:lpstr>My Favorite New T-SQL in SQL Server 2022</vt:lpstr>
      <vt:lpstr>Ed Pollack</vt:lpstr>
      <vt:lpstr>SQL Saturday New York City 2023</vt:lpstr>
      <vt:lpstr>Agenda</vt:lpstr>
      <vt:lpstr>New Features!?</vt:lpstr>
      <vt:lpstr>IS DISTINCT FROM / IS NOT DISTINCT FROM</vt:lpstr>
      <vt:lpstr>APPROX_PERCENTILE_</vt:lpstr>
      <vt:lpstr>DATETRUNC()</vt:lpstr>
      <vt:lpstr>Bit Manipulation</vt:lpstr>
      <vt:lpstr>Resumable Add/Alter</vt:lpstr>
      <vt:lpstr>GREATEST() and LEAST()</vt:lpstr>
      <vt:lpstr>STRING_SPLIT() w/ Ordinal</vt:lpstr>
      <vt:lpstr>DATE_BUCKET()</vt:lpstr>
      <vt:lpstr>GENERATE_SERIES()</vt:lpstr>
      <vt:lpstr>New JSON Functions</vt:lpstr>
      <vt:lpstr>WINDOW</vt:lpstr>
      <vt:lpstr>FIRST_VALUE() and LAST_VALUE()</vt:lpstr>
      <vt:lpstr>TRIM, RTRIM, LTRIM (New Syntax)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user_1</dc:creator>
  <cp:lastModifiedBy>Edward Pollack</cp:lastModifiedBy>
  <cp:revision>224</cp:revision>
  <dcterms:created xsi:type="dcterms:W3CDTF">2015-07-09T13:59:10Z</dcterms:created>
  <dcterms:modified xsi:type="dcterms:W3CDTF">2023-02-08T17:34:51Z</dcterms:modified>
</cp:coreProperties>
</file>