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85" r:id="rId2"/>
    <p:sldId id="434" r:id="rId3"/>
    <p:sldId id="295" r:id="rId4"/>
    <p:sldId id="296" r:id="rId5"/>
    <p:sldId id="435" r:id="rId6"/>
    <p:sldId id="436" r:id="rId7"/>
    <p:sldId id="437" r:id="rId8"/>
    <p:sldId id="438" r:id="rId9"/>
    <p:sldId id="440" r:id="rId10"/>
    <p:sldId id="441" r:id="rId11"/>
    <p:sldId id="442" r:id="rId12"/>
    <p:sldId id="443" r:id="rId13"/>
    <p:sldId id="444" r:id="rId14"/>
    <p:sldId id="445" r:id="rId15"/>
    <p:sldId id="446" r:id="rId16"/>
    <p:sldId id="447" r:id="rId17"/>
    <p:sldId id="328" r:id="rId18"/>
    <p:sldId id="265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tion 1" id="{42D8459F-7683-F84D-8DE6-C3C38246EA5E}">
          <p14:sldIdLst>
            <p14:sldId id="285"/>
            <p14:sldId id="434"/>
            <p14:sldId id="295"/>
            <p14:sldId id="296"/>
            <p14:sldId id="435"/>
            <p14:sldId id="436"/>
            <p14:sldId id="437"/>
            <p14:sldId id="438"/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328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raden Ford" initials="BF" lastIdx="7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6E21"/>
    <a:srgbClr val="27BEC7"/>
    <a:srgbClr val="1DB14B"/>
    <a:srgbClr val="FFC20E"/>
    <a:srgbClr val="0090D2"/>
    <a:srgbClr val="5FBB46"/>
    <a:srgbClr val="939598"/>
    <a:srgbClr val="FFD800"/>
    <a:srgbClr val="003677"/>
    <a:srgbClr val="9E01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5" autoAdjust="0"/>
    <p:restoredTop sz="97586" autoAdjust="0"/>
  </p:normalViewPr>
  <p:slideViewPr>
    <p:cSldViewPr snapToGrid="0">
      <p:cViewPr varScale="1">
        <p:scale>
          <a:sx n="146" d="100"/>
          <a:sy n="146" d="100"/>
        </p:scale>
        <p:origin x="528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F17F-797E-F743-99C7-34FA65335D3C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E63A2-433C-2447-B893-859ADBD60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222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353FC-0869-45D3-95AF-CC29198471C2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D65AC4-17B0-4E19-8496-B264E70A18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93469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5781" y="1"/>
            <a:ext cx="3340734" cy="514349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1532" y="444468"/>
            <a:ext cx="4559981" cy="1301315"/>
          </a:xfrm>
          <a:prstGeom prst="rect">
            <a:avLst/>
          </a:prstGeom>
        </p:spPr>
      </p:pic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4380308" y="2455629"/>
            <a:ext cx="4520276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40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2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380731" y="3159156"/>
            <a:ext cx="4520966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dirty="0">
                <a:solidFill>
                  <a:srgbClr val="0090D2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  <p:pic>
        <p:nvPicPr>
          <p:cNvPr id="8" name="Picture 7" descr="PASS_Logo_white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232" y="4660566"/>
            <a:ext cx="428460" cy="342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9759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45401"/>
          <a:stretch/>
        </p:blipFill>
        <p:spPr>
          <a:xfrm>
            <a:off x="0" y="-594087"/>
            <a:ext cx="3725240" cy="573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/>
          <p:cNvSpPr>
            <a:spLocks noGrp="1"/>
          </p:cNvSpPr>
          <p:nvPr>
            <p:ph sz="quarter" idx="10"/>
          </p:nvPr>
        </p:nvSpPr>
        <p:spPr>
          <a:xfrm>
            <a:off x="452438" y="1385455"/>
            <a:ext cx="8242300" cy="3232727"/>
          </a:xfrm>
        </p:spPr>
        <p:txBody>
          <a:bodyPr>
            <a:noAutofit/>
          </a:bodyPr>
          <a:lstStyle>
            <a:lvl1pPr>
              <a:defRPr>
                <a:solidFill>
                  <a:srgbClr val="58585A"/>
                </a:solidFill>
                <a:latin typeface="+mn-lt"/>
              </a:defRPr>
            </a:lvl1pPr>
            <a:lvl2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2pPr>
            <a:lvl3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3pPr>
            <a:lvl4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4pPr>
            <a:lvl5pPr>
              <a:buClr>
                <a:srgbClr val="0090D2"/>
              </a:buClr>
              <a:defRPr>
                <a:solidFill>
                  <a:srgbClr val="58585A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431800" y="1119188"/>
            <a:ext cx="8261350" cy="3529012"/>
          </a:xfrm>
        </p:spPr>
        <p:txBody>
          <a:bodyPr/>
          <a:lstStyle>
            <a:lvl1pPr marL="0" indent="0">
              <a:buNone/>
              <a:defRPr sz="1800"/>
            </a:lvl1pPr>
            <a:lvl3pPr marL="295275" marR="0" indent="-295275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4"/>
              </a:buClr>
              <a:buSzTx/>
              <a:buFont typeface="Arial"/>
              <a:buNone/>
              <a:tabLst/>
              <a:defRPr/>
            </a:lvl3pPr>
          </a:lstStyle>
          <a:p>
            <a:pPr lvl="0"/>
            <a:r>
              <a:rPr lang="en-US" dirty="0"/>
              <a:t>Heading One Style 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Two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HEADING THREE STYLE</a:t>
            </a:r>
          </a:p>
          <a:p>
            <a:pPr lvl="0"/>
            <a:r>
              <a:rPr lang="en-US" dirty="0"/>
              <a:t>Body content, 18pt Segoe UI (gray)</a:t>
            </a:r>
          </a:p>
          <a:p>
            <a:pPr lvl="0"/>
            <a:endParaRPr lang="en-US" dirty="0"/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1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51766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4636995" y="1376479"/>
            <a:ext cx="4040859" cy="307181"/>
          </a:xfrm>
          <a:prstGeom prst="rect">
            <a:avLst/>
          </a:prstGeom>
          <a:solidFill>
            <a:srgbClr val="0090D2"/>
          </a:solidFill>
          <a:ln>
            <a:noFill/>
          </a:ln>
        </p:spPr>
        <p:txBody>
          <a:bodyPr anchor="ctr">
            <a:noAutofit/>
          </a:bodyPr>
          <a:lstStyle>
            <a:lvl1pPr algn="ctr"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Title Here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sz="half" idx="12"/>
          </p:nvPr>
        </p:nvSpPr>
        <p:spPr>
          <a:xfrm>
            <a:off x="4638431" y="1753729"/>
            <a:ext cx="4038600" cy="3011738"/>
          </a:xfrm>
          <a:prstGeom prst="rect">
            <a:avLst/>
          </a:prstGeom>
        </p:spPr>
        <p:txBody>
          <a:bodyPr>
            <a:normAutofit/>
          </a:bodyPr>
          <a:lstStyle>
            <a:lvl1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1pPr>
            <a:lvl2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2pPr>
            <a:lvl3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3pPr>
            <a:lvl4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4pPr>
            <a:lvl5pPr marL="169863" indent="-169863">
              <a:spcAft>
                <a:spcPts val="600"/>
              </a:spcAft>
              <a:buClr>
                <a:srgbClr val="0090D2"/>
              </a:buClr>
              <a:buFont typeface="Arial"/>
              <a:buChar char="•"/>
              <a:defRPr sz="1800">
                <a:solidFill>
                  <a:schemeClr val="tx1"/>
                </a:solidFill>
                <a:latin typeface="+mn-lt"/>
                <a:cs typeface="Segoe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136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1592834" y="2190211"/>
            <a:ext cx="495344" cy="328154"/>
          </a:xfrm>
          <a:prstGeom prst="rect">
            <a:avLst/>
          </a:prstGeom>
        </p:spPr>
        <p:txBody>
          <a:bodyPr vert="horz" lIns="91440" tIns="0" rIns="91440" bIns="45720" rtlCol="0" anchor="ctr"/>
          <a:lstStyle>
            <a:lvl1pPr algn="l">
              <a:defRPr sz="800" b="0">
                <a:solidFill>
                  <a:schemeClr val="bg1"/>
                </a:solidFill>
              </a:defRPr>
            </a:lvl1pPr>
          </a:lstStyle>
          <a:p>
            <a:fld id="{D372AB51-BDCC-4F95-83CF-1CBB2D34E9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18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34634" y="1427382"/>
            <a:ext cx="8229600" cy="328519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Clr>
                <a:schemeClr val="accent3"/>
              </a:buClr>
              <a:buFontTx/>
              <a:buNone/>
              <a:defRPr sz="2000">
                <a:solidFill>
                  <a:schemeClr val="tx1"/>
                </a:solidFill>
                <a:latin typeface="Consolas"/>
                <a:cs typeface="Consolas"/>
              </a:defRPr>
            </a:lvl1pPr>
            <a:lvl2pPr marL="0" indent="0">
              <a:buClr>
                <a:schemeClr val="accent3"/>
              </a:buClr>
              <a:buFontTx/>
              <a:buNone/>
              <a:defRPr sz="1800">
                <a:solidFill>
                  <a:schemeClr val="tx1"/>
                </a:solidFill>
                <a:latin typeface="Consolas"/>
                <a:cs typeface="Consolas"/>
              </a:defRPr>
            </a:lvl2pPr>
            <a:lvl3pPr marL="295275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3pPr>
            <a:lvl4pPr marL="5794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4pPr>
            <a:lvl5pPr marL="846138" indent="0">
              <a:buClr>
                <a:schemeClr val="accent3"/>
              </a:buClr>
              <a:buFontTx/>
              <a:buNone/>
              <a:defRPr sz="1600">
                <a:solidFill>
                  <a:schemeClr val="tx1"/>
                </a:solidFill>
                <a:latin typeface="Consolas"/>
                <a:cs typeface="Consola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>
              <a:defRPr>
                <a:solidFill>
                  <a:srgbClr val="0090D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 descr="PASS_Logo_gra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529054" y="482551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rgbClr val="0090D2"/>
                </a:solidFill>
              </a:defRPr>
            </a:lvl1pPr>
          </a:lstStyle>
          <a:p>
            <a:fld id="{2501BE23-1565-7B4A-A660-ADF397564F8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99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35911"/>
          <a:stretch/>
        </p:blipFill>
        <p:spPr>
          <a:xfrm>
            <a:off x="5781" y="1"/>
            <a:ext cx="4208000" cy="5143498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4214459" y="2393423"/>
            <a:ext cx="4445659" cy="7066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r">
              <a:defRPr lang="en-US" sz="5400" b="0" dirty="0">
                <a:solidFill>
                  <a:schemeClr val="tx2"/>
                </a:solidFill>
                <a:latin typeface="+mj-lt"/>
                <a:cs typeface="Segoe UI Light"/>
              </a:defRPr>
            </a:lvl1pPr>
          </a:lstStyle>
          <a:p>
            <a:pPr marL="0" lvl="0"/>
            <a:r>
              <a:rPr lang="en-CA" dirty="0"/>
              <a:t>Session Title</a:t>
            </a: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213781" y="3096950"/>
            <a:ext cx="4446338" cy="4537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lang="en-US" sz="2400" dirty="0">
                <a:solidFill>
                  <a:schemeClr val="accent1"/>
                </a:solidFill>
                <a:latin typeface="+mn-lt"/>
                <a:cs typeface="Segoe UI Light"/>
              </a:defRPr>
            </a:lvl1pPr>
          </a:lstStyle>
          <a:p>
            <a:pPr lvl="0"/>
            <a:r>
              <a:rPr lang="en-CA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90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3C771-EA88-47A6-A613-66BA58784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9A32-1242-4692-8CA0-E25E5CEAF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CE28B-8D91-4B97-96D1-00D00160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9/4/2024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CFEB2-3DFA-4B40-9C39-44CA81B4C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EB7AD-0EBD-4237-B1D9-20E53338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4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84177" y="436602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51227"/>
            <a:ext cx="8229600" cy="61295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Title Styling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457200" y="1130877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 descr="PASS_Logo_gray.png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45" y="4856738"/>
            <a:ext cx="278306" cy="22267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31387"/>
          <a:stretch/>
        </p:blipFill>
        <p:spPr>
          <a:xfrm>
            <a:off x="0" y="-1"/>
            <a:ext cx="9144000" cy="13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3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9" r:id="rId4"/>
    <p:sldLayoutId id="2147483652" r:id="rId5"/>
    <p:sldLayoutId id="2147483654" r:id="rId6"/>
    <p:sldLayoutId id="2147483657" r:id="rId7"/>
    <p:sldLayoutId id="2147483656" r:id="rId8"/>
    <p:sldLayoutId id="2147483661" r:id="rId9"/>
  </p:sldLayoutIdLst>
  <p:hf hdr="0" ftr="0" dt="0"/>
  <p:txStyles>
    <p:titleStyle>
      <a:lvl1pPr marL="0" marR="0" indent="0" algn="l" defTabSz="457200" rtl="0" eaLnBrk="1" fontAlgn="auto" latinLnBrk="0" hangingPunct="1">
        <a:lnSpc>
          <a:spcPts val="35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kumimoji="0" lang="en-US" sz="3600" b="0" i="0" u="none" strike="noStrike" kern="1200" cap="none" spc="0" normalizeH="0" baseline="0">
          <a:ln>
            <a:noFill/>
          </a:ln>
          <a:solidFill>
            <a:schemeClr val="accent2"/>
          </a:solidFill>
          <a:effectLst/>
          <a:uLnTx/>
          <a:uFillTx/>
          <a:latin typeface="+mj-lt"/>
          <a:ea typeface="+mj-ea"/>
          <a:cs typeface="Segoe UI Light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/>
        <a:buNone/>
        <a:defRPr sz="2400" kern="1200">
          <a:solidFill>
            <a:srgbClr val="58585A"/>
          </a:solidFill>
          <a:latin typeface="+mn-lt"/>
          <a:ea typeface="+mn-ea"/>
          <a:cs typeface="Segoe UI"/>
        </a:defRPr>
      </a:lvl1pPr>
      <a:lvl2pPr marL="342900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2000" kern="1200" dirty="0" smtClean="0">
          <a:solidFill>
            <a:srgbClr val="58585A"/>
          </a:solidFill>
          <a:latin typeface="+mn-lt"/>
          <a:ea typeface="+mn-ea"/>
          <a:cs typeface="Segoe UI"/>
        </a:defRPr>
      </a:lvl2pPr>
      <a:lvl3pPr marL="638175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3pPr>
      <a:lvl4pPr marL="9223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 smtClean="0">
          <a:solidFill>
            <a:srgbClr val="58585A"/>
          </a:solidFill>
          <a:latin typeface="+mn-lt"/>
          <a:ea typeface="+mn-ea"/>
          <a:cs typeface="Segoe UI"/>
        </a:defRPr>
      </a:lvl4pPr>
      <a:lvl5pPr marL="1189038" indent="-342900" algn="l" defTabSz="914400" rtl="0" eaLnBrk="1" latinLnBrk="0" hangingPunct="1">
        <a:spcBef>
          <a:spcPct val="20000"/>
        </a:spcBef>
        <a:buClr>
          <a:schemeClr val="accent4"/>
        </a:buClr>
        <a:buFont typeface="Arial"/>
        <a:buChar char="•"/>
        <a:defRPr lang="en-US" sz="1800" kern="1200" dirty="0">
          <a:solidFill>
            <a:srgbClr val="58585A"/>
          </a:solidFill>
          <a:latin typeface="+mn-lt"/>
          <a:ea typeface="+mn-ea"/>
          <a:cs typeface="Segoe U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ed-pollack-65a3aa23/" TargetMode="External"/><Relationship Id="rId2" Type="http://schemas.openxmlformats.org/officeDocument/2006/relationships/hyperlink" Target="mailto:ed@edwardpollack.com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qlshack.com/author/edward-pollack/" TargetMode="External"/><Relationship Id="rId5" Type="http://schemas.openxmlformats.org/officeDocument/2006/relationships/hyperlink" Target="https://www.red-gate.com/simple-talk/author/ed7alum-rpi-edu/" TargetMode="External"/><Relationship Id="rId4" Type="http://schemas.openxmlformats.org/officeDocument/2006/relationships/hyperlink" Target="https://github.com/EdwardPollack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drivencommunity.com/" TargetMode="External"/><Relationship Id="rId13" Type="http://schemas.openxmlformats.org/officeDocument/2006/relationships/image" Target="../media/image7.jpeg"/><Relationship Id="rId18" Type="http://schemas.openxmlformats.org/officeDocument/2006/relationships/image" Target="../media/image10.jpg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12.png"/><Relationship Id="rId7" Type="http://schemas.openxmlformats.org/officeDocument/2006/relationships/hyperlink" Target="https://sqlsaturday.com/2024-08-03-sqlsaturday1083/" TargetMode="External"/><Relationship Id="rId12" Type="http://schemas.openxmlformats.org/officeDocument/2006/relationships/hyperlink" Target="https://link.springer.com/search?dc.creator=Edward+Pollack" TargetMode="External"/><Relationship Id="rId17" Type="http://schemas.openxmlformats.org/officeDocument/2006/relationships/hyperlink" Target="https://www.transfinder.com/" TargetMode="External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image" Target="../media/image9.jpeg"/><Relationship Id="rId20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red-gate.com/simple-talk/author/ed7alum-rpi-edu/" TargetMode="External"/><Relationship Id="rId11" Type="http://schemas.openxmlformats.org/officeDocument/2006/relationships/image" Target="../media/image6.jpeg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hyperlink" Target="https://mvp.microsoft.com/en-US/MVP/profile/c7dc42d5-ff3e-ed11-bba3-000d3a197333" TargetMode="External"/><Relationship Id="rId10" Type="http://schemas.openxmlformats.org/officeDocument/2006/relationships/hyperlink" Target="https://www.linkedin.com/in/ed-pollack-65a3aa23/" TargetMode="External"/><Relationship Id="rId19" Type="http://schemas.openxmlformats.org/officeDocument/2006/relationships/hyperlink" Target="https://sqlsaturday.com/" TargetMode="External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www.meetup.com/capital-area-sql-server-user-group/" TargetMode="External"/><Relationship Id="rId1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fi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3687501" y="2859512"/>
            <a:ext cx="5125220" cy="706657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tx2"/>
                </a:solidFill>
              </a:rPr>
              <a:t>Database Design Fundamentals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2050869" y="3563039"/>
            <a:ext cx="6761852" cy="453733"/>
          </a:xfrm>
        </p:spPr>
        <p:txBody>
          <a:bodyPr/>
          <a:lstStyle/>
          <a:p>
            <a:pPr algn="r"/>
            <a:r>
              <a:rPr lang="en-US" i="1" dirty="0"/>
              <a:t>Solving Problems Before they Start!</a:t>
            </a:r>
          </a:p>
        </p:txBody>
      </p:sp>
      <p:sp>
        <p:nvSpPr>
          <p:cNvPr id="6" name="Subtitle 5"/>
          <p:cNvSpPr txBox="1">
            <a:spLocks/>
          </p:cNvSpPr>
          <p:nvPr/>
        </p:nvSpPr>
        <p:spPr>
          <a:xfrm>
            <a:off x="5863008" y="4422526"/>
            <a:ext cx="2949713" cy="4537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Edward Pollack</a:t>
            </a:r>
          </a:p>
          <a:p>
            <a:pPr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400" b="1" dirty="0">
                <a:solidFill>
                  <a:schemeClr val="tx1"/>
                </a:solidFill>
                <a:latin typeface="+mn-lt"/>
                <a:cs typeface="Century Gothic"/>
              </a:rPr>
              <a:t>Microsoft Data Platform MVP</a:t>
            </a:r>
            <a:endParaRPr lang="en-US" sz="1400" dirty="0">
              <a:solidFill>
                <a:schemeClr val="tx1"/>
              </a:solidFill>
              <a:latin typeface="+mn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5687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Dates &amp; Times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 consistent across all tables!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time zones matter? If so, use DATETIMEOFFSET or similar.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 UTC or a non-daylight savings standard! </a:t>
            </a:r>
            <a:r>
              <a:rPr lang="en-US" sz="1800" i="1" dirty="0">
                <a:solidFill>
                  <a:schemeClr val="tx1"/>
                </a:solidFill>
              </a:rPr>
              <a:t>PLEASE!!!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Store in correctly-sized/scoped data type: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Times = TIME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Dates = DATE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Datetimes = DATETIME2, DATETIMEOFFSET,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strings, integers, or decimals for dates/times.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Differentiate between dates/times and duration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Duration has units like SECOND, MILLISECOND, or MINUTE.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Configure database servers in UTC w/ no daylight savings.</a:t>
            </a: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text on a white background&#10;&#10;Description automatically generated">
            <a:extLst>
              <a:ext uri="{FF2B5EF4-FFF2-40B4-BE49-F238E27FC236}">
                <a16:creationId xmlns:a16="http://schemas.microsoft.com/office/drawing/2014/main" id="{87405462-77CF-978F-127C-3CED1F1CF3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520" y="2671354"/>
            <a:ext cx="1852749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177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 = Does Not Exist. It is NOT A VALUE!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make up “De-nullifiers” unless they have true meaning!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‘’, -1, ‘1/1/1900’, ‘N/A’, ‘00:00:00’…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NOT NULL =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Required by the application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Always has a meaningful value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NULL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Decide what it means</a:t>
            </a:r>
            <a:endParaRPr lang="en-US" sz="10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SET ANSI NULLS ON (beware NULL behavior)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Normalization can remove NULL if problematic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Consider how an application handles NULL, if needed</a:t>
            </a:r>
          </a:p>
          <a:p>
            <a:pPr marL="685800" lvl="1">
              <a:spcBef>
                <a:spcPts val="0"/>
              </a:spcBef>
            </a:pPr>
            <a:endParaRPr lang="en-US" sz="1400" dirty="0">
              <a:solidFill>
                <a:schemeClr val="tx1"/>
              </a:solidFill>
            </a:endParaRPr>
          </a:p>
          <a:p>
            <a:pPr marL="342900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  <p:pic>
        <p:nvPicPr>
          <p:cNvPr id="4" name="Picture 3" descr="A red and white sign with a red circle&#10;&#10;Description automatically generated">
            <a:extLst>
              <a:ext uri="{FF2B5EF4-FFF2-40B4-BE49-F238E27FC236}">
                <a16:creationId xmlns:a16="http://schemas.microsoft.com/office/drawing/2014/main" id="{DF27691C-448F-DB8A-44A3-D5FD125E5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456" y="101093"/>
            <a:ext cx="3735572" cy="132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598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Objects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it? Do not name for location, time, usage, new-ness,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Column names should be unique and used consistently across all entities.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columns should describe what is being tested, such as: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 err="1">
                <a:solidFill>
                  <a:schemeClr val="tx1"/>
                </a:solidFill>
              </a:rPr>
              <a:t>Is_Deleted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is_administrator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IsActive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has_seventeen_pizzas</a:t>
            </a:r>
            <a:r>
              <a:rPr lang="en-US" sz="1000" dirty="0">
                <a:solidFill>
                  <a:schemeClr val="tx1"/>
                </a:solidFill>
              </a:rPr>
              <a:t>, </a:t>
            </a:r>
            <a:r>
              <a:rPr lang="en-US" sz="1000" dirty="0" err="1">
                <a:solidFill>
                  <a:schemeClr val="tx1"/>
                </a:solidFill>
              </a:rPr>
              <a:t>etc</a:t>
            </a:r>
            <a:r>
              <a:rPr lang="en-US" sz="1000" dirty="0">
                <a:solidFill>
                  <a:schemeClr val="tx1"/>
                </a:solidFill>
              </a:rPr>
              <a:t>…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abbreviations/shorthand. Do not fear longer object names!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 err="1">
                <a:solidFill>
                  <a:schemeClr val="tx1"/>
                </a:solidFill>
              </a:rPr>
              <a:t>AccountOwner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ActOwr</a:t>
            </a:r>
            <a:r>
              <a:rPr lang="en-US" sz="1400" dirty="0">
                <a:solidFill>
                  <a:schemeClr val="tx1"/>
                </a:solidFill>
              </a:rPr>
              <a:t>. </a:t>
            </a:r>
            <a:r>
              <a:rPr lang="en-US" sz="1400" dirty="0" err="1">
                <a:solidFill>
                  <a:schemeClr val="tx1"/>
                </a:solidFill>
              </a:rPr>
              <a:t>BusinessRepresentive</a:t>
            </a:r>
            <a:r>
              <a:rPr lang="en-US" sz="1400" dirty="0">
                <a:solidFill>
                  <a:schemeClr val="tx1"/>
                </a:solidFill>
              </a:rPr>
              <a:t> is better than </a:t>
            </a:r>
            <a:r>
              <a:rPr lang="en-US" sz="1400" dirty="0" err="1">
                <a:solidFill>
                  <a:schemeClr val="tx1"/>
                </a:solidFill>
              </a:rPr>
              <a:t>Brep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spaces, special characters, </a:t>
            </a:r>
            <a:r>
              <a:rPr lang="en-US" sz="1800" dirty="0" err="1">
                <a:solidFill>
                  <a:schemeClr val="tx1"/>
                </a:solidFill>
              </a:rPr>
              <a:t>etc</a:t>
            </a:r>
            <a:r>
              <a:rPr lang="en-US" sz="1800" dirty="0">
                <a:solidFill>
                  <a:schemeClr val="tx1"/>
                </a:solidFill>
              </a:rPr>
              <a:t>…They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Avoid reserved words. They are confusing and also break things!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Object names should be as self-explanatory as possible.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3791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Transactional data is VERY different from analytic data!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OLTP: Fewer rows, more columns, more updates/inserts/deletes/single-row operations.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OLAP: More rows, fewer columns, mostly inserts, more aggregation and operations across many rows.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Separate reporting/analytics from transactional processing as much as possible.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Different tools may be needed for each.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Mixing OLAP/OLTP will get expensive and perform poorly as data size and contention increase.</a:t>
            </a: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49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Quality &amp; Data Integrity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lives and dies by its quality.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Use: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Foreign keys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Check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Default constraints</a:t>
            </a:r>
          </a:p>
          <a:p>
            <a:pPr marL="685800" lvl="1">
              <a:spcBef>
                <a:spcPts val="0"/>
              </a:spcBef>
            </a:pPr>
            <a:r>
              <a:rPr lang="en-US" sz="1000" dirty="0">
                <a:solidFill>
                  <a:schemeClr val="tx1"/>
                </a:solidFill>
              </a:rPr>
              <a:t>Validation processes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Bad data in = bad data out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Analytics?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Business Intelligence?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Dashboarding?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Machine learning?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AI?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integrity often improves performance, as well!</a:t>
            </a:r>
          </a:p>
          <a:p>
            <a:pPr marL="685800" lvl="1"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242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Data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data needed forever?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Deleted/Inactivated/Partitioned/Archived?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Compressed?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Is archiving allowed, desired, or required?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How is data associated with archived data handled?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Have a data retention policy!</a:t>
            </a:r>
            <a:endParaRPr lang="en-US" sz="800" dirty="0">
              <a:solidFill>
                <a:schemeClr val="tx1"/>
              </a:solidFill>
            </a:endParaRP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Compliance needs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Contractual obligations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Keeps data size manageable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Saves $$$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Improves performance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When building new data structures, ask what its retention will be!</a:t>
            </a:r>
            <a:endParaRPr lang="en-US" sz="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Can old data be stored elsewhere? Is keeping it for posterity good enough?</a:t>
            </a:r>
            <a:endParaRPr lang="en-US" sz="14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600" dirty="0">
              <a:solidFill>
                <a:schemeClr val="tx1"/>
              </a:solidFill>
            </a:endParaRPr>
          </a:p>
        </p:txBody>
      </p:sp>
      <p:pic>
        <p:nvPicPr>
          <p:cNvPr id="4" name="Picture 3" descr="A close-up of several files&#10;&#10;Description automatically generated">
            <a:extLst>
              <a:ext uri="{FF2B5EF4-FFF2-40B4-BE49-F238E27FC236}">
                <a16:creationId xmlns:a16="http://schemas.microsoft.com/office/drawing/2014/main" id="{3B73DA08-806B-8736-E26D-927D26426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902" y="152400"/>
            <a:ext cx="3406139" cy="2270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01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Internationalization/Localization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Will customers ever be overseas?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If so, consider: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Date/time/number/string formats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Size/format of addresses, phone numbers, </a:t>
            </a:r>
            <a:r>
              <a:rPr lang="en-US" sz="1300" dirty="0" err="1">
                <a:solidFill>
                  <a:schemeClr val="tx1"/>
                </a:solidFill>
              </a:rPr>
              <a:t>etc</a:t>
            </a:r>
            <a:r>
              <a:rPr lang="en-US" sz="13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Time zones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Language</a:t>
            </a:r>
          </a:p>
          <a:p>
            <a:pPr marL="685800" lvl="1">
              <a:spcBef>
                <a:spcPts val="0"/>
              </a:spcBef>
            </a:pPr>
            <a:r>
              <a:rPr lang="en-US" sz="1300" dirty="0">
                <a:solidFill>
                  <a:schemeClr val="tx1"/>
                </a:solidFill>
              </a:rPr>
              <a:t>Metadata for locality/users/data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Easier to incorporate now, rather than later.</a:t>
            </a:r>
          </a:p>
        </p:txBody>
      </p:sp>
    </p:spTree>
    <p:extLst>
      <p:ext uri="{BB962C8B-B14F-4D97-AF65-F5344CB8AC3E}">
        <p14:creationId xmlns:p14="http://schemas.microsoft.com/office/powerpoint/2010/main" val="4212384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3493" dirty="0"/>
              <a:t>Conclusion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Good database design saves time, effort, and money!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Creates data structures that are easier to understand and use.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Poor design = Technical debt!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Simple is better, when possible.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Future you will thank current you for</a:t>
            </a:r>
            <a:br>
              <a:rPr lang="en-US" dirty="0"/>
            </a:br>
            <a:r>
              <a:rPr lang="en-US" dirty="0"/>
              <a:t>making more thoughtful decisions now.</a:t>
            </a:r>
          </a:p>
        </p:txBody>
      </p:sp>
      <p:pic>
        <p:nvPicPr>
          <p:cNvPr id="3" name="Picture 2" descr="A sign with text on it&#10;&#10;Description automatically generated">
            <a:extLst>
              <a:ext uri="{FF2B5EF4-FFF2-40B4-BE49-F238E27FC236}">
                <a16:creationId xmlns:a16="http://schemas.microsoft.com/office/drawing/2014/main" id="{1D94BC37-B621-7DFC-6783-D2128F3CEC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234" y="2317024"/>
            <a:ext cx="2751365" cy="275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47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903" y="205979"/>
            <a:ext cx="8252828" cy="85725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3D7694-6D38-D578-B6BE-6A0138EC0E4E}"/>
              </a:ext>
            </a:extLst>
          </p:cNvPr>
          <p:cNvSpPr txBox="1"/>
          <p:nvPr/>
        </p:nvSpPr>
        <p:spPr>
          <a:xfrm>
            <a:off x="456902" y="860032"/>
            <a:ext cx="578061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Find me here:</a:t>
            </a:r>
            <a:endParaRPr lang="en-US" b="1" dirty="0">
              <a:hlinkClick r:id="rId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ed@edwardpollack.com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Ed Pollack | LinkedIn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Find my content here: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hlinkClick r:id="rId4"/>
              </a:rPr>
              <a:t>EdwardPollack</a:t>
            </a:r>
            <a:r>
              <a:rPr lang="en-US" dirty="0">
                <a:hlinkClick r:id="rId4"/>
              </a:rPr>
              <a:t> (Ed Pollack) (github.com)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Edward Pollack, Author at Simple Talk (red-gate.com)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Ed Pollack, Author at SQL Shack - articles about database auditing, server performance, data recovery, and more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9943" y="-12101"/>
            <a:ext cx="7712651" cy="58566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9942" y="519554"/>
            <a:ext cx="8224118" cy="3751008"/>
          </a:xfrm>
        </p:spPr>
        <p:txBody>
          <a:bodyPr>
            <a:normAutofit fontScale="77500" lnSpcReduction="20000"/>
          </a:bodyPr>
          <a:lstStyle/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257154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New York City </a:t>
            </a: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 Saturday Albany 2024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00026" lvl="1" indent="-257154"/>
            <a:r>
              <a:rPr lang="en-US" dirty="0">
                <a:latin typeface="Arial" panose="020B0604020202020204" pitchFamily="34" charset="0"/>
                <a:hlinkClick r:id="rId9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257154" indent="-257154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1575" dirty="0">
                <a:latin typeface="Arial" panose="020B0604020202020204" pitchFamily="34" charset="0"/>
                <a:hlinkClick r:id="rId10"/>
              </a:rPr>
              <a:t>LinkedIn</a:t>
            </a:r>
            <a:endParaRPr lang="en-IN" sz="1575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048" y="3091303"/>
            <a:ext cx="1539147" cy="2052196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57690" y="3922657"/>
            <a:ext cx="1220842" cy="1220842"/>
          </a:xfrm>
          <a:prstGeom prst="rect">
            <a:avLst/>
          </a:prstGeom>
        </p:spPr>
      </p:pic>
      <p:pic>
        <p:nvPicPr>
          <p:cNvPr id="6" name="Picture 5">
            <a:hlinkClick r:id="rId6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7681" y="4434746"/>
            <a:ext cx="1350008" cy="708754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5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206" y="3241296"/>
            <a:ext cx="1210608" cy="1899723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7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115" y="4545612"/>
            <a:ext cx="1466566" cy="611501"/>
          </a:xfrm>
          <a:prstGeom prst="rect">
            <a:avLst/>
          </a:prstGeom>
        </p:spPr>
      </p:pic>
      <p:pic>
        <p:nvPicPr>
          <p:cNvPr id="11" name="Picture 10">
            <a:hlinkClick r:id="rId19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89571" y="4126459"/>
            <a:ext cx="2733184" cy="389479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E22618DD-8B63-0416-0E5A-EFEA5D3C7869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532" y="3619733"/>
            <a:ext cx="1141971" cy="152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Why does database design matter to us?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needed to make good decisions?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Examples of database design best practices.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Decisions &amp; considerations when creating data structures.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Conclusion &amp; questions (?)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b="1" i="1" dirty="0">
                <a:solidFill>
                  <a:schemeClr val="tx1"/>
                </a:solidFill>
              </a:rPr>
              <a:t>BONUS</a:t>
            </a:r>
            <a:r>
              <a:rPr lang="en-US" sz="1800" i="1" dirty="0">
                <a:solidFill>
                  <a:schemeClr val="tx1"/>
                </a:solidFill>
              </a:rPr>
              <a:t>: Think about your best data-related stories. The bloopers. The mishaps. The </a:t>
            </a:r>
            <a:r>
              <a:rPr lang="en-US" sz="1800" i="1" dirty="0" err="1">
                <a:solidFill>
                  <a:schemeClr val="tx1"/>
                </a:solidFill>
              </a:rPr>
              <a:t>oopses</a:t>
            </a:r>
            <a:r>
              <a:rPr lang="en-US" sz="1800" i="1" dirty="0">
                <a:solidFill>
                  <a:schemeClr val="tx1"/>
                </a:solidFill>
              </a:rPr>
              <a:t>. The clicks that maybe should not have been clicked. The code that should never have been committed.</a:t>
            </a:r>
          </a:p>
        </p:txBody>
      </p:sp>
    </p:spTree>
    <p:extLst>
      <p:ext uri="{BB962C8B-B14F-4D97-AF65-F5344CB8AC3E}">
        <p14:creationId xmlns:p14="http://schemas.microsoft.com/office/powerpoint/2010/main" val="247442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Database Design Matters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0"/>
          </p:nvPr>
        </p:nvSpPr>
        <p:spPr>
          <a:xfrm>
            <a:off x="431799" y="1136469"/>
            <a:ext cx="8357781" cy="3430353"/>
          </a:xfrm>
        </p:spPr>
        <p:txBody>
          <a:bodyPr/>
          <a:lstStyle/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Align business needs with implementation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Better performance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Scalability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Ease of documentation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Decrease maintenance costs (aka: technical debt)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Less bugs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Avoid this:</a:t>
            </a:r>
          </a:p>
        </p:txBody>
      </p:sp>
      <p:pic>
        <p:nvPicPr>
          <p:cNvPr id="3" name="Picture 2" descr="A picture containing a dumpster fire">
            <a:extLst>
              <a:ext uri="{FF2B5EF4-FFF2-40B4-BE49-F238E27FC236}">
                <a16:creationId xmlns:a16="http://schemas.microsoft.com/office/drawing/2014/main" id="{DD60DD93-5DA8-FE5A-2DB7-BC91110DA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3" y="2952206"/>
            <a:ext cx="3162487" cy="207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72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Business/Application Logic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business need?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This is often non-technical in nature!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will the database be used for?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How is it accessed? Who uses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kind of data is it?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What is the future of this data?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Data structures cannot be effectively built without understanding their purpose</a:t>
            </a:r>
          </a:p>
        </p:txBody>
      </p:sp>
    </p:spTree>
    <p:extLst>
      <p:ext uri="{BB962C8B-B14F-4D97-AF65-F5344CB8AC3E}">
        <p14:creationId xmlns:p14="http://schemas.microsoft.com/office/powerpoint/2010/main" val="3721465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I Put My data?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2777"/>
            <a:ext cx="8242300" cy="3625405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ideal data structures for different types of data. For example: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Transactional/ACID data: SQL Server, or a relational/transactional database.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Transactional/non-ACID data: Cosmos DB, or a NoSQL solution.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Structured analytic data: Data warehouse: Synapse, Fabric, Columnstore,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Unstructured analytic data: Data lake, parquet, Fabric,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Files/Images: File system, file store.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Documents: Document store (file system, NoSQL,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…). NOT an OLTP database!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Text searching/parsing: Elastic Search, Azure Cognitive Search (optimized for text).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3</a:t>
            </a:r>
            <a:r>
              <a:rPr lang="en-US" sz="1400" baseline="30000" dirty="0">
                <a:solidFill>
                  <a:schemeClr val="tx1"/>
                </a:solidFill>
              </a:rPr>
              <a:t>rd</a:t>
            </a:r>
            <a:r>
              <a:rPr lang="en-US" sz="1400" dirty="0">
                <a:solidFill>
                  <a:schemeClr val="tx1"/>
                </a:solidFill>
              </a:rPr>
              <a:t> party services.</a:t>
            </a:r>
          </a:p>
          <a:p>
            <a:pPr marL="685800" lvl="1">
              <a:spcBef>
                <a:spcPts val="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On-premises vs. cloud.</a:t>
            </a:r>
            <a:br>
              <a:rPr lang="en-US" sz="1800" dirty="0">
                <a:solidFill>
                  <a:schemeClr val="tx1"/>
                </a:solidFill>
              </a:rPr>
            </a:b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Easy decision to make. Hard to unmake!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Beware app bias!</a:t>
            </a:r>
          </a:p>
        </p:txBody>
      </p:sp>
      <p:pic>
        <p:nvPicPr>
          <p:cNvPr id="4" name="Picture 3" descr="A leaning tower of pisa with Leaning Tower of Pisa in the background&#10;&#10;Description automatically generated">
            <a:extLst>
              <a:ext uri="{FF2B5EF4-FFF2-40B4-BE49-F238E27FC236}">
                <a16:creationId xmlns:a16="http://schemas.microsoft.com/office/drawing/2014/main" id="{2045FC36-EFD8-0B9C-CF54-DD5A6335A5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730" y="2901142"/>
            <a:ext cx="2984864" cy="2001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15726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Scalability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999309"/>
            <a:ext cx="8242300" cy="3618873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Design for today, tomorrow, and the future…YEARS from now!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Hardware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Software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Licensing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Data size and change over time (row/object count, space used)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Contention &amp; Concurrency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High Availability &amp; Disaster Recovery. Define your RTO and RPO!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Re-evaluate scalability periodically as an app grows/evolved over time.</a:t>
            </a:r>
          </a:p>
        </p:txBody>
      </p:sp>
      <p:pic>
        <p:nvPicPr>
          <p:cNvPr id="4" name="Picture 3" descr="A silhouette of a person walking with a spear&#10;&#10;Description automatically generated">
            <a:extLst>
              <a:ext uri="{FF2B5EF4-FFF2-40B4-BE49-F238E27FC236}">
                <a16:creationId xmlns:a16="http://schemas.microsoft.com/office/drawing/2014/main" id="{7F07C4EA-FD66-298B-1B38-0D5FB73820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76" y="3197279"/>
            <a:ext cx="5835368" cy="1694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525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Tables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>
          <a:xfrm>
            <a:off x="452438" y="1103811"/>
            <a:ext cx="8242300" cy="3514371"/>
          </a:xfrm>
        </p:spPr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table = one distinct entity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One column = one distinct data element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single table type per object: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Entity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Lookup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Relationship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Schemas can be used to classify tables into name spaces/security groups.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 tables should have a clustered index. Exceptions to that are rare.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OLTP: unique/increasing/narrow.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For OLAP: Clustered columnstore.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Clustered indexes will typically align with primary key (or maybe a critical alternate key). If not, ask why.</a:t>
            </a:r>
          </a:p>
        </p:txBody>
      </p:sp>
    </p:spTree>
    <p:extLst>
      <p:ext uri="{BB962C8B-B14F-4D97-AF65-F5344CB8AC3E}">
        <p14:creationId xmlns:p14="http://schemas.microsoft.com/office/powerpoint/2010/main" val="2469900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a natural data type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Choose the ideal data length, precision, and size.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Unsure what to do? Use a standard!</a:t>
            </a:r>
          </a:p>
          <a:p>
            <a:pPr marL="685800" lvl="1"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ISO5218 for gender, ISO4217 for currency, ISO3166 for country,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…</a:t>
            </a:r>
            <a:endParaRPr lang="en-US" sz="1800" dirty="0">
              <a:solidFill>
                <a:schemeClr val="tx1"/>
              </a:solidFill>
            </a:endParaRP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Bit = 0 or 1. Not TINYINT, SMALLINT, INT, VARCHAR(1). Avoid NULL!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Decimals &amp; Numeric? Consider what mathematical operations will be performed on that data. Money - think carefully!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Do not encode data into unnatural data types!</a:t>
            </a:r>
          </a:p>
          <a:p>
            <a:pPr marL="685800" lvl="1">
              <a:spcBef>
                <a:spcPts val="0"/>
              </a:spcBef>
            </a:pPr>
            <a:r>
              <a:rPr lang="en-US" sz="1400" i="1" dirty="0">
                <a:solidFill>
                  <a:schemeClr val="tx1"/>
                </a:solidFill>
              </a:rPr>
              <a:t>Sure, bitmaps are cool, but are hard to read/understand without a secret decoder ring.</a:t>
            </a:r>
          </a:p>
          <a:p>
            <a:pPr marL="342900" lvl="0" indent="-342900">
              <a:spcBef>
                <a:spcPts val="0"/>
              </a:spcBef>
              <a:buClr>
                <a:srgbClr val="0090D2"/>
              </a:buClr>
              <a:buFont typeface="Arial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 lvl="0" algn="ctr">
              <a:spcBef>
                <a:spcPts val="0"/>
              </a:spcBef>
              <a:buClr>
                <a:srgbClr val="0090D2"/>
              </a:buClr>
            </a:pPr>
            <a:r>
              <a:rPr lang="en-US" sz="1800" i="1" dirty="0">
                <a:solidFill>
                  <a:schemeClr val="tx1"/>
                </a:solidFill>
              </a:rPr>
              <a:t>People often look at column definitions to understand data!</a:t>
            </a:r>
            <a:endParaRPr lang="en-US" sz="1400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A silver ring with black letters&#10;&#10;Description automatically generated">
            <a:extLst>
              <a:ext uri="{FF2B5EF4-FFF2-40B4-BE49-F238E27FC236}">
                <a16:creationId xmlns:a16="http://schemas.microsoft.com/office/drawing/2014/main" id="{6A0FE603-2DC1-8BE4-9CA4-7F3D898C5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3497" y="161653"/>
            <a:ext cx="2166937" cy="19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06372"/>
      </p:ext>
    </p:extLst>
  </p:cSld>
  <p:clrMapOvr>
    <a:masterClrMapping/>
  </p:clrMapOvr>
</p:sld>
</file>

<file path=ppt/theme/theme1.xml><?xml version="1.0" encoding="utf-8"?>
<a:theme xmlns:a="http://schemas.openxmlformats.org/drawingml/2006/main" name="PASS 2013_SpeakerTemplate_16x9">
  <a:themeElements>
    <a:clrScheme name="Custom 3">
      <a:dk1>
        <a:srgbClr val="58585A"/>
      </a:dk1>
      <a:lt1>
        <a:srgbClr val="FFFFFF"/>
      </a:lt1>
      <a:dk2>
        <a:srgbClr val="003A78"/>
      </a:dk2>
      <a:lt2>
        <a:srgbClr val="0061B0"/>
      </a:lt2>
      <a:accent1>
        <a:srgbClr val="5FBB46"/>
      </a:accent1>
      <a:accent2>
        <a:srgbClr val="0090D2"/>
      </a:accent2>
      <a:accent3>
        <a:srgbClr val="FFD800"/>
      </a:accent3>
      <a:accent4>
        <a:srgbClr val="B3191E"/>
      </a:accent4>
      <a:accent5>
        <a:srgbClr val="003677"/>
      </a:accent5>
      <a:accent6>
        <a:srgbClr val="939598"/>
      </a:accent6>
      <a:hlink>
        <a:srgbClr val="0084CC"/>
      </a:hlink>
      <a:folHlink>
        <a:srgbClr val="505150"/>
      </a:folHlink>
    </a:clrScheme>
    <a:fontScheme name="PASS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PASS 2013_SpeakerTemplate_16x9.potx</Template>
  <TotalTime>1883</TotalTime>
  <Words>1364</Words>
  <Application>Microsoft Office PowerPoint</Application>
  <PresentationFormat>On-screen Show (16:9)</PresentationFormat>
  <Paragraphs>186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PASS 2013_SpeakerTemplate_16x9</vt:lpstr>
      <vt:lpstr>Database Design Fundamentals</vt:lpstr>
      <vt:lpstr>Ed Pollack</vt:lpstr>
      <vt:lpstr>Agenda</vt:lpstr>
      <vt:lpstr>Why Database Design Matters</vt:lpstr>
      <vt:lpstr>Business/Application Logic</vt:lpstr>
      <vt:lpstr>Where Do I Put My data?</vt:lpstr>
      <vt:lpstr>Scalability</vt:lpstr>
      <vt:lpstr>Designing Tables</vt:lpstr>
      <vt:lpstr>Data Types</vt:lpstr>
      <vt:lpstr>Dates &amp; Times</vt:lpstr>
      <vt:lpstr>NULL</vt:lpstr>
      <vt:lpstr>Naming Objects</vt:lpstr>
      <vt:lpstr>OLAP vs. OLTP</vt:lpstr>
      <vt:lpstr>Data Quality &amp; Data Integrity</vt:lpstr>
      <vt:lpstr>Old Data</vt:lpstr>
      <vt:lpstr>Internationalization/Localization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No more than 2 lines</dc:title>
  <dc:creator>Lana Montgomery</dc:creator>
  <cp:lastModifiedBy>Edward Pollack</cp:lastModifiedBy>
  <cp:revision>352</cp:revision>
  <dcterms:created xsi:type="dcterms:W3CDTF">2013-07-12T18:23:55Z</dcterms:created>
  <dcterms:modified xsi:type="dcterms:W3CDTF">2024-09-04T14:17:04Z</dcterms:modified>
</cp:coreProperties>
</file>