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4" r:id="rId3"/>
    <p:sldId id="349" r:id="rId4"/>
    <p:sldId id="435" r:id="rId5"/>
    <p:sldId id="436" r:id="rId6"/>
    <p:sldId id="478" r:id="rId7"/>
    <p:sldId id="437" r:id="rId8"/>
    <p:sldId id="443" r:id="rId9"/>
    <p:sldId id="453" r:id="rId10"/>
    <p:sldId id="444" r:id="rId11"/>
    <p:sldId id="445" r:id="rId12"/>
    <p:sldId id="446" r:id="rId13"/>
    <p:sldId id="448" r:id="rId14"/>
    <p:sldId id="447" r:id="rId15"/>
    <p:sldId id="449" r:id="rId16"/>
    <p:sldId id="450" r:id="rId17"/>
    <p:sldId id="451" r:id="rId18"/>
    <p:sldId id="452" r:id="rId19"/>
    <p:sldId id="455" r:id="rId20"/>
    <p:sldId id="454" r:id="rId21"/>
    <p:sldId id="463" r:id="rId22"/>
    <p:sldId id="464" r:id="rId23"/>
    <p:sldId id="457" r:id="rId24"/>
    <p:sldId id="477" r:id="rId25"/>
    <p:sldId id="438" r:id="rId26"/>
    <p:sldId id="439" r:id="rId27"/>
    <p:sldId id="440" r:id="rId28"/>
    <p:sldId id="441" r:id="rId29"/>
    <p:sldId id="442" r:id="rId30"/>
    <p:sldId id="480" r:id="rId31"/>
    <p:sldId id="456" r:id="rId32"/>
    <p:sldId id="458" r:id="rId33"/>
    <p:sldId id="459" r:id="rId34"/>
    <p:sldId id="461" r:id="rId35"/>
    <p:sldId id="460" r:id="rId36"/>
    <p:sldId id="462" r:id="rId37"/>
    <p:sldId id="481" r:id="rId38"/>
    <p:sldId id="465" r:id="rId39"/>
    <p:sldId id="467" r:id="rId40"/>
    <p:sldId id="468" r:id="rId41"/>
    <p:sldId id="471" r:id="rId42"/>
    <p:sldId id="472" r:id="rId43"/>
    <p:sldId id="473" r:id="rId44"/>
    <p:sldId id="479" r:id="rId45"/>
    <p:sldId id="474" r:id="rId46"/>
    <p:sldId id="475" r:id="rId47"/>
    <p:sldId id="476" r:id="rId48"/>
    <p:sldId id="277" r:id="rId49"/>
    <p:sldId id="26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1.jpeg"/><Relationship Id="rId18" Type="http://schemas.openxmlformats.org/officeDocument/2006/relationships/image" Target="../media/image4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3.png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2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Columnar Data Storage: A Deep-Dive into Parquet, Delta Parquet, Columnstore Indexes, and More!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Lossless algorithms to adjust how data is represented.</a:t>
            </a:r>
          </a:p>
          <a:p>
            <a:r>
              <a:rPr lang="en-US" dirty="0"/>
              <a:t>Common algorithms:</a:t>
            </a:r>
          </a:p>
          <a:p>
            <a:pPr lvl="1"/>
            <a:r>
              <a:rPr lang="en-US" dirty="0"/>
              <a:t>Dictionary encoding</a:t>
            </a:r>
          </a:p>
          <a:p>
            <a:pPr lvl="1"/>
            <a:r>
              <a:rPr lang="en-US" dirty="0"/>
              <a:t>Value encoding</a:t>
            </a:r>
          </a:p>
          <a:p>
            <a:pPr lvl="1"/>
            <a:r>
              <a:rPr lang="en-US" dirty="0"/>
              <a:t>Bitmap encoding</a:t>
            </a:r>
          </a:p>
          <a:p>
            <a:r>
              <a:rPr lang="en-US" dirty="0"/>
              <a:t>Encoding goals:</a:t>
            </a:r>
          </a:p>
          <a:p>
            <a:pPr lvl="1"/>
            <a:r>
              <a:rPr lang="en-US" dirty="0"/>
              <a:t>Reduce size of repeated data.</a:t>
            </a:r>
          </a:p>
          <a:p>
            <a:pPr lvl="1"/>
            <a:r>
              <a:rPr lang="en-US" dirty="0"/>
              <a:t>Save space</a:t>
            </a:r>
          </a:p>
          <a:p>
            <a:pPr lvl="1"/>
            <a:r>
              <a:rPr lang="en-US" dirty="0"/>
              <a:t>Allow for more effective compression later on.</a:t>
            </a:r>
          </a:p>
        </p:txBody>
      </p:sp>
    </p:spTree>
    <p:extLst>
      <p:ext uri="{BB962C8B-B14F-4D97-AF65-F5344CB8AC3E}">
        <p14:creationId xmlns:p14="http://schemas.microsoft.com/office/powerpoint/2010/main" val="64921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dictionary is a compressed hash table of reusable values.</a:t>
            </a:r>
          </a:p>
          <a:p>
            <a:r>
              <a:rPr lang="en-US" dirty="0"/>
              <a:t>Strings and larger data types benefit most from this.</a:t>
            </a:r>
          </a:p>
          <a:p>
            <a:r>
              <a:rPr lang="en-US" dirty="0"/>
              <a:t>Values are converted into dictionary lookups.</a:t>
            </a:r>
          </a:p>
          <a:p>
            <a:r>
              <a:rPr lang="en-US" dirty="0"/>
              <a:t>Removes the need to repeat large values over and over.</a:t>
            </a:r>
          </a:p>
          <a:p>
            <a:r>
              <a:rPr lang="en-US" dirty="0"/>
              <a:t>Dictionaries have a maximum size of </a:t>
            </a:r>
            <a:r>
              <a:rPr lang="en-US" b="1" dirty="0"/>
              <a:t>16MB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can cause rowgroup splits and reduce columnstore storage efficiency.</a:t>
            </a:r>
          </a:p>
        </p:txBody>
      </p:sp>
    </p:spTree>
    <p:extLst>
      <p:ext uri="{BB962C8B-B14F-4D97-AF65-F5344CB8AC3E}">
        <p14:creationId xmlns:p14="http://schemas.microsoft.com/office/powerpoint/2010/main" val="73344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FB28EA-3788-4D13-9A25-3284835C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81935"/>
              </p:ext>
            </p:extLst>
          </p:nvPr>
        </p:nvGraphicFramePr>
        <p:xfrm>
          <a:off x="2549281" y="1551763"/>
          <a:ext cx="5751340" cy="4941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041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865299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529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Original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Values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(bytes)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Blueberry Scone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Strawberry Cake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(bytes):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1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160FC9-7951-A499-964A-63955E93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18588"/>
              </p:ext>
            </p:extLst>
          </p:nvPr>
        </p:nvGraphicFramePr>
        <p:xfrm>
          <a:off x="511476" y="1558680"/>
          <a:ext cx="4451108" cy="475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0626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670482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Original 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Values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Blueberry Scone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Strawberry Cake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Baklava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</a:rPr>
                        <a:t>TOTAL DATA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effectLst/>
                        </a:rPr>
                        <a:t>203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1E74D-F128-6A51-91CB-C7ECCE30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88810"/>
              </p:ext>
            </p:extLst>
          </p:nvPr>
        </p:nvGraphicFramePr>
        <p:xfrm>
          <a:off x="6199921" y="2395510"/>
          <a:ext cx="5642891" cy="27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902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3343936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1270053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088DBBF-CACC-1CDA-B0E4-6107DCC91BFA}"/>
              </a:ext>
            </a:extLst>
          </p:cNvPr>
          <p:cNvSpPr/>
          <p:nvPr/>
        </p:nvSpPr>
        <p:spPr>
          <a:xfrm>
            <a:off x="5167103" y="3259825"/>
            <a:ext cx="828299" cy="99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D687B-4E8F-C8E3-9DA5-7A60DAEA7D64}"/>
              </a:ext>
            </a:extLst>
          </p:cNvPr>
          <p:cNvSpPr txBox="1"/>
          <p:nvPr/>
        </p:nvSpPr>
        <p:spPr>
          <a:xfrm>
            <a:off x="5248656" y="1782128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Build a dictionary lookup table</a:t>
            </a:r>
          </a:p>
        </p:txBody>
      </p:sp>
    </p:spTree>
    <p:extLst>
      <p:ext uri="{BB962C8B-B14F-4D97-AF65-F5344CB8AC3E}">
        <p14:creationId xmlns:p14="http://schemas.microsoft.com/office/powerpoint/2010/main" val="315811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599555-0894-7A4A-A028-6F1FA67CA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43548"/>
              </p:ext>
            </p:extLst>
          </p:nvPr>
        </p:nvGraphicFramePr>
        <p:xfrm>
          <a:off x="200361" y="1597544"/>
          <a:ext cx="3094611" cy="4233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757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937854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024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</a:rPr>
                        <a:t>203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E53670C-7CD9-A803-854F-009E4114FCAA}"/>
              </a:ext>
            </a:extLst>
          </p:cNvPr>
          <p:cNvSpPr/>
          <p:nvPr/>
        </p:nvSpPr>
        <p:spPr>
          <a:xfrm>
            <a:off x="3378632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194BE-FDBD-DB58-D4FF-31BB3EF52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96910"/>
              </p:ext>
            </p:extLst>
          </p:nvPr>
        </p:nvGraphicFramePr>
        <p:xfrm>
          <a:off x="3900944" y="2762824"/>
          <a:ext cx="4344600" cy="190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761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993566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A1471B9-DECD-51A2-299C-87AACF8F8DBC}"/>
              </a:ext>
            </a:extLst>
          </p:cNvPr>
          <p:cNvSpPr/>
          <p:nvPr/>
        </p:nvSpPr>
        <p:spPr>
          <a:xfrm>
            <a:off x="8346960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B40432-3D45-7F2B-E131-C25E19D2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80711"/>
              </p:ext>
            </p:extLst>
          </p:nvPr>
        </p:nvGraphicFramePr>
        <p:xfrm>
          <a:off x="8915548" y="2049163"/>
          <a:ext cx="3094611" cy="333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415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006196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Dictionary Encoded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(bits)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(bits):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8B6A03-D4A7-A59D-E1A1-680C99C1250A}"/>
              </a:ext>
            </a:extLst>
          </p:cNvPr>
          <p:cNvSpPr txBox="1"/>
          <p:nvPr/>
        </p:nvSpPr>
        <p:spPr>
          <a:xfrm>
            <a:off x="5554996" y="2112448"/>
            <a:ext cx="30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Map values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68870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manipulation to shrink footprint of numeric columns.</a:t>
            </a:r>
          </a:p>
          <a:p>
            <a:r>
              <a:rPr lang="en-US" dirty="0"/>
              <a:t>Values are transformed using common rules for each segment.</a:t>
            </a:r>
          </a:p>
          <a:p>
            <a:r>
              <a:rPr lang="en-US" dirty="0"/>
              <a:t>Dictionary and value encoding can be combined.</a:t>
            </a:r>
          </a:p>
          <a:p>
            <a:r>
              <a:rPr lang="en-US" dirty="0"/>
              <a:t>Can be applied to any data type that can be represented by a numeric (including dates, datetime,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</p:txBody>
      </p:sp>
    </p:spTree>
    <p:extLst>
      <p:ext uri="{BB962C8B-B14F-4D97-AF65-F5344CB8AC3E}">
        <p14:creationId xmlns:p14="http://schemas.microsoft.com/office/powerpoint/2010/main" val="277026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6E6277-6151-6C69-CC32-819EC431DCB5}"/>
              </a:ext>
            </a:extLst>
          </p:cNvPr>
          <p:cNvSpPr/>
          <p:nvPr/>
        </p:nvSpPr>
        <p:spPr>
          <a:xfrm>
            <a:off x="3178205" y="3308606"/>
            <a:ext cx="4322912" cy="11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D79E6-5066-A779-C86D-074B82312370}"/>
              </a:ext>
            </a:extLst>
          </p:cNvPr>
          <p:cNvSpPr txBox="1"/>
          <p:nvPr/>
        </p:nvSpPr>
        <p:spPr>
          <a:xfrm>
            <a:off x="3292634" y="2081194"/>
            <a:ext cx="45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divisor (magnitude)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6FED3D-6E59-1052-2216-8D182B00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6835"/>
              </p:ext>
            </p:extLst>
          </p:nvPr>
        </p:nvGraphicFramePr>
        <p:xfrm>
          <a:off x="83699" y="1690688"/>
          <a:ext cx="3010797" cy="4374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146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5465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8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5D63BB-2D3E-A59E-E5B8-7661A90D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69054"/>
              </p:ext>
            </p:extLst>
          </p:nvPr>
        </p:nvGraphicFramePr>
        <p:xfrm>
          <a:off x="7584826" y="1690688"/>
          <a:ext cx="4469054" cy="4374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23">
                  <a:extLst>
                    <a:ext uri="{9D8B030D-6E8A-4147-A177-3AD203B41FA5}">
                      <a16:colId xmlns:a16="http://schemas.microsoft.com/office/drawing/2014/main" val="456618034"/>
                    </a:ext>
                  </a:extLst>
                </a:gridCol>
                <a:gridCol w="1534569">
                  <a:extLst>
                    <a:ext uri="{9D8B030D-6E8A-4147-A177-3AD203B41FA5}">
                      <a16:colId xmlns:a16="http://schemas.microsoft.com/office/drawing/2014/main" val="1478113492"/>
                    </a:ext>
                  </a:extLst>
                </a:gridCol>
                <a:gridCol w="1878862">
                  <a:extLst>
                    <a:ext uri="{9D8B030D-6E8A-4147-A177-3AD203B41FA5}">
                      <a16:colId xmlns:a16="http://schemas.microsoft.com/office/drawing/2014/main" val="1502953281"/>
                    </a:ext>
                  </a:extLst>
                </a:gridCol>
              </a:tblGrid>
              <a:tr h="46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*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2000" b="1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54242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385239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693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0637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96170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28599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0904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79408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65501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53086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901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7B91A2-DFED-8C3E-FB0E-A2B243683B99}"/>
              </a:ext>
            </a:extLst>
          </p:cNvPr>
          <p:cNvSpPr txBox="1"/>
          <p:nvPr/>
        </p:nvSpPr>
        <p:spPr>
          <a:xfrm>
            <a:off x="3292634" y="4576751"/>
            <a:ext cx="462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Divide values by the common divisor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D29B9-ED51-BD5F-53E5-3E72E22C6F25}"/>
              </a:ext>
            </a:extLst>
          </p:cNvPr>
          <p:cNvSpPr txBox="1"/>
          <p:nvPr/>
        </p:nvSpPr>
        <p:spPr>
          <a:xfrm>
            <a:off x="4241005" y="276438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Magnitude = 10</a:t>
            </a:r>
            <a:r>
              <a:rPr lang="en-US" i="1" baseline="30000" dirty="0">
                <a:solidFill>
                  <a:srgbClr val="0070C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6154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2754AF-9BA4-1424-0B92-BBAD52185DB4}"/>
              </a:ext>
            </a:extLst>
          </p:cNvPr>
          <p:cNvSpPr/>
          <p:nvPr/>
        </p:nvSpPr>
        <p:spPr>
          <a:xfrm>
            <a:off x="3322655" y="3240086"/>
            <a:ext cx="4273303" cy="112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358B-4387-19A7-E64B-BA03FED5C34F}"/>
              </a:ext>
            </a:extLst>
          </p:cNvPr>
          <p:cNvSpPr txBox="1"/>
          <p:nvPr/>
        </p:nvSpPr>
        <p:spPr>
          <a:xfrm>
            <a:off x="4102680" y="2065277"/>
            <a:ext cx="271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FE961D-0BBC-0EC1-366C-5BFBA599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28166"/>
              </p:ext>
            </p:extLst>
          </p:nvPr>
        </p:nvGraphicFramePr>
        <p:xfrm>
          <a:off x="112174" y="1690688"/>
          <a:ext cx="3033021" cy="433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680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6834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051F93-63D7-28D9-0B16-8E6CC016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51397"/>
              </p:ext>
            </p:extLst>
          </p:nvPr>
        </p:nvGraphicFramePr>
        <p:xfrm>
          <a:off x="7773419" y="1735365"/>
          <a:ext cx="4273303" cy="433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959">
                  <a:extLst>
                    <a:ext uri="{9D8B030D-6E8A-4147-A177-3AD203B41FA5}">
                      <a16:colId xmlns:a16="http://schemas.microsoft.com/office/drawing/2014/main" val="1532641741"/>
                    </a:ext>
                  </a:extLst>
                </a:gridCol>
                <a:gridCol w="1308065">
                  <a:extLst>
                    <a:ext uri="{9D8B030D-6E8A-4147-A177-3AD203B41FA5}">
                      <a16:colId xmlns:a16="http://schemas.microsoft.com/office/drawing/2014/main" val="3060259082"/>
                    </a:ext>
                  </a:extLst>
                </a:gridCol>
                <a:gridCol w="1942279">
                  <a:extLst>
                    <a:ext uri="{9D8B030D-6E8A-4147-A177-3AD203B41FA5}">
                      <a16:colId xmlns:a16="http://schemas.microsoft.com/office/drawing/2014/main" val="2144168216"/>
                    </a:ext>
                  </a:extLst>
                </a:gridCol>
              </a:tblGrid>
              <a:tr h="464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-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495929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03648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52277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80635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25656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5395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75738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97529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08548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97821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38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7451D8-DC36-6C2A-FB8D-AEB3E88DC50A}"/>
              </a:ext>
            </a:extLst>
          </p:cNvPr>
          <p:cNvSpPr txBox="1"/>
          <p:nvPr/>
        </p:nvSpPr>
        <p:spPr>
          <a:xfrm>
            <a:off x="3322655" y="4542073"/>
            <a:ext cx="416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Subtract the common base from</a:t>
            </a:r>
          </a:p>
          <a:p>
            <a:pPr algn="ctr"/>
            <a:r>
              <a:rPr lang="en-US" sz="2000" dirty="0"/>
              <a:t>each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7FAA8-70CD-CAE2-1836-3B756D622572}"/>
              </a:ext>
            </a:extLst>
          </p:cNvPr>
          <p:cNvSpPr txBox="1"/>
          <p:nvPr/>
        </p:nvSpPr>
        <p:spPr>
          <a:xfrm>
            <a:off x="4599432" y="26680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Base = 30</a:t>
            </a:r>
          </a:p>
        </p:txBody>
      </p:sp>
    </p:spTree>
    <p:extLst>
      <p:ext uri="{BB962C8B-B14F-4D97-AF65-F5344CB8AC3E}">
        <p14:creationId xmlns:p14="http://schemas.microsoft.com/office/powerpoint/2010/main" val="19970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#3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15D472-BD01-2964-4ED6-67F80A104BF9}"/>
              </a:ext>
            </a:extLst>
          </p:cNvPr>
          <p:cNvSpPr/>
          <p:nvPr/>
        </p:nvSpPr>
        <p:spPr>
          <a:xfrm>
            <a:off x="3195679" y="3068692"/>
            <a:ext cx="3814550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024A5-C4F0-7311-48CE-A0D0CEE02B04}"/>
              </a:ext>
            </a:extLst>
          </p:cNvPr>
          <p:cNvSpPr txBox="1"/>
          <p:nvPr/>
        </p:nvSpPr>
        <p:spPr>
          <a:xfrm>
            <a:off x="3758184" y="1966924"/>
            <a:ext cx="2425479" cy="41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5A1C5-9649-CCA6-C01C-63EFC923E29F}"/>
              </a:ext>
            </a:extLst>
          </p:cNvPr>
          <p:cNvSpPr txBox="1"/>
          <p:nvPr/>
        </p:nvSpPr>
        <p:spPr>
          <a:xfrm>
            <a:off x="3056457" y="4247859"/>
            <a:ext cx="3722584" cy="7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Subtract the common base from</a:t>
            </a:r>
          </a:p>
          <a:p>
            <a:pPr algn="ctr"/>
            <a:r>
              <a:rPr lang="en-US" sz="2000" dirty="0"/>
              <a:t>each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07658-127D-EE43-4EA7-888D2915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27665"/>
              </p:ext>
            </p:extLst>
          </p:nvPr>
        </p:nvGraphicFramePr>
        <p:xfrm>
          <a:off x="7180847" y="1837408"/>
          <a:ext cx="482725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307">
                  <a:extLst>
                    <a:ext uri="{9D8B030D-6E8A-4147-A177-3AD203B41FA5}">
                      <a16:colId xmlns:a16="http://schemas.microsoft.com/office/drawing/2014/main" val="1508436648"/>
                    </a:ext>
                  </a:extLst>
                </a:gridCol>
                <a:gridCol w="1993866">
                  <a:extLst>
                    <a:ext uri="{9D8B030D-6E8A-4147-A177-3AD203B41FA5}">
                      <a16:colId xmlns:a16="http://schemas.microsoft.com/office/drawing/2014/main" val="4073104281"/>
                    </a:ext>
                  </a:extLst>
                </a:gridCol>
                <a:gridCol w="1616080">
                  <a:extLst>
                    <a:ext uri="{9D8B030D-6E8A-4147-A177-3AD203B41FA5}">
                      <a16:colId xmlns:a16="http://schemas.microsoft.com/office/drawing/2014/main" val="3666694321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Value - </a:t>
                      </a:r>
                      <a:r>
                        <a:rPr lang="en-US" sz="1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1500000000</a:t>
                      </a:r>
                      <a:endParaRPr lang="en-US" sz="1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521145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9010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4110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0670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0686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24193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03929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68206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67090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61002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92481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1665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839471-AF3D-400E-3A71-C2E5B83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85038"/>
              </p:ext>
            </p:extLst>
          </p:nvPr>
        </p:nvGraphicFramePr>
        <p:xfrm>
          <a:off x="181412" y="1837407"/>
          <a:ext cx="283236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867">
                  <a:extLst>
                    <a:ext uri="{9D8B030D-6E8A-4147-A177-3AD203B41FA5}">
                      <a16:colId xmlns:a16="http://schemas.microsoft.com/office/drawing/2014/main" val="687437709"/>
                    </a:ext>
                  </a:extLst>
                </a:gridCol>
                <a:gridCol w="1615496">
                  <a:extLst>
                    <a:ext uri="{9D8B030D-6E8A-4147-A177-3AD203B41FA5}">
                      <a16:colId xmlns:a16="http://schemas.microsoft.com/office/drawing/2014/main" val="321054384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57250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1500000000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77847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3315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5574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463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47732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3759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2100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48774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8949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1139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0695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A90794-742C-17F7-3D21-BCED9DFE4F0F}"/>
              </a:ext>
            </a:extLst>
          </p:cNvPr>
          <p:cNvSpPr txBox="1"/>
          <p:nvPr/>
        </p:nvSpPr>
        <p:spPr>
          <a:xfrm>
            <a:off x="3758184" y="260522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Base = 1,500,000,000</a:t>
            </a:r>
          </a:p>
        </p:txBody>
      </p:sp>
    </p:spTree>
    <p:extLst>
      <p:ext uri="{BB962C8B-B14F-4D97-AF65-F5344CB8AC3E}">
        <p14:creationId xmlns:p14="http://schemas.microsoft.com/office/powerpoint/2010/main" val="145601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Finds repeated values and byte patterns and summarizes them.</a:t>
            </a:r>
          </a:p>
          <a:p>
            <a:r>
              <a:rPr lang="en-US" dirty="0"/>
              <a:t>Is significantly more effective on repetitive, sorted*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0D21F7-7D0E-3112-52FD-3E357D133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33647"/>
              </p:ext>
            </p:extLst>
          </p:nvPr>
        </p:nvGraphicFramePr>
        <p:xfrm>
          <a:off x="1219940" y="2928237"/>
          <a:ext cx="3067975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243">
                  <a:extLst>
                    <a:ext uri="{9D8B030D-6E8A-4147-A177-3AD203B41FA5}">
                      <a16:colId xmlns:a16="http://schemas.microsoft.com/office/drawing/2014/main" val="3197701429"/>
                    </a:ext>
                  </a:extLst>
                </a:gridCol>
                <a:gridCol w="2100732">
                  <a:extLst>
                    <a:ext uri="{9D8B030D-6E8A-4147-A177-3AD203B41FA5}">
                      <a16:colId xmlns:a16="http://schemas.microsoft.com/office/drawing/2014/main" val="952069078"/>
                    </a:ext>
                  </a:extLst>
                </a:gridCol>
              </a:tblGrid>
              <a:tr h="237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034099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320138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97541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810343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02143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824034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316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1547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28908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73182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8568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9902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340732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16684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3824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2CCFF3-48EF-DB5E-33F0-B7917D8E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29368"/>
              </p:ext>
            </p:extLst>
          </p:nvPr>
        </p:nvGraphicFramePr>
        <p:xfrm>
          <a:off x="6254496" y="3429000"/>
          <a:ext cx="3100349" cy="2663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926">
                  <a:extLst>
                    <a:ext uri="{9D8B030D-6E8A-4147-A177-3AD203B41FA5}">
                      <a16:colId xmlns:a16="http://schemas.microsoft.com/office/drawing/2014/main" val="711226721"/>
                    </a:ext>
                  </a:extLst>
                </a:gridCol>
                <a:gridCol w="1170870">
                  <a:extLst>
                    <a:ext uri="{9D8B030D-6E8A-4147-A177-3AD203B41FA5}">
                      <a16:colId xmlns:a16="http://schemas.microsoft.com/office/drawing/2014/main" val="632657316"/>
                    </a:ext>
                  </a:extLst>
                </a:gridCol>
                <a:gridCol w="948553">
                  <a:extLst>
                    <a:ext uri="{9D8B030D-6E8A-4147-A177-3AD203B41FA5}">
                      <a16:colId xmlns:a16="http://schemas.microsoft.com/office/drawing/2014/main" val="2141276055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Repetitions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707218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93301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66999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38867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62780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2910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647294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8683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33321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97365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84087C1-5DE7-7865-D164-9C862482C71F}"/>
              </a:ext>
            </a:extLst>
          </p:cNvPr>
          <p:cNvSpPr/>
          <p:nvPr/>
        </p:nvSpPr>
        <p:spPr>
          <a:xfrm>
            <a:off x="4465639" y="4224267"/>
            <a:ext cx="1630361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D70DD-FDFF-0ADF-D3D5-92B42BD63D00}"/>
              </a:ext>
            </a:extLst>
          </p:cNvPr>
          <p:cNvSpPr txBox="1"/>
          <p:nvPr/>
        </p:nvSpPr>
        <p:spPr>
          <a:xfrm>
            <a:off x="4365825" y="3602801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Aggregate Values</a:t>
            </a:r>
          </a:p>
        </p:txBody>
      </p:sp>
    </p:spTree>
    <p:extLst>
      <p:ext uri="{BB962C8B-B14F-4D97-AF65-F5344CB8AC3E}">
        <p14:creationId xmlns:p14="http://schemas.microsoft.com/office/powerpoint/2010/main" val="18498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rmAutofit fontScale="92500" lnSpcReduction="10000"/>
          </a:bodyPr>
          <a:lstStyle/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8407" y="4589030"/>
            <a:ext cx="2285965" cy="2285965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9378" y="5591143"/>
            <a:ext cx="2412964" cy="12668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24" y="4698757"/>
            <a:ext cx="1386818" cy="217623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93" y="6051138"/>
            <a:ext cx="1955421" cy="815334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9428" y="5501945"/>
            <a:ext cx="3644245" cy="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CA" sz="2800" dirty="0"/>
              <a:t>Server uses the Microsoft </a:t>
            </a:r>
            <a:r>
              <a:rPr lang="en-CA" sz="2800" dirty="0" err="1"/>
              <a:t>xVelocity</a:t>
            </a:r>
            <a:r>
              <a:rPr lang="en-CA" sz="2800" dirty="0"/>
              <a:t> algorithm for Columnstore compression</a:t>
            </a:r>
          </a:p>
          <a:p>
            <a:r>
              <a:rPr lang="en-US" dirty="0"/>
              <a:t>SQL </a:t>
            </a:r>
            <a:r>
              <a:rPr lang="en-CA" sz="2800" dirty="0"/>
              <a:t>Server uses the Microsoft Xpress algorithm for Columnstore archive compression.</a:t>
            </a:r>
          </a:p>
          <a:p>
            <a:r>
              <a:rPr lang="en-CA" sz="2800" dirty="0"/>
              <a:t>Both columnstore compression algorithms use at least bit-packing and run-length encoding.  Other algorithms are used situationally.</a:t>
            </a:r>
          </a:p>
        </p:txBody>
      </p:sp>
    </p:spTree>
    <p:extLst>
      <p:ext uri="{BB962C8B-B14F-4D97-AF65-F5344CB8AC3E}">
        <p14:creationId xmlns:p14="http://schemas.microsoft.com/office/powerpoint/2010/main" val="239217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each rowgroup, row order does not matter!</a:t>
            </a:r>
          </a:p>
          <a:p>
            <a:r>
              <a:rPr lang="en-US" sz="2800" dirty="0"/>
              <a:t>After segments are encoded, but prior to final compression algorithms are applied, rows are re-ordered.</a:t>
            </a:r>
          </a:p>
          <a:p>
            <a:r>
              <a:rPr lang="en-US" dirty="0"/>
              <a:t>Goal is for similar values to be grouped together in the segments that would benefit most from run-length encoding.</a:t>
            </a:r>
            <a:endParaRPr lang="en-US" sz="2800" dirty="0"/>
          </a:p>
          <a:p>
            <a:r>
              <a:rPr lang="en-US" dirty="0"/>
              <a:t>This is expensive, but greatly improves compression ratios.</a:t>
            </a:r>
          </a:p>
          <a:p>
            <a:r>
              <a:rPr lang="en-US" dirty="0"/>
              <a:t>Some scenarios prevent Vertipaq optimization from being applied to new data:</a:t>
            </a:r>
          </a:p>
          <a:p>
            <a:pPr lvl="1"/>
            <a:r>
              <a:rPr lang="en-US" dirty="0"/>
              <a:t>Delta rowgroup data merged into clustered columnstore w/ non-clustered rowstore index(es).</a:t>
            </a:r>
          </a:p>
          <a:p>
            <a:pPr lvl="1"/>
            <a:r>
              <a:rPr lang="en-US" dirty="0"/>
              <a:t>Memory-optimized columnstore indexes.</a:t>
            </a:r>
          </a:p>
        </p:txBody>
      </p:sp>
    </p:spTree>
    <p:extLst>
      <p:ext uri="{BB962C8B-B14F-4D97-AF65-F5344CB8AC3E}">
        <p14:creationId xmlns:p14="http://schemas.microsoft.com/office/powerpoint/2010/main" val="243749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9BA82-5C58-8E77-C46A-1625BF8EF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8602"/>
              </p:ext>
            </p:extLst>
          </p:nvPr>
        </p:nvGraphicFramePr>
        <p:xfrm>
          <a:off x="774701" y="2352150"/>
          <a:ext cx="4581663" cy="443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1960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489703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3164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0520B-00FF-E64E-F394-2E08A9BFB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17987"/>
              </p:ext>
            </p:extLst>
          </p:nvPr>
        </p:nvGraphicFramePr>
        <p:xfrm>
          <a:off x="7168818" y="2352150"/>
          <a:ext cx="3629096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9430521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Optimized Data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solidFill>
                            <a:srgbClr val="0070C0"/>
                          </a:solidFill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3454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8BEB646-E492-9849-94A4-7E66F2FF3B88}"/>
              </a:ext>
            </a:extLst>
          </p:cNvPr>
          <p:cNvSpPr/>
          <p:nvPr/>
        </p:nvSpPr>
        <p:spPr>
          <a:xfrm>
            <a:off x="5740052" y="415360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498AF-05B1-39AD-C7DE-2C63FED61B6E}"/>
              </a:ext>
            </a:extLst>
          </p:cNvPr>
          <p:cNvSpPr txBox="1"/>
          <p:nvPr/>
        </p:nvSpPr>
        <p:spPr>
          <a:xfrm>
            <a:off x="6922628" y="1402717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Optimization does not save space, but sets up data</a:t>
            </a:r>
          </a:p>
          <a:p>
            <a:r>
              <a:rPr lang="en-US" i="1" dirty="0"/>
              <a:t>so that compression is far more effective later.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6DC80-178E-8425-F58B-15FD1F84E385}"/>
              </a:ext>
            </a:extLst>
          </p:cNvPr>
          <p:cNvSpPr txBox="1"/>
          <p:nvPr/>
        </p:nvSpPr>
        <p:spPr>
          <a:xfrm>
            <a:off x="5436563" y="3429000"/>
            <a:ext cx="165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Re-order values</a:t>
            </a:r>
          </a:p>
        </p:txBody>
      </p:sp>
    </p:spTree>
    <p:extLst>
      <p:ext uri="{BB962C8B-B14F-4D97-AF65-F5344CB8AC3E}">
        <p14:creationId xmlns:p14="http://schemas.microsoft.com/office/powerpoint/2010/main" val="216044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about each segment and Rowgroup is stored centrally.</a:t>
            </a:r>
          </a:p>
          <a:p>
            <a:r>
              <a:rPr lang="en-US" sz="2800" dirty="0"/>
              <a:t>Includes min, max, count</a:t>
            </a:r>
            <a:r>
              <a:rPr lang="en-US" dirty="0"/>
              <a:t>, </a:t>
            </a:r>
            <a:r>
              <a:rPr lang="en-US" sz="2800" dirty="0" err="1"/>
              <a:t>NULLability</a:t>
            </a:r>
            <a:r>
              <a:rPr lang="en-US" dirty="0"/>
              <a:t>, </a:t>
            </a:r>
            <a:r>
              <a:rPr lang="en-US" sz="2800" dirty="0"/>
              <a:t>and more.</a:t>
            </a:r>
          </a:p>
          <a:p>
            <a:r>
              <a:rPr lang="en-US" dirty="0"/>
              <a:t>Facilitates segment/Rowgroup elimination and faster filtering.</a:t>
            </a:r>
          </a:p>
          <a:p>
            <a:pPr lvl="1"/>
            <a:r>
              <a:rPr lang="en-US" dirty="0"/>
              <a:t>Data order is CRITICAL to this!</a:t>
            </a:r>
          </a:p>
          <a:p>
            <a:r>
              <a:rPr lang="en-US" sz="2800" dirty="0"/>
              <a:t>Exposed via dynamic management views</a:t>
            </a:r>
          </a:p>
          <a:p>
            <a:pPr lvl="1"/>
            <a:r>
              <a:rPr lang="en-US" i="1" dirty="0" err="1"/>
              <a:t>sys.column_store_rowgroups</a:t>
            </a:r>
            <a:endParaRPr lang="en-US" i="1" dirty="0"/>
          </a:p>
          <a:p>
            <a:pPr lvl="1"/>
            <a:r>
              <a:rPr lang="en-US" i="1" dirty="0" err="1"/>
              <a:t>sys.column_store_segments</a:t>
            </a:r>
            <a:endParaRPr lang="en-US" i="1" dirty="0"/>
          </a:p>
          <a:p>
            <a:pPr lvl="1"/>
            <a:r>
              <a:rPr lang="en-US" i="1" dirty="0" err="1"/>
              <a:t>sys.column_store_dictionaries</a:t>
            </a:r>
            <a:endParaRPr lang="en-US" i="1" dirty="0"/>
          </a:p>
          <a:p>
            <a:pPr lvl="1"/>
            <a:r>
              <a:rPr lang="en-US" i="1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72574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Ordered data compresses far better than unordered data.</a:t>
            </a:r>
          </a:p>
          <a:p>
            <a:r>
              <a:rPr lang="en-US" sz="2800" dirty="0"/>
              <a:t>Order by most common filter.  This is often a date/datetime </a:t>
            </a:r>
            <a:r>
              <a:rPr lang="en-US" dirty="0"/>
              <a:t>dimension</a:t>
            </a:r>
          </a:p>
          <a:p>
            <a:r>
              <a:rPr lang="en-US" sz="2800" dirty="0"/>
              <a:t>Data often naturally orders by date.</a:t>
            </a:r>
          </a:p>
          <a:p>
            <a:r>
              <a:rPr lang="en-US" dirty="0"/>
              <a:t>If order is disrupted heavily by maintenance/releases, consider a rebuild.</a:t>
            </a:r>
          </a:p>
          <a:p>
            <a:pPr lvl="1"/>
            <a:r>
              <a:rPr lang="en-US" dirty="0"/>
              <a:t>Clustered rowstore index on unordered data by key data order column.</a:t>
            </a:r>
          </a:p>
          <a:p>
            <a:pPr lvl="1"/>
            <a:r>
              <a:rPr lang="en-US" dirty="0"/>
              <a:t>Replace with clustered columnstore on newly ordered data.</a:t>
            </a:r>
          </a:p>
          <a:p>
            <a:r>
              <a:rPr lang="en-US" dirty="0"/>
              <a:t>If older data is inactive/read-only, it can be ordered and left alone.</a:t>
            </a:r>
          </a:p>
          <a:p>
            <a:pPr lvl="1"/>
            <a:r>
              <a:rPr lang="en-US" dirty="0"/>
              <a:t>Forever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Partitioning makes this easy.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61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Elimination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36ECC128-C848-FFDD-04A2-112F9B90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2217078"/>
            <a:ext cx="7187214" cy="3462554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5726D51-CEA1-EF56-A1A6-D1AAB248E6A5}"/>
              </a:ext>
            </a:extLst>
          </p:cNvPr>
          <p:cNvSpPr txBox="1">
            <a:spLocks/>
          </p:cNvSpPr>
          <p:nvPr/>
        </p:nvSpPr>
        <p:spPr>
          <a:xfrm>
            <a:off x="7568118" y="3836708"/>
            <a:ext cx="930955" cy="5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10"/>
              <a:t> </a:t>
            </a:r>
            <a:endParaRPr lang="en-US" sz="38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7F83F-2853-8CB6-8F6D-3C639318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56" y="2217078"/>
            <a:ext cx="3186653" cy="346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260887-9D88-667C-0AD7-7F744F3EA712}"/>
              </a:ext>
            </a:extLst>
          </p:cNvPr>
          <p:cNvSpPr txBox="1"/>
          <p:nvPr/>
        </p:nvSpPr>
        <p:spPr>
          <a:xfrm>
            <a:off x="5044023" y="1656411"/>
            <a:ext cx="2917658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Only query for Col A &amp; Col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20D3-AE58-B492-E29A-521DD3C47050}"/>
              </a:ext>
            </a:extLst>
          </p:cNvPr>
          <p:cNvSpPr txBox="1"/>
          <p:nvPr/>
        </p:nvSpPr>
        <p:spPr>
          <a:xfrm>
            <a:off x="4600935" y="5942190"/>
            <a:ext cx="509135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i="1" dirty="0"/>
              <a:t>Unneeded columns are automatically skipped</a:t>
            </a:r>
          </a:p>
        </p:txBody>
      </p:sp>
    </p:spTree>
    <p:extLst>
      <p:ext uri="{BB962C8B-B14F-4D97-AF65-F5344CB8AC3E}">
        <p14:creationId xmlns:p14="http://schemas.microsoft.com/office/powerpoint/2010/main" val="5047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AC0E64C-0534-28F1-BFC6-48738C29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8" y="1511730"/>
            <a:ext cx="7511796" cy="361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0DA7-DA0E-2872-BFC9-AB7ACD02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6" y="5604801"/>
            <a:ext cx="7511796" cy="10562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E8B80F1-26F3-682F-BE91-44F20F5653BF}"/>
              </a:ext>
            </a:extLst>
          </p:cNvPr>
          <p:cNvSpPr/>
          <p:nvPr/>
        </p:nvSpPr>
        <p:spPr>
          <a:xfrm>
            <a:off x="4331389" y="5215656"/>
            <a:ext cx="1312259" cy="322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95B6B-BA21-BB1C-AD65-50577F109CFA}"/>
              </a:ext>
            </a:extLst>
          </p:cNvPr>
          <p:cNvSpPr txBox="1"/>
          <p:nvPr/>
        </p:nvSpPr>
        <p:spPr>
          <a:xfrm>
            <a:off x="8519527" y="2506168"/>
            <a:ext cx="3175036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rowgroups outside of that</a:t>
            </a:r>
          </a:p>
          <a:p>
            <a:r>
              <a:rPr lang="en-US" sz="1905" i="1" dirty="0"/>
              <a:t>Range are ignored.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DE3D6-18F1-C04F-66BF-DC226949025C}"/>
              </a:ext>
            </a:extLst>
          </p:cNvPr>
          <p:cNvSpPr txBox="1"/>
          <p:nvPr/>
        </p:nvSpPr>
        <p:spPr>
          <a:xfrm>
            <a:off x="8519527" y="4618697"/>
            <a:ext cx="3100913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***Requires ordered data***</a:t>
            </a:r>
          </a:p>
        </p:txBody>
      </p:sp>
    </p:spTree>
    <p:extLst>
      <p:ext uri="{BB962C8B-B14F-4D97-AF65-F5344CB8AC3E}">
        <p14:creationId xmlns:p14="http://schemas.microsoft.com/office/powerpoint/2010/main" val="1310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and 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099AADA7-9F89-DBA4-02BE-4F227604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7" y="2203513"/>
            <a:ext cx="6898033" cy="332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A134A-AAA9-A1BA-0D8B-03D78092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79" y="3443654"/>
            <a:ext cx="2927267" cy="9841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7E4A510-331F-FCCB-FB98-844C3769F5CC}"/>
              </a:ext>
            </a:extLst>
          </p:cNvPr>
          <p:cNvSpPr/>
          <p:nvPr/>
        </p:nvSpPr>
        <p:spPr>
          <a:xfrm>
            <a:off x="7627831" y="3735417"/>
            <a:ext cx="1035438" cy="51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87896-A50C-CCAE-B02D-D6C26460F4FD}"/>
              </a:ext>
            </a:extLst>
          </p:cNvPr>
          <p:cNvSpPr txBox="1"/>
          <p:nvPr/>
        </p:nvSpPr>
        <p:spPr>
          <a:xfrm>
            <a:off x="8019185" y="2382717"/>
            <a:ext cx="3008003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for only Col A &amp; Col B</a:t>
            </a:r>
          </a:p>
        </p:txBody>
      </p:sp>
    </p:spTree>
    <p:extLst>
      <p:ext uri="{BB962C8B-B14F-4D97-AF65-F5344CB8AC3E}">
        <p14:creationId xmlns:p14="http://schemas.microsoft.com/office/powerpoint/2010/main" val="6678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AC03E-FA84-EFC8-63EF-0042EA5E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" y="1541060"/>
            <a:ext cx="11657413" cy="3775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889F5-E171-1967-6C93-0C8F535ADD1B}"/>
              </a:ext>
            </a:extLst>
          </p:cNvPr>
          <p:cNvSpPr txBox="1"/>
          <p:nvPr/>
        </p:nvSpPr>
        <p:spPr>
          <a:xfrm>
            <a:off x="147824" y="5606280"/>
            <a:ext cx="8377999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/>
              <a:t>Compressing rowgroups is expensive.  The delta store accumulates smaller batches</a:t>
            </a:r>
          </a:p>
          <a:p>
            <a:r>
              <a:rPr lang="en-US" sz="1905" dirty="0"/>
              <a:t>of write operations and processes them in bulk asynchronously.  Read queries</a:t>
            </a:r>
          </a:p>
          <a:p>
            <a:r>
              <a:rPr lang="en-US" sz="1905" dirty="0"/>
              <a:t>interrogate both compressed rowgroups and the deltastore to retrieve result sets.</a:t>
            </a:r>
          </a:p>
        </p:txBody>
      </p:sp>
    </p:spTree>
    <p:extLst>
      <p:ext uri="{BB962C8B-B14F-4D97-AF65-F5344CB8AC3E}">
        <p14:creationId xmlns:p14="http://schemas.microsoft.com/office/powerpoint/2010/main" val="3667643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2654-14D6-23D6-6F00-2CE71AA633F0}"/>
              </a:ext>
            </a:extLst>
          </p:cNvPr>
          <p:cNvSpPr txBox="1"/>
          <p:nvPr/>
        </p:nvSpPr>
        <p:spPr>
          <a:xfrm>
            <a:off x="177287" y="5521177"/>
            <a:ext cx="8570166" cy="1493534"/>
          </a:xfrm>
          <a:prstGeom prst="rect">
            <a:avLst/>
          </a:prstGeom>
        </p:spPr>
        <p:txBody>
          <a:bodyPr vert="horz" lIns="96770" tIns="48385" rIns="96770" bIns="48385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en-US" sz="1799" dirty="0"/>
              <a:t>The delete bitmap overlays each rowgroup, indicating which rows are deleted.  Delete bitmaps are only created when deleted rows exist. Deletes are soft-deletes.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90A12B-E1D7-5C45-B42C-E921632B1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" y="1690688"/>
            <a:ext cx="12014713" cy="37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review of OLAP vs. OLTP workloads &amp; columnstore.</a:t>
            </a:r>
          </a:p>
          <a:p>
            <a:r>
              <a:rPr lang="en-US" dirty="0"/>
              <a:t>Columnstore Index compression and storage.</a:t>
            </a:r>
          </a:p>
          <a:p>
            <a:r>
              <a:rPr lang="en-US" dirty="0"/>
              <a:t>Parquet storage and compression.</a:t>
            </a:r>
          </a:p>
          <a:p>
            <a:r>
              <a:rPr lang="en-US" dirty="0"/>
              <a:t>Delta parquet storage and compression.</a:t>
            </a:r>
          </a:p>
          <a:p>
            <a:r>
              <a:rPr lang="en-US" dirty="0"/>
              <a:t>Vertipaq optimization / V-Order Optimization</a:t>
            </a:r>
            <a:br>
              <a:rPr lang="en-US" dirty="0"/>
            </a:br>
            <a:r>
              <a:rPr lang="en-US" dirty="0"/>
              <a:t>Z-Order Optimization / Liquid Clustering</a:t>
            </a:r>
          </a:p>
          <a:p>
            <a:r>
              <a:rPr lang="en-US" dirty="0"/>
              <a:t>Performance notes/best practices.</a:t>
            </a:r>
          </a:p>
          <a:p>
            <a:r>
              <a:rPr lang="en-US" dirty="0"/>
              <a:t>There cannot possibly be any time left (?)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99350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3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Apache</a:t>
            </a:r>
            <a:br>
              <a:rPr lang="en-US" sz="6000" b="1" dirty="0"/>
            </a:br>
            <a:r>
              <a:rPr lang="en-US" sz="6000" b="1" dirty="0"/>
              <a:t>Parquet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4182B86-337C-F972-5567-0ECC57A2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4" y="2779458"/>
            <a:ext cx="1509331" cy="3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72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open format that has been adopted by many platforms.</a:t>
            </a:r>
          </a:p>
          <a:p>
            <a:pPr lvl="1"/>
            <a:r>
              <a:rPr lang="en-US" dirty="0"/>
              <a:t>Open = portable!  No vendor lock-in!</a:t>
            </a:r>
          </a:p>
          <a:p>
            <a:r>
              <a:rPr lang="en-US" dirty="0"/>
              <a:t>Column-based storage.</a:t>
            </a:r>
          </a:p>
          <a:p>
            <a:r>
              <a:rPr lang="en-US" sz="2800" dirty="0"/>
              <a:t>Many similarities to columnstore index conventions.</a:t>
            </a:r>
          </a:p>
          <a:p>
            <a:r>
              <a:rPr lang="en-US" sz="2800" dirty="0"/>
              <a:t>(MUCH) more efficient for analytics than other file formats (CSV, XML, JSON, </a:t>
            </a:r>
            <a:r>
              <a:rPr lang="en-US" sz="2800" dirty="0" err="1"/>
              <a:t>etc</a:t>
            </a:r>
            <a:r>
              <a:rPr lang="en-US" sz="2800" dirty="0"/>
              <a:t>…)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239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1D6E7-D39F-CA34-D989-C511C49D7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68" y="1363986"/>
            <a:ext cx="7308449" cy="53321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8D871-C3E1-43A2-6740-A25865238CDF}"/>
              </a:ext>
            </a:extLst>
          </p:cNvPr>
          <p:cNvSpPr txBox="1"/>
          <p:nvPr/>
        </p:nvSpPr>
        <p:spPr>
          <a:xfrm>
            <a:off x="8131946" y="1997476"/>
            <a:ext cx="391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each Rowgroup, each column’s</a:t>
            </a:r>
          </a:p>
          <a:p>
            <a:r>
              <a:rPr lang="en-US" dirty="0"/>
              <a:t>data is referred to as a “Column Chunk”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6E4B8-EC29-2E56-77C5-702653470122}"/>
              </a:ext>
            </a:extLst>
          </p:cNvPr>
          <p:cNvSpPr txBox="1"/>
          <p:nvPr/>
        </p:nvSpPr>
        <p:spPr>
          <a:xfrm>
            <a:off x="8131946" y="3059668"/>
            <a:ext cx="38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column chunk can be divided into</a:t>
            </a:r>
          </a:p>
          <a:p>
            <a:r>
              <a:rPr lang="en-US" dirty="0"/>
              <a:t>as many pages as is needed to store</a:t>
            </a:r>
          </a:p>
          <a:p>
            <a:r>
              <a:rPr lang="en-US" dirty="0"/>
              <a:t>its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AC659-9FDE-1336-74FC-EB7AAA1848A9}"/>
              </a:ext>
            </a:extLst>
          </p:cNvPr>
          <p:cNvSpPr txBox="1"/>
          <p:nvPr/>
        </p:nvSpPr>
        <p:spPr>
          <a:xfrm>
            <a:off x="8131946" y="4398859"/>
            <a:ext cx="378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data page contains a header with</a:t>
            </a:r>
          </a:p>
          <a:p>
            <a:r>
              <a:rPr lang="en-US" dirty="0"/>
              <a:t>metadata describing its contents.</a:t>
            </a:r>
          </a:p>
        </p:txBody>
      </p:sp>
    </p:spTree>
    <p:extLst>
      <p:ext uri="{BB962C8B-B14F-4D97-AF65-F5344CB8AC3E}">
        <p14:creationId xmlns:p14="http://schemas.microsoft.com/office/powerpoint/2010/main" val="336347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columnstore indexes, metadata is separated from data, though it does not provide the same optimizations as columnstore (yet!)</a:t>
            </a:r>
          </a:p>
          <a:p>
            <a:r>
              <a:rPr lang="en-US" sz="2800" dirty="0"/>
              <a:t>Data page defaults to approximate 1MB max size. This can be customized if needed.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write_table</a:t>
            </a:r>
            <a:r>
              <a:rPr lang="en-US" dirty="0"/>
              <a:t>() option </a:t>
            </a:r>
            <a:r>
              <a:rPr lang="en-US" dirty="0" err="1"/>
              <a:t>data_page_size</a:t>
            </a:r>
            <a:r>
              <a:rPr lang="en-US" dirty="0"/>
              <a:t>.</a:t>
            </a:r>
          </a:p>
          <a:p>
            <a:r>
              <a:rPr lang="en-US" dirty="0"/>
              <a:t>Data types are extrapolated into smaller/simpler types.</a:t>
            </a:r>
          </a:p>
          <a:p>
            <a:pPr lvl="1"/>
            <a:r>
              <a:rPr lang="en-US" dirty="0"/>
              <a:t>For example, strings become binary byte arrays.</a:t>
            </a:r>
          </a:p>
          <a:p>
            <a:r>
              <a:rPr lang="en-CA" dirty="0"/>
              <a:t>Minimum unit of reads is the column chunk.</a:t>
            </a:r>
          </a:p>
        </p:txBody>
      </p:sp>
    </p:spTree>
    <p:extLst>
      <p:ext uri="{BB962C8B-B14F-4D97-AF65-F5344CB8AC3E}">
        <p14:creationId xmlns:p14="http://schemas.microsoft.com/office/powerpoint/2010/main" val="149017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Spark supports many different algorithms/formats:</a:t>
            </a:r>
          </a:p>
          <a:p>
            <a:pPr lvl="1"/>
            <a:r>
              <a:rPr lang="en-CA" dirty="0"/>
              <a:t>Snappy, </a:t>
            </a:r>
            <a:r>
              <a:rPr lang="en-CA" dirty="0" err="1"/>
              <a:t>gzip</a:t>
            </a:r>
            <a:r>
              <a:rPr lang="en-CA" dirty="0"/>
              <a:t>, </a:t>
            </a:r>
            <a:r>
              <a:rPr lang="en-CA" dirty="0" err="1"/>
              <a:t>lzo</a:t>
            </a:r>
            <a:r>
              <a:rPr lang="en-CA" dirty="0"/>
              <a:t>, </a:t>
            </a:r>
            <a:r>
              <a:rPr lang="en-CA" dirty="0" err="1"/>
              <a:t>brotli</a:t>
            </a:r>
            <a:r>
              <a:rPr lang="en-CA" dirty="0"/>
              <a:t>, lz4, </a:t>
            </a:r>
            <a:r>
              <a:rPr lang="en-CA" dirty="0" err="1"/>
              <a:t>zstd</a:t>
            </a:r>
            <a:r>
              <a:rPr lang="en-CA" dirty="0"/>
              <a:t>, and uncompressed.</a:t>
            </a:r>
          </a:p>
          <a:p>
            <a:r>
              <a:rPr lang="en-CA" dirty="0"/>
              <a:t>Parquet uses many familiar encoding methods:</a:t>
            </a:r>
          </a:p>
          <a:p>
            <a:pPr lvl="1"/>
            <a:r>
              <a:rPr lang="en-CA" dirty="0"/>
              <a:t>Run-length encoding</a:t>
            </a:r>
          </a:p>
          <a:p>
            <a:pPr lvl="2"/>
            <a:r>
              <a:rPr lang="en-CA" dirty="0"/>
              <a:t>NULLs are removed via run-length encoding.</a:t>
            </a:r>
          </a:p>
          <a:p>
            <a:pPr lvl="1"/>
            <a:r>
              <a:rPr lang="en-CA" dirty="0"/>
              <a:t>Dictionary encoding</a:t>
            </a:r>
          </a:p>
          <a:p>
            <a:pPr lvl="1"/>
            <a:r>
              <a:rPr lang="en-CA" dirty="0"/>
              <a:t>Bit-packing</a:t>
            </a:r>
          </a:p>
          <a:p>
            <a:r>
              <a:rPr lang="en-CA" dirty="0"/>
              <a:t>Compression is applied at the page level.  This means that each column chunk can contain data compressed in different ways (by page).</a:t>
            </a:r>
          </a:p>
        </p:txBody>
      </p:sp>
    </p:spTree>
    <p:extLst>
      <p:ext uri="{BB962C8B-B14F-4D97-AF65-F5344CB8AC3E}">
        <p14:creationId xmlns:p14="http://schemas.microsoft.com/office/powerpoint/2010/main" val="3540136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Additional encoding type available to the Parquet format.</a:t>
            </a:r>
          </a:p>
          <a:p>
            <a:r>
              <a:rPr lang="en-CA" dirty="0"/>
              <a:t>Computes the difference between consecutive values and stores that difference (delta).</a:t>
            </a:r>
          </a:p>
          <a:p>
            <a:r>
              <a:rPr lang="en-CA" dirty="0"/>
              <a:t>Effective on values that span a small range, especially large values.</a:t>
            </a:r>
          </a:p>
          <a:p>
            <a:r>
              <a:rPr lang="en-CA" dirty="0"/>
              <a:t>This has absolutely nothing to do with Delta Lake.</a:t>
            </a:r>
          </a:p>
        </p:txBody>
      </p:sp>
    </p:spTree>
    <p:extLst>
      <p:ext uri="{BB962C8B-B14F-4D97-AF65-F5344CB8AC3E}">
        <p14:creationId xmlns:p14="http://schemas.microsoft.com/office/powerpoint/2010/main" val="610810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 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38CBA7-BE88-9BFD-B77F-721C3EF2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6734"/>
              </p:ext>
            </p:extLst>
          </p:nvPr>
        </p:nvGraphicFramePr>
        <p:xfrm>
          <a:off x="838200" y="1690687"/>
          <a:ext cx="3733800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162">
                  <a:extLst>
                    <a:ext uri="{9D8B030D-6E8A-4147-A177-3AD203B41FA5}">
                      <a16:colId xmlns:a16="http://schemas.microsoft.com/office/drawing/2014/main" val="2439018138"/>
                    </a:ext>
                  </a:extLst>
                </a:gridCol>
                <a:gridCol w="2851638">
                  <a:extLst>
                    <a:ext uri="{9D8B030D-6E8A-4147-A177-3AD203B41FA5}">
                      <a16:colId xmlns:a16="http://schemas.microsoft.com/office/drawing/2014/main" val="640073008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38614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76834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13109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004784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64712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70691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85360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42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02169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06005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85653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29104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11575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650251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6612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1AB972-863D-C8FC-C36A-544B9571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2158"/>
              </p:ext>
            </p:extLst>
          </p:nvPr>
        </p:nvGraphicFramePr>
        <p:xfrm>
          <a:off x="6342225" y="1690686"/>
          <a:ext cx="3361612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516">
                  <a:extLst>
                    <a:ext uri="{9D8B030D-6E8A-4147-A177-3AD203B41FA5}">
                      <a16:colId xmlns:a16="http://schemas.microsoft.com/office/drawing/2014/main" val="4188926745"/>
                    </a:ext>
                  </a:extLst>
                </a:gridCol>
                <a:gridCol w="2572096">
                  <a:extLst>
                    <a:ext uri="{9D8B030D-6E8A-4147-A177-3AD203B41FA5}">
                      <a16:colId xmlns:a16="http://schemas.microsoft.com/office/drawing/2014/main" val="1702795855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Delta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5241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 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966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0490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93249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6086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4794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662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8842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75507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8213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8482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086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2841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7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55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3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Delta Lake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4182B86-337C-F972-5567-0ECC57A2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4" y="2511555"/>
            <a:ext cx="1509331" cy="3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Is a set of versioned Parquet files with a transaction log.</a:t>
            </a:r>
          </a:p>
          <a:p>
            <a:r>
              <a:rPr lang="en-CA" dirty="0"/>
              <a:t>Allows for concurrent writes, time travel, and versioning.</a:t>
            </a:r>
          </a:p>
          <a:p>
            <a:r>
              <a:rPr lang="en-CA" dirty="0"/>
              <a:t>Provides ACID transaction capabilities via optimistic snapshot isolation.</a:t>
            </a:r>
          </a:p>
          <a:p>
            <a:r>
              <a:rPr lang="en-CA" dirty="0"/>
              <a:t>Consumes more space and can become fragmented with lots of updates.  Similar challenge to columnstore indexes w/ updates.</a:t>
            </a:r>
          </a:p>
          <a:p>
            <a:pPr lvl="1"/>
            <a:r>
              <a:rPr lang="en-CA" dirty="0"/>
              <a:t>Ideal workloads are mainly insert/read, maybe deletes, no updates.</a:t>
            </a:r>
          </a:p>
          <a:p>
            <a:r>
              <a:rPr lang="en-CA" dirty="0"/>
              <a:t>Metadata is stored inline with data to prevent the metadata store from becoming prohibitively large.</a:t>
            </a:r>
          </a:p>
          <a:p>
            <a:r>
              <a:rPr lang="en-CA" dirty="0"/>
              <a:t>Changes are referred to as Commits.</a:t>
            </a:r>
          </a:p>
          <a:p>
            <a:r>
              <a:rPr lang="en-CA" dirty="0"/>
              <a:t>Open source format</a:t>
            </a:r>
          </a:p>
          <a:p>
            <a:pPr lvl="1"/>
            <a:r>
              <a:rPr lang="en-US" dirty="0"/>
              <a:t>Open = portable!  No vendor lock-in!</a:t>
            </a:r>
          </a:p>
        </p:txBody>
      </p:sp>
    </p:spTree>
    <p:extLst>
      <p:ext uri="{BB962C8B-B14F-4D97-AF65-F5344CB8AC3E}">
        <p14:creationId xmlns:p14="http://schemas.microsoft.com/office/powerpoint/2010/main" val="2940932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Files</a:t>
            </a:r>
          </a:p>
          <a:p>
            <a:pPr lvl="1"/>
            <a:r>
              <a:rPr lang="en-CA" dirty="0"/>
              <a:t>Details of data modified during the transaction</a:t>
            </a:r>
          </a:p>
          <a:p>
            <a:pPr lvl="1"/>
            <a:r>
              <a:rPr lang="en-CA" dirty="0"/>
              <a:t>Stored in a parquet file (*.parquet)</a:t>
            </a:r>
          </a:p>
          <a:p>
            <a:r>
              <a:rPr lang="en-CA" dirty="0"/>
              <a:t>Deletion Vector Files</a:t>
            </a:r>
          </a:p>
          <a:p>
            <a:pPr lvl="1"/>
            <a:r>
              <a:rPr lang="en-CA" dirty="0"/>
              <a:t>References deleted rows that are to be soft-deleted (like the delete bitmap)</a:t>
            </a:r>
          </a:p>
          <a:p>
            <a:pPr lvl="1"/>
            <a:r>
              <a:rPr lang="en-CA" dirty="0"/>
              <a:t>Stored as a binary file (*.bin)</a:t>
            </a:r>
          </a:p>
          <a:p>
            <a:r>
              <a:rPr lang="en-CA" dirty="0"/>
              <a:t>Change Data Files</a:t>
            </a:r>
          </a:p>
          <a:p>
            <a:pPr lvl="1"/>
            <a:r>
              <a:rPr lang="en-CA" dirty="0"/>
              <a:t>Manages data changes only: UPDATE, DELETE, MERGE.</a:t>
            </a:r>
          </a:p>
          <a:p>
            <a:pPr lvl="1"/>
            <a:r>
              <a:rPr lang="en-CA" dirty="0"/>
              <a:t>Stored as parquet file (*.</a:t>
            </a:r>
            <a:r>
              <a:rPr lang="en-CA" dirty="0" err="1"/>
              <a:t>snappy.parquet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54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vs. OLTP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Transactional (OLTP) workloads are typically:</a:t>
            </a:r>
          </a:p>
          <a:p>
            <a:pPr lvl="1"/>
            <a:r>
              <a:rPr lang="en-US" dirty="0"/>
              <a:t>Less rows</a:t>
            </a:r>
          </a:p>
          <a:p>
            <a:pPr lvl="1"/>
            <a:r>
              <a:rPr lang="en-US" dirty="0"/>
              <a:t>More updates/deletes.</a:t>
            </a:r>
          </a:p>
          <a:p>
            <a:pPr lvl="1"/>
            <a:r>
              <a:rPr lang="en-US" dirty="0"/>
              <a:t>More columns.  Columns may contain text or other binary data.</a:t>
            </a:r>
          </a:p>
          <a:p>
            <a:pPr lvl="1"/>
            <a:r>
              <a:rPr lang="en-US" dirty="0"/>
              <a:t>Very time-sensitive*. End users are waiting.</a:t>
            </a:r>
          </a:p>
          <a:p>
            <a:pPr lvl="1"/>
            <a:r>
              <a:rPr lang="en-US" dirty="0"/>
              <a:t>Limited aggregation.  Detail data is important.</a:t>
            </a:r>
          </a:p>
          <a:p>
            <a:r>
              <a:rPr lang="en-US" dirty="0"/>
              <a:t>Analytic (OLAP) workloads are typically:</a:t>
            </a:r>
          </a:p>
          <a:p>
            <a:pPr lvl="1"/>
            <a:r>
              <a:rPr lang="en-US" dirty="0"/>
              <a:t>More rows.</a:t>
            </a:r>
          </a:p>
          <a:p>
            <a:pPr lvl="1"/>
            <a:r>
              <a:rPr lang="en-US" dirty="0"/>
              <a:t>Mostly inserts, maybe deletes, few (if any) updates.</a:t>
            </a:r>
          </a:p>
          <a:p>
            <a:pPr lvl="1"/>
            <a:r>
              <a:rPr lang="en-US" dirty="0"/>
              <a:t>Less columns.  Columns are often numbers, dates, or lookups.</a:t>
            </a:r>
          </a:p>
          <a:p>
            <a:pPr lvl="1"/>
            <a:r>
              <a:rPr lang="en-US" dirty="0"/>
              <a:t>Not always time sensitive*.  Waiting a bit is more acceptable.</a:t>
            </a:r>
          </a:p>
          <a:p>
            <a:pPr lvl="1"/>
            <a:r>
              <a:rPr lang="en-US" dirty="0"/>
              <a:t>Aggregation common.  Metrics/calculations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348024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Delta Log Entries</a:t>
            </a:r>
          </a:p>
          <a:p>
            <a:pPr lvl="1"/>
            <a:r>
              <a:rPr lang="en-CA" dirty="0"/>
              <a:t>Log of all changes to a table. Each log file is a unit of atomicity for the table.</a:t>
            </a:r>
          </a:p>
          <a:p>
            <a:pPr lvl="1"/>
            <a:r>
              <a:rPr lang="en-CA" dirty="0"/>
              <a:t>Stored as a JSON (*.</a:t>
            </a:r>
            <a:r>
              <a:rPr lang="en-CA" dirty="0" err="1"/>
              <a:t>json</a:t>
            </a:r>
            <a:r>
              <a:rPr lang="en-CA" dirty="0"/>
              <a:t>)</a:t>
            </a:r>
          </a:p>
          <a:p>
            <a:r>
              <a:rPr lang="en-CA" dirty="0"/>
              <a:t>Checkpoints</a:t>
            </a:r>
          </a:p>
          <a:p>
            <a:pPr lvl="1"/>
            <a:r>
              <a:rPr lang="en-CA" dirty="0"/>
              <a:t>Contains a complete replay of all actions on a table.</a:t>
            </a:r>
          </a:p>
          <a:p>
            <a:pPr lvl="1"/>
            <a:r>
              <a:rPr lang="en-CA" dirty="0"/>
              <a:t>May follow two distinct file conventions: V1 spec &amp; V2 spec:</a:t>
            </a:r>
          </a:p>
          <a:p>
            <a:pPr lvl="2"/>
            <a:r>
              <a:rPr lang="en-CA" dirty="0"/>
              <a:t>V1 spec are flat checkpoints stored in numbered parquet files.</a:t>
            </a:r>
          </a:p>
          <a:p>
            <a:pPr lvl="3"/>
            <a:r>
              <a:rPr lang="en-CA" dirty="0"/>
              <a:t>Single-file checkpoints are more reliable than multi-file, which are deprecated.</a:t>
            </a:r>
          </a:p>
          <a:p>
            <a:pPr lvl="2"/>
            <a:r>
              <a:rPr lang="en-CA" dirty="0"/>
              <a:t>V2 spec use a JSON file and any number of sidecar parquet files (or none)</a:t>
            </a:r>
          </a:p>
          <a:p>
            <a:pPr lvl="3"/>
            <a:r>
              <a:rPr lang="en-CA" dirty="0"/>
              <a:t>File adds/removes go in sidecar files, if needed.</a:t>
            </a:r>
          </a:p>
          <a:p>
            <a:r>
              <a:rPr lang="en-CA" dirty="0"/>
              <a:t>Compaction</a:t>
            </a:r>
          </a:p>
          <a:p>
            <a:pPr lvl="1"/>
            <a:r>
              <a:rPr lang="en-CA" dirty="0"/>
              <a:t>For entities that are the target of many writes, the OPTIMIZE command can be used to compact many small files into a smaller number of larger files.</a:t>
            </a:r>
          </a:p>
        </p:txBody>
      </p:sp>
    </p:spTree>
    <p:extLst>
      <p:ext uri="{BB962C8B-B14F-4D97-AF65-F5344CB8AC3E}">
        <p14:creationId xmlns:p14="http://schemas.microsoft.com/office/powerpoint/2010/main" val="1500252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vs. 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Parquet is ideal for:</a:t>
            </a:r>
          </a:p>
          <a:p>
            <a:pPr lvl="1"/>
            <a:r>
              <a:rPr lang="en-CA" dirty="0"/>
              <a:t>Full or infrequent data loads (classic monthly/weekly/daily data load scenarios).</a:t>
            </a:r>
          </a:p>
          <a:p>
            <a:pPr lvl="1"/>
            <a:r>
              <a:rPr lang="en-CA" dirty="0"/>
              <a:t>Concurrency is not a problem.</a:t>
            </a:r>
          </a:p>
          <a:p>
            <a:pPr lvl="1"/>
            <a:r>
              <a:rPr lang="en-CA" dirty="0"/>
              <a:t>Time travel/versioning is not needed.</a:t>
            </a:r>
          </a:p>
          <a:p>
            <a:r>
              <a:rPr lang="en-CA" dirty="0"/>
              <a:t>Delta Lake is ideal for:</a:t>
            </a:r>
          </a:p>
          <a:p>
            <a:pPr lvl="1"/>
            <a:r>
              <a:rPr lang="en-CA" dirty="0"/>
              <a:t>ACID transaction support.</a:t>
            </a:r>
          </a:p>
          <a:p>
            <a:pPr lvl="1"/>
            <a:r>
              <a:rPr lang="en-CA" dirty="0"/>
              <a:t>Time travel/versioning.</a:t>
            </a:r>
          </a:p>
          <a:p>
            <a:pPr lvl="1"/>
            <a:r>
              <a:rPr lang="en-CA" dirty="0"/>
              <a:t>Frequent incremental data loads and/or streaming data.</a:t>
            </a:r>
          </a:p>
          <a:p>
            <a:pPr lvl="1"/>
            <a:r>
              <a:rPr lang="en-CA" dirty="0"/>
              <a:t>Expected contention between readers &amp; writers.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sz="2100" i="1" dirty="0"/>
              <a:t>*Note that Delta Lake requires more compute and will cost more than using only the parquet format.</a:t>
            </a:r>
          </a:p>
        </p:txBody>
      </p:sp>
    </p:spTree>
    <p:extLst>
      <p:ext uri="{BB962C8B-B14F-4D97-AF65-F5344CB8AC3E}">
        <p14:creationId xmlns:p14="http://schemas.microsoft.com/office/powerpoint/2010/main" val="2638121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Parquet file optimization found in Azure Lakehouse, Delta Lake, and Direct Lake.</a:t>
            </a:r>
          </a:p>
          <a:p>
            <a:r>
              <a:rPr lang="en-CA" dirty="0"/>
              <a:t>Orders rows within parquet files to optimize compression.</a:t>
            </a:r>
          </a:p>
          <a:p>
            <a:pPr lvl="1"/>
            <a:r>
              <a:rPr lang="en-CA" dirty="0"/>
              <a:t>Encoding/compression is tied directly into V-Order optimization.</a:t>
            </a:r>
          </a:p>
          <a:p>
            <a:r>
              <a:rPr lang="en-CA" dirty="0"/>
              <a:t>Analogous to Vertipaq optimization in columnstore indexes.</a:t>
            </a:r>
          </a:p>
          <a:p>
            <a:r>
              <a:rPr lang="en-CA" dirty="0"/>
              <a:t>V-ordered files remain open source/parquet format compliant.</a:t>
            </a:r>
          </a:p>
          <a:p>
            <a:r>
              <a:rPr lang="en-CA" dirty="0"/>
              <a:t>Enabled by default in Apache Spark &amp; Microsoft Fabric.</a:t>
            </a:r>
          </a:p>
        </p:txBody>
      </p:sp>
    </p:spTree>
    <p:extLst>
      <p:ext uri="{BB962C8B-B14F-4D97-AF65-F5344CB8AC3E}">
        <p14:creationId xmlns:p14="http://schemas.microsoft.com/office/powerpoint/2010/main" val="2626938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is co-located in a set of Delta Lake files.</a:t>
            </a:r>
          </a:p>
          <a:p>
            <a:r>
              <a:rPr lang="en-CA" dirty="0"/>
              <a:t>Can be manually enabled for columns that are expected to be often used in query predicates, and that have high cardinalities.</a:t>
            </a:r>
          </a:p>
          <a:p>
            <a:r>
              <a:rPr lang="en-CA" dirty="0"/>
              <a:t>Attempts to balance data across many data files.</a:t>
            </a:r>
          </a:p>
          <a:p>
            <a:r>
              <a:rPr lang="en-CA" dirty="0"/>
              <a:t>Can work together with V-Order optimization.</a:t>
            </a:r>
          </a:p>
          <a:p>
            <a:r>
              <a:rPr lang="en-CA" dirty="0"/>
              <a:t>Statistics are automatically collected for up to the first 32 columns in a table.  Stats are needed for Z-Order optimization to be effective.</a:t>
            </a:r>
          </a:p>
          <a:p>
            <a:pPr lvl="1"/>
            <a:r>
              <a:rPr lang="en-CA" dirty="0"/>
              <a:t>Can be added manually, if needed.</a:t>
            </a:r>
          </a:p>
        </p:txBody>
      </p:sp>
    </p:spTree>
    <p:extLst>
      <p:ext uri="{BB962C8B-B14F-4D97-AF65-F5344CB8AC3E}">
        <p14:creationId xmlns:p14="http://schemas.microsoft.com/office/powerpoint/2010/main" val="3444911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1CD0-F6EE-7778-96EF-6B1A2FAA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FA85-A0C8-B4ED-8398-93566A01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V-Order optimization requires ordered data.</a:t>
            </a:r>
          </a:p>
          <a:p>
            <a:r>
              <a:rPr lang="en-US" dirty="0"/>
              <a:t>Z-Order optimization requires keys to be chosen and order to be maintained on newly inserted data (by reclustering that data)</a:t>
            </a:r>
          </a:p>
          <a:p>
            <a:r>
              <a:rPr lang="en-US" dirty="0"/>
              <a:t>Uses a faster method to organize data with less compute/time required to do so.</a:t>
            </a:r>
          </a:p>
          <a:p>
            <a:r>
              <a:rPr lang="en-US" dirty="0"/>
              <a:t>Optimize operations, as well as predicate-queries are faster.</a:t>
            </a:r>
          </a:p>
          <a:p>
            <a:r>
              <a:rPr lang="en-US" dirty="0"/>
              <a:t>Changing clustering column is faster than Z-Order Optimization.</a:t>
            </a:r>
          </a:p>
          <a:p>
            <a:r>
              <a:rPr lang="en-US" dirty="0"/>
              <a:t>Found in Databricks Runtime 13.3+ for Delta tables.</a:t>
            </a:r>
          </a:p>
          <a:p>
            <a:pPr marL="457200" lvl="1" indent="0">
              <a:buNone/>
            </a:pPr>
            <a:r>
              <a:rPr lang="en-US" dirty="0"/>
              <a:t>	Row-level concurrency is in Databricks Runtime 14.2+</a:t>
            </a:r>
          </a:p>
        </p:txBody>
      </p:sp>
    </p:spTree>
    <p:extLst>
      <p:ext uri="{BB962C8B-B14F-4D97-AF65-F5344CB8AC3E}">
        <p14:creationId xmlns:p14="http://schemas.microsoft.com/office/powerpoint/2010/main" val="2972762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Proprietary Analytics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Tableau, Snowflake, Iceberg, Sisense, Cognos,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Even if details are not available, architecture is similar.</a:t>
            </a:r>
          </a:p>
          <a:p>
            <a:r>
              <a:rPr lang="en-CA" dirty="0"/>
              <a:t>Columnstore plus:</a:t>
            </a:r>
          </a:p>
          <a:p>
            <a:pPr lvl="1"/>
            <a:r>
              <a:rPr lang="en-CA" dirty="0"/>
              <a:t>Supplemental indexing</a:t>
            </a:r>
          </a:p>
          <a:p>
            <a:pPr lvl="1"/>
            <a:r>
              <a:rPr lang="en-CA" dirty="0"/>
              <a:t>Encoding/Compression</a:t>
            </a:r>
          </a:p>
          <a:p>
            <a:pPr lvl="1"/>
            <a:r>
              <a:rPr lang="en-CA" dirty="0"/>
              <a:t>Co-locating data</a:t>
            </a:r>
          </a:p>
          <a:p>
            <a:pPr lvl="1"/>
            <a:r>
              <a:rPr lang="en-CA" dirty="0"/>
              <a:t>Row-order optimization</a:t>
            </a:r>
          </a:p>
          <a:p>
            <a:pPr lvl="1"/>
            <a:r>
              <a:rPr lang="en-CA" dirty="0"/>
              <a:t>Delta-like structures for ACID transactions</a:t>
            </a:r>
          </a:p>
          <a:p>
            <a:pPr lvl="1"/>
            <a:r>
              <a:rPr lang="en-CA" dirty="0"/>
              <a:t>Metadata analytics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39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Analytic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Avoid UPDATE operations.  They are computationally expensive in any format and increase concurrency risks in </a:t>
            </a:r>
            <a:r>
              <a:rPr lang="en-CA" dirty="0" err="1"/>
              <a:t>non-ACID</a:t>
            </a:r>
            <a:r>
              <a:rPr lang="en-CA" dirty="0"/>
              <a:t> solutions.</a:t>
            </a:r>
          </a:p>
          <a:p>
            <a:pPr lvl="1"/>
            <a:r>
              <a:rPr lang="en-CA" dirty="0"/>
              <a:t>Replacing with atomic DELETE/INSERT operations is a valid simplification.</a:t>
            </a:r>
          </a:p>
          <a:p>
            <a:r>
              <a:rPr lang="en-CA" dirty="0"/>
              <a:t>Load new data in order by a frequently-queried column.</a:t>
            </a:r>
          </a:p>
          <a:p>
            <a:pPr lvl="1"/>
            <a:r>
              <a:rPr lang="en-CA" dirty="0"/>
              <a:t>Often a datetime, such as a sample/load/log/event time.</a:t>
            </a:r>
          </a:p>
          <a:p>
            <a:pPr lvl="1"/>
            <a:r>
              <a:rPr lang="en-CA" dirty="0"/>
              <a:t>Maintain order over time, if possible.</a:t>
            </a:r>
          </a:p>
          <a:p>
            <a:pPr lvl="1"/>
            <a:r>
              <a:rPr lang="en-CA" dirty="0"/>
              <a:t>Consider a complete reload/re-creation of data if data is too fragmented.</a:t>
            </a:r>
          </a:p>
          <a:p>
            <a:pPr lvl="2"/>
            <a:r>
              <a:rPr lang="en-CA" dirty="0"/>
              <a:t>Can be done by table/partition/file as needed.  No need to reload everything if most is ordered.</a:t>
            </a:r>
          </a:p>
          <a:p>
            <a:pPr lvl="1"/>
            <a:r>
              <a:rPr lang="en-CA" dirty="0"/>
              <a:t>Ordered columnstore index feature is not production-worthy.  Yet.</a:t>
            </a:r>
          </a:p>
          <a:p>
            <a:r>
              <a:rPr lang="en-CA" dirty="0"/>
              <a:t>Dig into metadata and settings and fine-tune, when needed.</a:t>
            </a:r>
          </a:p>
        </p:txBody>
      </p:sp>
    </p:spTree>
    <p:extLst>
      <p:ext uri="{BB962C8B-B14F-4D97-AF65-F5344CB8AC3E}">
        <p14:creationId xmlns:p14="http://schemas.microsoft.com/office/powerpoint/2010/main" val="16575284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Best Practices for Analytic Data Storage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Partition data, if able.  Old data may not be used the same way as new data.  Consider archived, soft-deleted, inactive, or unused data.  Compress differently, if needed.</a:t>
            </a:r>
          </a:p>
          <a:p>
            <a:r>
              <a:rPr lang="en-CA" dirty="0"/>
              <a:t>Normalize large text/strings.  Especially with high cardinality.</a:t>
            </a:r>
          </a:p>
          <a:p>
            <a:pPr lvl="1"/>
            <a:r>
              <a:rPr lang="en-CA" dirty="0"/>
              <a:t>Lengthy text/binary data does not compress as well and can cause dictionary pressure in any format that uses dictionary compression.</a:t>
            </a:r>
          </a:p>
          <a:p>
            <a:r>
              <a:rPr lang="en-CA" dirty="0"/>
              <a:t>Query only the columns that are needed.</a:t>
            </a:r>
          </a:p>
          <a:p>
            <a:pPr lvl="1"/>
            <a:r>
              <a:rPr lang="en-CA" dirty="0"/>
              <a:t>Reduces reads significantly and speeds up data access on any platform.</a:t>
            </a:r>
          </a:p>
          <a:p>
            <a:r>
              <a:rPr lang="en-CA" dirty="0"/>
              <a:t>Use bulk-insert functionality, when available.</a:t>
            </a:r>
          </a:p>
          <a:p>
            <a:pPr lvl="1"/>
            <a:r>
              <a:rPr lang="en-CA" dirty="0"/>
              <a:t>Inserting more rows at once is more efficient than trickle-loads.</a:t>
            </a:r>
          </a:p>
          <a:p>
            <a:pPr lvl="1"/>
            <a:r>
              <a:rPr lang="en-CA" dirty="0"/>
              <a:t>Updates cannot take advantage of this on most platforms.</a:t>
            </a:r>
          </a:p>
        </p:txBody>
      </p:sp>
    </p:spTree>
    <p:extLst>
      <p:ext uri="{BB962C8B-B14F-4D97-AF65-F5344CB8AC3E}">
        <p14:creationId xmlns:p14="http://schemas.microsoft.com/office/powerpoint/2010/main" val="37624426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how analytic data is stored can help improve data load and analytics performance.</a:t>
            </a:r>
          </a:p>
          <a:p>
            <a:r>
              <a:rPr lang="en-US" dirty="0"/>
              <a:t>Most analytic storage engines have similar architectures.</a:t>
            </a:r>
          </a:p>
          <a:p>
            <a:r>
              <a:rPr lang="en-US" dirty="0"/>
              <a:t>Choosing the best tool for the job can reduce cost and improve performance.</a:t>
            </a:r>
          </a:p>
          <a:p>
            <a:r>
              <a:rPr lang="en-US" dirty="0"/>
              <a:t>Open-source tools carry a huge advantage if you want to avoid vendor lock-in.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Mixed Workloads?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data, current/history tables, queue tables,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Data is often written via inserts and rarely modified.</a:t>
            </a:r>
          </a:p>
          <a:p>
            <a:pPr lvl="1"/>
            <a:r>
              <a:rPr lang="en-US" dirty="0"/>
              <a:t>Or only a small portion is modified.</a:t>
            </a:r>
          </a:p>
          <a:p>
            <a:r>
              <a:rPr lang="en-US" dirty="0"/>
              <a:t>Data is repetitive.</a:t>
            </a:r>
          </a:p>
          <a:p>
            <a:r>
              <a:rPr lang="en-US" dirty="0"/>
              <a:t>Not terribly time-sensitive*.</a:t>
            </a:r>
          </a:p>
          <a:p>
            <a:r>
              <a:rPr lang="en-US" dirty="0"/>
              <a:t>Data can be easily partitioned into active/inactive data.</a:t>
            </a:r>
          </a:p>
          <a:p>
            <a:r>
              <a:rPr lang="en-US" dirty="0"/>
              <a:t>OLAP data conventions can sometimes be used (with a bit of caution).</a:t>
            </a:r>
          </a:p>
          <a:p>
            <a:r>
              <a:rPr lang="en-US" dirty="0"/>
              <a:t>Data lakes are a mix of OLAP and OLTP features, but are 100% OLAP for the purpose of compression/storage.</a:t>
            </a:r>
          </a:p>
        </p:txBody>
      </p:sp>
    </p:spTree>
    <p:extLst>
      <p:ext uri="{BB962C8B-B14F-4D97-AF65-F5344CB8AC3E}">
        <p14:creationId xmlns:p14="http://schemas.microsoft.com/office/powerpoint/2010/main" val="256129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3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Columnstore Indexes</a:t>
            </a:r>
            <a:br>
              <a:rPr lang="en-US" sz="6000" b="1" dirty="0"/>
            </a:br>
            <a:r>
              <a:rPr lang="en-US" sz="6000" b="1" dirty="0"/>
              <a:t>in SQL Server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4182B86-337C-F972-5567-0ECC57A2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115059"/>
            <a:ext cx="1509331" cy="3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Columnstore Index Storage Format (SQL Server)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E901C7E-53FB-D57C-7FDE-7054A5FE3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1989373"/>
            <a:ext cx="8831922" cy="4254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F8F5E-5CCA-54BC-6C25-27BA39C8CD3C}"/>
              </a:ext>
            </a:extLst>
          </p:cNvPr>
          <p:cNvSpPr txBox="1"/>
          <p:nvPr/>
        </p:nvSpPr>
        <p:spPr>
          <a:xfrm>
            <a:off x="502139" y="1452646"/>
            <a:ext cx="604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stored in segments. Each contains data for one column.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8BC42-C53C-A228-347E-F6D85A41CCC8}"/>
              </a:ext>
            </a:extLst>
          </p:cNvPr>
          <p:cNvSpPr txBox="1"/>
          <p:nvPr/>
        </p:nvSpPr>
        <p:spPr>
          <a:xfrm>
            <a:off x="9418116" y="2006644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to 2^20</a:t>
            </a:r>
            <a:r>
              <a:rPr lang="en-US" baseline="30000" dirty="0"/>
              <a:t>th</a:t>
            </a:r>
            <a:r>
              <a:rPr lang="en-US" dirty="0"/>
              <a:t> rows per rowgroup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8006B-19D0-5067-635A-EC9020DD3D52}"/>
              </a:ext>
            </a:extLst>
          </p:cNvPr>
          <p:cNvSpPr txBox="1"/>
          <p:nvPr/>
        </p:nvSpPr>
        <p:spPr>
          <a:xfrm>
            <a:off x="9418116" y="3386803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segment per column per rowgroup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ED4C2-B823-B3D0-5A88-6B3E6A18D343}"/>
              </a:ext>
            </a:extLst>
          </p:cNvPr>
          <p:cNvSpPr txBox="1"/>
          <p:nvPr/>
        </p:nvSpPr>
        <p:spPr>
          <a:xfrm>
            <a:off x="502139" y="6375581"/>
            <a:ext cx="94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segments, </a:t>
            </a:r>
            <a:r>
              <a:rPr lang="en-US" dirty="0" err="1"/>
              <a:t>rowgroups</a:t>
            </a:r>
            <a:r>
              <a:rPr lang="en-US" dirty="0"/>
              <a:t>, and metadata are stored in 8kb pages in SQL Server data files (MDF/NDF)</a:t>
            </a:r>
          </a:p>
        </p:txBody>
      </p:sp>
    </p:spTree>
    <p:extLst>
      <p:ext uri="{BB962C8B-B14F-4D97-AF65-F5344CB8AC3E}">
        <p14:creationId xmlns:p14="http://schemas.microsoft.com/office/powerpoint/2010/main" val="394684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Index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segment is compressed separately.</a:t>
            </a:r>
          </a:p>
          <a:p>
            <a:r>
              <a:rPr lang="en-US" dirty="0"/>
              <a:t>1 segment = 1 column = 1 data type.</a:t>
            </a:r>
          </a:p>
          <a:p>
            <a:r>
              <a:rPr lang="en-US" dirty="0"/>
              <a:t>Ordered data compresses more effectively (more on this later).</a:t>
            </a:r>
          </a:p>
          <a:p>
            <a:pPr lvl="1"/>
            <a:r>
              <a:rPr lang="en-US" dirty="0"/>
              <a:t>Data that is “close” to other data is more similar.</a:t>
            </a:r>
          </a:p>
        </p:txBody>
      </p:sp>
    </p:spTree>
    <p:extLst>
      <p:ext uri="{BB962C8B-B14F-4D97-AF65-F5344CB8AC3E}">
        <p14:creationId xmlns:p14="http://schemas.microsoft.com/office/powerpoint/2010/main" val="14161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Excess zeroes are removed from fixed-width data types, reducing their storage footprint: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271E7A-F914-1EFA-E492-6308B4007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89631"/>
              </p:ext>
            </p:extLst>
          </p:nvPr>
        </p:nvGraphicFramePr>
        <p:xfrm>
          <a:off x="2322069" y="2751352"/>
          <a:ext cx="5195932" cy="3741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103">
                  <a:extLst>
                    <a:ext uri="{9D8B030D-6E8A-4147-A177-3AD203B41FA5}">
                      <a16:colId xmlns:a16="http://schemas.microsoft.com/office/drawing/2014/main" val="4046369581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1308029408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311813368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1384942759"/>
                    </a:ext>
                  </a:extLst>
                </a:gridCol>
              </a:tblGrid>
              <a:tr h="5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SQL Data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Size (bits)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Bit-Packed Size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7655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00960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42609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17825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84739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05854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71313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33951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14499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030071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2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10471</TotalTime>
  <Words>3209</Words>
  <Application>Microsoft Office PowerPoint</Application>
  <PresentationFormat>Widescreen</PresentationFormat>
  <Paragraphs>832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Ed Pollack</vt:lpstr>
      <vt:lpstr>Agenda</vt:lpstr>
      <vt:lpstr>OLAP vs. OLTP</vt:lpstr>
      <vt:lpstr>What About Mixed Workloads?</vt:lpstr>
      <vt:lpstr>Columnstore Indexes in SQL Server   </vt:lpstr>
      <vt:lpstr>Columnstore Index Storage Format (SQL Server)</vt:lpstr>
      <vt:lpstr>Columnstore Index Compression</vt:lpstr>
      <vt:lpstr>Bit Packing</vt:lpstr>
      <vt:lpstr>Encoding Algorithms</vt:lpstr>
      <vt:lpstr>Dictionary Encoding</vt:lpstr>
      <vt:lpstr>Dictionary Encoding Example</vt:lpstr>
      <vt:lpstr>Dictionary Encoding Example</vt:lpstr>
      <vt:lpstr>Dictionary Encoding Example</vt:lpstr>
      <vt:lpstr>Value Encoding</vt:lpstr>
      <vt:lpstr>Value Encoding Example #1</vt:lpstr>
      <vt:lpstr>Value Encoding Example #2</vt:lpstr>
      <vt:lpstr>Value Encoding Example #3</vt:lpstr>
      <vt:lpstr>Run-Length Encoding</vt:lpstr>
      <vt:lpstr>Columnstore Compression</vt:lpstr>
      <vt:lpstr>Vertipaq Optimization</vt:lpstr>
      <vt:lpstr>Vertipaq Optimization Example</vt:lpstr>
      <vt:lpstr>Metadata</vt:lpstr>
      <vt:lpstr>Data Order</vt:lpstr>
      <vt:lpstr>Segment Elimination</vt:lpstr>
      <vt:lpstr>Rowgroup Elimination</vt:lpstr>
      <vt:lpstr>Segment and Rowgroup Elimination</vt:lpstr>
      <vt:lpstr>Writing to Columnstore Indexes</vt:lpstr>
      <vt:lpstr>Writing to Columnstore Indexes</vt:lpstr>
      <vt:lpstr>Apache Parquet   </vt:lpstr>
      <vt:lpstr>Apache Parquet File Format</vt:lpstr>
      <vt:lpstr>Apache Parquet File Format Details</vt:lpstr>
      <vt:lpstr>Apache Parquet File Format Notes</vt:lpstr>
      <vt:lpstr>Apache Parquet Compression</vt:lpstr>
      <vt:lpstr>Delta Encoding</vt:lpstr>
      <vt:lpstr>Delta Encoding Example</vt:lpstr>
      <vt:lpstr>Delta Lake   </vt:lpstr>
      <vt:lpstr>Delta Lake</vt:lpstr>
      <vt:lpstr>Delta Lake Components</vt:lpstr>
      <vt:lpstr>Delta Lake Components</vt:lpstr>
      <vt:lpstr>Parquet vs. Delta Lake</vt:lpstr>
      <vt:lpstr>V-Order Optimization</vt:lpstr>
      <vt:lpstr>Z-Order Optimization</vt:lpstr>
      <vt:lpstr>Liquid Clustering</vt:lpstr>
      <vt:lpstr>What About Proprietary Analytics Tools?</vt:lpstr>
      <vt:lpstr>Best Practices for Analytic Data Storage</vt:lpstr>
      <vt:lpstr>Best Practices for Analytic Data Storage (Part 2)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 </cp:lastModifiedBy>
  <cp:revision>369</cp:revision>
  <dcterms:created xsi:type="dcterms:W3CDTF">2022-11-29T17:09:54Z</dcterms:created>
  <dcterms:modified xsi:type="dcterms:W3CDTF">2024-01-25T19:57:12Z</dcterms:modified>
</cp:coreProperties>
</file>