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27"/>
  </p:notesMasterIdLst>
  <p:handoutMasterIdLst>
    <p:handoutMasterId r:id="rId28"/>
  </p:handoutMasterIdLst>
  <p:sldIdLst>
    <p:sldId id="285" r:id="rId3"/>
    <p:sldId id="434" r:id="rId4"/>
    <p:sldId id="256" r:id="rId5"/>
    <p:sldId id="295" r:id="rId6"/>
    <p:sldId id="296" r:id="rId7"/>
    <p:sldId id="435" r:id="rId8"/>
    <p:sldId id="436" r:id="rId9"/>
    <p:sldId id="437" r:id="rId10"/>
    <p:sldId id="438" r:id="rId11"/>
    <p:sldId id="439" r:id="rId12"/>
    <p:sldId id="452" r:id="rId13"/>
    <p:sldId id="445" r:id="rId14"/>
    <p:sldId id="440" r:id="rId15"/>
    <p:sldId id="441" r:id="rId16"/>
    <p:sldId id="442" r:id="rId17"/>
    <p:sldId id="443" r:id="rId18"/>
    <p:sldId id="446" r:id="rId19"/>
    <p:sldId id="447" r:id="rId20"/>
    <p:sldId id="449" r:id="rId21"/>
    <p:sldId id="450" r:id="rId22"/>
    <p:sldId id="451" r:id="rId23"/>
    <p:sldId id="328" r:id="rId24"/>
    <p:sldId id="257" r:id="rId25"/>
    <p:sldId id="265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85"/>
            <p14:sldId id="434"/>
            <p14:sldId id="256"/>
            <p14:sldId id="295"/>
            <p14:sldId id="296"/>
            <p14:sldId id="435"/>
            <p14:sldId id="436"/>
            <p14:sldId id="437"/>
            <p14:sldId id="438"/>
            <p14:sldId id="439"/>
            <p14:sldId id="452"/>
            <p14:sldId id="445"/>
            <p14:sldId id="440"/>
            <p14:sldId id="441"/>
            <p14:sldId id="442"/>
            <p14:sldId id="443"/>
            <p14:sldId id="446"/>
            <p14:sldId id="447"/>
            <p14:sldId id="449"/>
            <p14:sldId id="450"/>
            <p14:sldId id="451"/>
            <p14:sldId id="328"/>
            <p14:sldId id="257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E21"/>
    <a:srgbClr val="27BEC7"/>
    <a:srgbClr val="1DB14B"/>
    <a:srgbClr val="FFC20E"/>
    <a:srgbClr val="0090D2"/>
    <a:srgbClr val="5FBB46"/>
    <a:srgbClr val="939598"/>
    <a:srgbClr val="FFD800"/>
    <a:srgbClr val="003677"/>
    <a:srgbClr val="9E0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5" autoAdjust="0"/>
    <p:restoredTop sz="97586" autoAdjust="0"/>
  </p:normalViewPr>
  <p:slideViewPr>
    <p:cSldViewPr snapToGrid="0">
      <p:cViewPr varScale="1">
        <p:scale>
          <a:sx n="146" d="100"/>
          <a:sy n="146" d="100"/>
        </p:scale>
        <p:origin x="528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5781" y="1"/>
            <a:ext cx="3340734" cy="5143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32" y="444468"/>
            <a:ext cx="4559981" cy="1301315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rgbClr val="0090D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8" name="Picture 7" descr="PASS_Logo_whit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2" y="4660566"/>
            <a:ext cx="428460" cy="3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AEC1-FCC5-8C19-E87A-BE8F8BDE0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8C72F-9959-C3A8-502B-BA4845E9B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B0B78-F4A8-8872-4FCF-30E65EE0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B1D-5343-4916-A563-E57E2C2B5CD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34A97-67AD-71CF-2BFC-4A551548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9A696-ABF3-F976-7616-C94C6EC1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5344-7CA3-4A49-ACB0-4E3B6DC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1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267C-E7E7-8127-3760-81B98554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37ED-2E1D-9361-5F9E-CDC7497D9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EC272-06F5-1F4E-3E7F-857973AE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B1D-5343-4916-A563-E57E2C2B5CD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F6586-4E77-9E59-1215-88615BF1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B0438-7C6F-368B-624A-EE1CF172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5344-7CA3-4A49-ACB0-4E3B6DC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8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0A46-B24E-4567-9354-9BCC0C63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C110A-E002-E99B-37B9-3EB7D7E71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239FF-2E84-7511-A015-8E5BBE17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B1D-5343-4916-A563-E57E2C2B5CD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AFE15-E9C2-6464-605D-557D9659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4B6FA-DB82-9414-F781-90170B6D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5344-7CA3-4A49-ACB0-4E3B6DC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1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5510-6E9D-6F79-9D56-022643D9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0EF90-07BC-1688-0F91-78C1ACACB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40197-B478-031D-1097-935B6FAA9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9D294-BC4C-50CE-7074-CAD6A073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B1D-5343-4916-A563-E57E2C2B5CD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D602D-5040-FB8E-5658-EBE07AE6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EDA5F-BF24-770B-E412-D887328B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5344-7CA3-4A49-ACB0-4E3B6DC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80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ED62-6306-E7AD-EA06-3587A262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7512D-D8B7-1883-D9F6-6E8B0BF64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4484E-451D-3BDC-234A-4400F0E76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78DF7-0F7D-4F96-7B87-86C568A56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CF9AA-C704-CFE9-F248-7C29BDBBC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01861-0ADC-786B-F8D6-68F1DB18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B1D-5343-4916-A563-E57E2C2B5CD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64AD5-B934-95C7-BEF1-96823254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AB34D-CDDD-8A56-54ED-B4B9ADE7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5344-7CA3-4A49-ACB0-4E3B6DC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94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AC02-E016-CCCC-79E3-AAD0974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3F71C-8566-EE7A-A75A-28B677A4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B1D-5343-4916-A563-E57E2C2B5CD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579F5-3BAF-FB46-18EC-901A7E99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6E598-7BE8-1E9B-4D66-32DE9635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5344-7CA3-4A49-ACB0-4E3B6DC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23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82305-6E4E-9AA2-2B21-F9DB4851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B1D-5343-4916-A563-E57E2C2B5CD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BD604-4C51-CBFD-CA0C-1FF0AB04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02706-02A5-3E27-194C-7792B286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5344-7CA3-4A49-ACB0-4E3B6DC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3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BBFB-679B-1DE6-A80D-AC783DB80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9AF5-2315-6BC8-4362-607D01D3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D85A9-57E2-30BC-6A93-5C97DFC20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2C340-1F17-A263-5CBB-D5358C8C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B1D-5343-4916-A563-E57E2C2B5CD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286B2-E950-FBD9-6E1E-CFD01801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FE887-7837-70B6-1354-F235D8BA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5344-7CA3-4A49-ACB0-4E3B6DC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21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E8F6-DA14-361C-1CBD-CC758981A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5BDA2-01AE-4CAA-A86E-FF35ADF4F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5E9F1-B9B4-7BD6-C56D-BA24D0CD7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E5B7E-0D62-ED9E-DC29-F92A395E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B1D-5343-4916-A563-E57E2C2B5CD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F8D6C-7705-9F50-CC36-879C036B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2B48A-3B38-7A50-B13B-D74C575B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5344-7CA3-4A49-ACB0-4E3B6DC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89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9A8F-90D4-791E-4EB3-9F90F8F7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8C3E3-BA1F-93ED-C156-B4CF16A44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3D284-FDA1-4EF7-04F6-153656FB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B1D-5343-4916-A563-E57E2C2B5CD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16ACB-ABFD-36E1-5F25-D095C35C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B6E8E-308C-9D4E-5107-4FE3B1A8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5344-7CA3-4A49-ACB0-4E3B6DC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0" y="-594087"/>
            <a:ext cx="3725240" cy="573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7B6854-B3DD-6969-6453-252B5AFC3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8C404-1260-21CD-D622-63FA80475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FA12E-5B1E-3827-7FC6-729F09AE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EB1D-5343-4916-A563-E57E2C2B5CD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F47A7-B80D-51C8-B035-B6B8D281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1F5D8-1502-93B0-0D97-B037E269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E5344-7CA3-4A49-ACB0-4E3B6DC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0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592834" y="2190211"/>
            <a:ext cx="495344" cy="32815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42738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ASS_Logo_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35911"/>
          <a:stretch/>
        </p:blipFill>
        <p:spPr>
          <a:xfrm>
            <a:off x="5781" y="1"/>
            <a:ext cx="4208000" cy="51434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214459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13781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C771-EA88-47A6-A613-66BA5878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9A32-1242-4692-8CA0-E25E5CEA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E28B-8D91-4B97-96D1-00D00160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FEB2-3DFA-4B40-9C39-44CA81B4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B7AD-0EBD-4237-B1D9-20E53338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PASS_Logo_gray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9" r:id="rId4"/>
    <p:sldLayoutId id="2147483652" r:id="rId5"/>
    <p:sldLayoutId id="2147483654" r:id="rId6"/>
    <p:sldLayoutId id="2147483657" r:id="rId7"/>
    <p:sldLayoutId id="2147483656" r:id="rId8"/>
    <p:sldLayoutId id="2147483661" r:id="rId9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2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8EF7B3-0738-FEBB-CCE5-6E3F61678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62132-5F92-BE23-B8A2-D7A420BD4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9333B-215F-2A84-48EF-99CB0EE1E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BEB1D-5343-4916-A563-E57E2C2B5CDA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A4BC9-2B6B-DE2D-1941-F1CB6F03A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FC268-A94D-FB85-5532-525CFCDC3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E5344-7CA3-4A49-ACB0-4E3B6DC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3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drivencommunity.com/" TargetMode="External"/><Relationship Id="rId13" Type="http://schemas.openxmlformats.org/officeDocument/2006/relationships/image" Target="../media/image7.jpeg"/><Relationship Id="rId18" Type="http://schemas.openxmlformats.org/officeDocument/2006/relationships/image" Target="../media/image10.jpg"/><Relationship Id="rId3" Type="http://schemas.openxmlformats.org/officeDocument/2006/relationships/hyperlink" Target="https://link.springer.com/book/10.1007/978-1-4842-8048-5" TargetMode="External"/><Relationship Id="rId21" Type="http://schemas.openxmlformats.org/officeDocument/2006/relationships/image" Target="../media/image12.png"/><Relationship Id="rId7" Type="http://schemas.openxmlformats.org/officeDocument/2006/relationships/hyperlink" Target="https://sqlsaturday.com/2024-08-03-sqlsaturday1083/" TargetMode="External"/><Relationship Id="rId12" Type="http://schemas.openxmlformats.org/officeDocument/2006/relationships/hyperlink" Target="https://link.springer.com/search?dc.creator=Edward+Pollack" TargetMode="External"/><Relationship Id="rId17" Type="http://schemas.openxmlformats.org/officeDocument/2006/relationships/hyperlink" Target="https://www.transfinder.com/" TargetMode="External"/><Relationship Id="rId2" Type="http://schemas.openxmlformats.org/officeDocument/2006/relationships/hyperlink" Target="https://link.springer.com/book/10.1007/978-1-4842-4318-3" TargetMode="External"/><Relationship Id="rId16" Type="http://schemas.openxmlformats.org/officeDocument/2006/relationships/image" Target="../media/image9.jpe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red-gate.com/simple-talk/author/ed7alum-rpi-edu/" TargetMode="External"/><Relationship Id="rId11" Type="http://schemas.openxmlformats.org/officeDocument/2006/relationships/image" Target="../media/image6.jpeg"/><Relationship Id="rId5" Type="http://schemas.openxmlformats.org/officeDocument/2006/relationships/hyperlink" Target="https://link.springer.com/book/10.1007/978-1-4842-9215-0" TargetMode="External"/><Relationship Id="rId15" Type="http://schemas.openxmlformats.org/officeDocument/2006/relationships/hyperlink" Target="https://mvp.microsoft.com/en-US/MVP/profile/c7dc42d5-ff3e-ed11-bba3-000d3a197333" TargetMode="External"/><Relationship Id="rId10" Type="http://schemas.openxmlformats.org/officeDocument/2006/relationships/hyperlink" Target="https://www.linkedin.com/in/ed-pollack-65a3aa23/" TargetMode="External"/><Relationship Id="rId19" Type="http://schemas.openxmlformats.org/officeDocument/2006/relationships/hyperlink" Target="https://sqlsaturday.com/" TargetMode="External"/><Relationship Id="rId4" Type="http://schemas.openxmlformats.org/officeDocument/2006/relationships/hyperlink" Target="https://link.springer.com/book/10.1007/978-1-4842-5197-3" TargetMode="External"/><Relationship Id="rId9" Type="http://schemas.openxmlformats.org/officeDocument/2006/relationships/hyperlink" Target="https://www.meetup.com/capital-area-sql-server-user-group/" TargetMode="External"/><Relationship Id="rId1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d-pollack-65a3aa23/" TargetMode="External"/><Relationship Id="rId2" Type="http://schemas.openxmlformats.org/officeDocument/2006/relationships/hyperlink" Target="mailto:ed@edwardpollack.com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qlshack.com/author/edward-pollack/" TargetMode="External"/><Relationship Id="rId5" Type="http://schemas.openxmlformats.org/officeDocument/2006/relationships/hyperlink" Target="https://www.red-gate.com/simple-talk/author/ed7alum-rpi-edu/" TargetMode="External"/><Relationship Id="rId4" Type="http://schemas.openxmlformats.org/officeDocument/2006/relationships/hyperlink" Target="https://github.com/EdwardPollac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Relationship Id="rId14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f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87501" y="2859512"/>
            <a:ext cx="5125220" cy="706657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All About Data Retention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3223" y="3563039"/>
            <a:ext cx="7519498" cy="453733"/>
          </a:xfrm>
        </p:spPr>
        <p:txBody>
          <a:bodyPr/>
          <a:lstStyle/>
          <a:p>
            <a:pPr algn="r"/>
            <a:r>
              <a:rPr lang="en-US" i="1" dirty="0"/>
              <a:t>Improving Performance, Compliance, and Architecture!</a:t>
            </a: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5863008" y="4422526"/>
            <a:ext cx="2949713" cy="4537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Century Gothic"/>
              </a:rPr>
              <a:t>Edward Pollack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Century Gothic"/>
              </a:rPr>
              <a:t>Microsoft Data Platform MVP</a:t>
            </a:r>
            <a:endParaRPr lang="en-US" sz="1400" dirty="0">
              <a:solidFill>
                <a:schemeClr val="tx1"/>
              </a:solidFill>
              <a:latin typeface="+mn-lt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568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RPO/RTO/Availability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F1962-C4BD-F392-E30D-FD2BC1CC6D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All things being equal: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</a:rPr>
              <a:t>Larger data has a longer RTO.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</a:rPr>
              <a:t>Larger data has a longer RPO.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</a:rPr>
              <a:t>Larger data takes longer to recover from an emergency.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Spend more money or time to improve this…</a:t>
            </a:r>
          </a:p>
          <a:p>
            <a:pPr lvl="0">
              <a:spcBef>
                <a:spcPts val="0"/>
              </a:spcBef>
              <a:buClr>
                <a:srgbClr val="0090D2"/>
              </a:buClr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b="1" i="1" dirty="0">
                <a:solidFill>
                  <a:schemeClr val="tx1"/>
                </a:solidFill>
              </a:rPr>
              <a:t>…or reduce data size!</a:t>
            </a:r>
          </a:p>
        </p:txBody>
      </p:sp>
    </p:spTree>
    <p:extLst>
      <p:ext uri="{BB962C8B-B14F-4D97-AF65-F5344CB8AC3E}">
        <p14:creationId xmlns:p14="http://schemas.microsoft.com/office/powerpoint/2010/main" val="184805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Types of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F1962-C4BD-F392-E30D-FD2BC1CC6D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Internal vs. external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Log 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Temporary 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Transient 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Posterity data (aka: “Just in case” data)</a:t>
            </a:r>
          </a:p>
        </p:txBody>
      </p:sp>
    </p:spTree>
    <p:extLst>
      <p:ext uri="{BB962C8B-B14F-4D97-AF65-F5344CB8AC3E}">
        <p14:creationId xmlns:p14="http://schemas.microsoft.com/office/powerpoint/2010/main" val="118322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Strategies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F1962-C4BD-F392-E30D-FD2BC1CC6D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450" y="1099594"/>
            <a:ext cx="8261350" cy="2329406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MANY ways to apply retention to data.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Strategies can easily be combined.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Align 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retention strategies with: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  <a:sym typeface="Wingdings" panose="05000000000000000000" pitchFamily="2" charset="2"/>
              </a:rPr>
              <a:t>Business needs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  <a:sym typeface="Wingdings" panose="05000000000000000000" pitchFamily="2" charset="2"/>
              </a:rPr>
              <a:t>Cost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  <a:sym typeface="Wingdings" panose="05000000000000000000" pitchFamily="2" charset="2"/>
              </a:rPr>
              <a:t>Performance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  <a:sym typeface="Wingdings" panose="05000000000000000000" pitchFamily="2" charset="2"/>
              </a:rPr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val="2051566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Strategy: Delete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F1962-C4BD-F392-E30D-FD2BC1CC6D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450" y="1099594"/>
            <a:ext cx="8261350" cy="925149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Simplest form of retention.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If older data is not needed, simply delete it!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i="1" dirty="0">
                <a:solidFill>
                  <a:schemeClr val="tx1"/>
                </a:solidFill>
              </a:rPr>
              <a:t>Remember to index datetime column, if needed.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3651B3-8A58-775B-F1F8-0F3186286266}"/>
              </a:ext>
            </a:extLst>
          </p:cNvPr>
          <p:cNvSpPr txBox="1"/>
          <p:nvPr/>
        </p:nvSpPr>
        <p:spPr>
          <a:xfrm>
            <a:off x="1221377" y="2364377"/>
            <a:ext cx="47744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0000FF"/>
                </a:solidFill>
                <a:effectLst/>
                <a:latin typeface="inherit"/>
              </a:rPr>
              <a:t>DELETE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00FF"/>
                </a:solidFill>
                <a:effectLst/>
                <a:latin typeface="inherit"/>
              </a:rPr>
              <a:t>TOP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1000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OrderChangeLog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400" b="0" i="0" dirty="0">
                <a:solidFill>
                  <a:srgbClr val="0000FF"/>
                </a:solidFill>
                <a:effectLst/>
                <a:latin typeface="inherit"/>
              </a:rPr>
              <a:t>FROM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dbo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OrderChangeLog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400" b="0" i="0" dirty="0">
                <a:solidFill>
                  <a:srgbClr val="0000FF"/>
                </a:solidFill>
                <a:effectLst/>
                <a:latin typeface="inherit"/>
              </a:rPr>
              <a:t>WHERE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OrderChangeLog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ModifiedDateTime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808080"/>
                </a:solidFill>
                <a:effectLst/>
                <a:latin typeface="inherit"/>
              </a:rPr>
              <a:t>&lt;=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                   </a:t>
            </a:r>
            <a:r>
              <a:rPr lang="en-US" sz="1400" b="0" i="0" dirty="0">
                <a:solidFill>
                  <a:srgbClr val="FF00FF"/>
                </a:solidFill>
                <a:effectLst/>
                <a:latin typeface="inherit"/>
              </a:rPr>
              <a:t>DATEADD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400" b="0" i="0" dirty="0">
                <a:solidFill>
                  <a:srgbClr val="0000FF"/>
                </a:solidFill>
                <a:effectLst/>
                <a:latin typeface="inherit"/>
              </a:rPr>
              <a:t>MONTH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808080"/>
                </a:solidFill>
                <a:effectLst/>
                <a:latin typeface="inherit"/>
              </a:rPr>
              <a:t>-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12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FF00FF"/>
                </a:solidFill>
                <a:effectLst/>
                <a:latin typeface="inherit"/>
              </a:rPr>
              <a:t>GETUTCDATE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());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algn="l"/>
            <a:r>
              <a:rPr lang="en-US" sz="1400" b="0" i="0" dirty="0">
                <a:solidFill>
                  <a:srgbClr val="0000FF"/>
                </a:solidFill>
                <a:effectLst/>
                <a:latin typeface="inherit"/>
              </a:rPr>
              <a:t>WHILE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@@</a:t>
            </a:r>
            <a:r>
              <a:rPr lang="en-US" sz="1400" b="0" i="0" dirty="0">
                <a:solidFill>
                  <a:srgbClr val="008080"/>
                </a:solidFill>
                <a:effectLst/>
                <a:latin typeface="inherit"/>
              </a:rPr>
              <a:t>ROWCOUNT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808080"/>
                </a:solidFill>
                <a:effectLst/>
                <a:latin typeface="inherit"/>
              </a:rPr>
              <a:t>&gt;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0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400" b="0" i="0" dirty="0">
                <a:solidFill>
                  <a:srgbClr val="0000FF"/>
                </a:solidFill>
                <a:effectLst/>
                <a:latin typeface="inherit"/>
              </a:rPr>
              <a:t>BEGIN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400" b="0" i="0" dirty="0">
                <a:solidFill>
                  <a:srgbClr val="0000FF"/>
                </a:solidFill>
                <a:effectLst/>
                <a:latin typeface="inherit"/>
              </a:rPr>
              <a:t>DELETE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00FF"/>
                </a:solidFill>
                <a:effectLst/>
                <a:latin typeface="inherit"/>
              </a:rPr>
              <a:t>TOP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1000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OrderChangeLog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400" b="0" i="0" dirty="0">
                <a:solidFill>
                  <a:srgbClr val="0000FF"/>
                </a:solidFill>
                <a:effectLst/>
                <a:latin typeface="inherit"/>
              </a:rPr>
              <a:t>FROM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dbo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OrderChangeLog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400" b="0" i="0" dirty="0">
                <a:solidFill>
                  <a:srgbClr val="0000FF"/>
                </a:solidFill>
                <a:effectLst/>
                <a:latin typeface="inherit"/>
              </a:rPr>
              <a:t>WHERE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OrderChangeLog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ModifiedDateTime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808080"/>
                </a:solidFill>
                <a:effectLst/>
                <a:latin typeface="inherit"/>
              </a:rPr>
              <a:t>&lt;=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                    </a:t>
            </a:r>
            <a:r>
              <a:rPr lang="en-US" sz="1400" b="0" i="0" dirty="0">
                <a:solidFill>
                  <a:srgbClr val="FF00FF"/>
                </a:solidFill>
                <a:effectLst/>
                <a:latin typeface="inherit"/>
              </a:rPr>
              <a:t>DATEADD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400" b="0" i="0" dirty="0">
                <a:solidFill>
                  <a:srgbClr val="0000FF"/>
                </a:solidFill>
                <a:effectLst/>
                <a:latin typeface="inherit"/>
              </a:rPr>
              <a:t>MONTH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808080"/>
                </a:solidFill>
                <a:effectLst/>
                <a:latin typeface="inherit"/>
              </a:rPr>
              <a:t>-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12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FF00FF"/>
                </a:solidFill>
                <a:effectLst/>
                <a:latin typeface="inherit"/>
              </a:rPr>
              <a:t>GETUTCDATE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());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400" b="0" i="0" dirty="0">
                <a:solidFill>
                  <a:srgbClr val="0000FF"/>
                </a:solidFill>
                <a:effectLst/>
                <a:latin typeface="inherit"/>
              </a:rPr>
              <a:t>END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44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Strategy: Archive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F1962-C4BD-F392-E30D-FD2BC1CC6D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450" y="1099594"/>
            <a:ext cx="8261350" cy="2009366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Data is not needed by an application, but must be retained for other purposes, or posterity.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Create new location for it and move it.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Can be in the same database/server or different.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May treat as analytic data once archived.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Can often be (heavily) compressed.</a:t>
            </a:r>
          </a:p>
          <a:p>
            <a:pPr lvl="0">
              <a:spcBef>
                <a:spcPts val="0"/>
              </a:spcBef>
              <a:buClr>
                <a:srgbClr val="0090D2"/>
              </a:buClr>
            </a:pP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i="1" dirty="0">
                <a:solidFill>
                  <a:schemeClr val="tx1"/>
                </a:solidFill>
              </a:rPr>
              <a:t>This is a good alternative to data deletion when people are nervous about permanently deleting data!</a:t>
            </a:r>
          </a:p>
        </p:txBody>
      </p:sp>
    </p:spTree>
    <p:extLst>
      <p:ext uri="{BB962C8B-B14F-4D97-AF65-F5344CB8AC3E}">
        <p14:creationId xmlns:p14="http://schemas.microsoft.com/office/powerpoint/2010/main" val="3305605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Strategy: Remove Some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F1962-C4BD-F392-E30D-FD2BC1CC6D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450" y="1116397"/>
            <a:ext cx="8261350" cy="2597195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Some larger columns are not needed after a retention period.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Notes, description, error log details, </a:t>
            </a:r>
            <a:r>
              <a:rPr lang="en-US" sz="2400" dirty="0" err="1">
                <a:solidFill>
                  <a:schemeClr val="tx1"/>
                </a:solidFill>
              </a:rPr>
              <a:t>etc</a:t>
            </a:r>
            <a:r>
              <a:rPr lang="en-US" sz="2400" dirty="0">
                <a:solidFill>
                  <a:schemeClr val="tx1"/>
                </a:solidFill>
              </a:rPr>
              <a:t>…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Can NULL/blank/drop freely.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If archiving, then target can omit unneeded data elements entirely.</a:t>
            </a:r>
          </a:p>
        </p:txBody>
      </p:sp>
    </p:spTree>
    <p:extLst>
      <p:ext uri="{BB962C8B-B14F-4D97-AF65-F5344CB8AC3E}">
        <p14:creationId xmlns:p14="http://schemas.microsoft.com/office/powerpoint/2010/main" val="649115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Strategy: Compression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F1962-C4BD-F392-E30D-FD2BC1CC6D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450" y="1099594"/>
            <a:ext cx="8261350" cy="2009366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Older/less used data can often be compressed.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Analytic data can be compressed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ROW/PAGE compression.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Columnstore compression.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Parquet compression.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File compression.</a:t>
            </a:r>
          </a:p>
        </p:txBody>
      </p:sp>
    </p:spTree>
    <p:extLst>
      <p:ext uri="{BB962C8B-B14F-4D97-AF65-F5344CB8AC3E}">
        <p14:creationId xmlns:p14="http://schemas.microsoft.com/office/powerpoint/2010/main" val="4165699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Strategy: Partitioning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F1962-C4BD-F392-E30D-FD2BC1CC6D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450" y="1099594"/>
            <a:ext cx="8261350" cy="2009366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Physically/logically split up a table into separate files.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Each part may be compressed differently (or not).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Partition truncation/split/merge can be used.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Partition elimination can improve performance.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Automate retention processes with partition magic!</a:t>
            </a:r>
          </a:p>
        </p:txBody>
      </p:sp>
    </p:spTree>
    <p:extLst>
      <p:ext uri="{BB962C8B-B14F-4D97-AF65-F5344CB8AC3E}">
        <p14:creationId xmlns:p14="http://schemas.microsoft.com/office/powerpoint/2010/main" val="83879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Retention Strategy: Turn OLTP into OLAP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F1962-C4BD-F392-E30D-FD2BC1CC6D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450" y="1099593"/>
            <a:ext cx="8261350" cy="3531189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Old data not used by an app anymore?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Rarely/never written to?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Adjust to analytic data storage/conventions.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</a:rPr>
              <a:t>Columnstore indexes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</a:rPr>
              <a:t>Heavy compression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</a:rPr>
              <a:t>Data lake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</a:rPr>
              <a:t>Data warehouse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</a:rPr>
              <a:t>Dedicated analytics engine?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66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Strategy: Other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F1962-C4BD-F392-E30D-FD2BC1CC6D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450" y="1099593"/>
            <a:ext cx="8261350" cy="3531189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3</a:t>
            </a:r>
            <a:r>
              <a:rPr lang="en-US" sz="2400" baseline="30000" dirty="0">
                <a:solidFill>
                  <a:schemeClr val="tx1"/>
                </a:solidFill>
              </a:rPr>
              <a:t>rd</a:t>
            </a:r>
            <a:r>
              <a:rPr lang="en-US" sz="2400" dirty="0">
                <a:solidFill>
                  <a:schemeClr val="tx1"/>
                </a:solidFill>
              </a:rPr>
              <a:t> party applications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Hardware solutions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Deduplication</a:t>
            </a:r>
            <a:endParaRPr lang="en-US" sz="26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Hosted data management platforms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331389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943" y="-12101"/>
            <a:ext cx="7712651" cy="585661"/>
          </a:xfrm>
        </p:spPr>
        <p:txBody>
          <a:bodyPr/>
          <a:lstStyle/>
          <a:p>
            <a:r>
              <a:rPr lang="en-US" dirty="0"/>
              <a:t>Ed Pollack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942" y="519554"/>
            <a:ext cx="8224118" cy="3751008"/>
          </a:xfrm>
        </p:spPr>
        <p:txBody>
          <a:bodyPr>
            <a:normAutofit fontScale="77500" lnSpcReduction="20000"/>
          </a:bodyPr>
          <a:lstStyle/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of: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Dynamic SQL: Applications, Performance, and Security, 2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Analytics Optimization with Columnstore Indexes in SQL Server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Expert T-SQL Functions in SQL Server, 3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Expert Performance Indexing in SQL Server, 4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Author on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6"/>
              </a:rPr>
              <a:t>Simple 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Organizes: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SQL Saturday New York City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7"/>
              </a:rPr>
              <a:t>SQL Saturday Albany 2024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8"/>
              </a:rPr>
              <a:t>Future Data Driven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latin typeface="Arial" panose="020B0604020202020204" pitchFamily="34" charset="0"/>
                <a:hlinkClick r:id="rId9"/>
              </a:rPr>
              <a:t>Capital Area SQL Server User Group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54" indent="-25715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</a:p>
          <a:p>
            <a:pPr marL="257154" indent="-25715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Find me on: </a:t>
            </a:r>
            <a:r>
              <a:rPr lang="en-IN" sz="1575" dirty="0">
                <a:latin typeface="Arial" panose="020B0604020202020204" pitchFamily="34" charset="0"/>
                <a:hlinkClick r:id="rId10"/>
              </a:rPr>
              <a:t>LinkedIn</a:t>
            </a:r>
            <a:endParaRPr lang="en-IN" sz="1575" i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9A8EF-B183-4015-BB48-2C07A22F563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48" y="3091303"/>
            <a:ext cx="1539147" cy="2052196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D3F7A6C4-8D67-22BC-72B0-492FB7CFB8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57690" y="3922657"/>
            <a:ext cx="1220842" cy="1220842"/>
          </a:xfrm>
          <a:prstGeom prst="rect">
            <a:avLst/>
          </a:prstGeom>
        </p:spPr>
      </p:pic>
      <p:pic>
        <p:nvPicPr>
          <p:cNvPr id="6" name="Picture 5">
            <a:hlinkClick r:id="rId6"/>
            <a:extLst>
              <a:ext uri="{FF2B5EF4-FFF2-40B4-BE49-F238E27FC236}">
                <a16:creationId xmlns:a16="http://schemas.microsoft.com/office/drawing/2014/main" id="{C0150A70-4960-1467-2BCE-63525BFB5DD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07681" y="4434746"/>
            <a:ext cx="1350008" cy="708754"/>
          </a:xfrm>
          <a:prstGeom prst="rect">
            <a:avLst/>
          </a:prstGeom>
        </p:spPr>
      </p:pic>
      <p:pic>
        <p:nvPicPr>
          <p:cNvPr id="9" name="Picture 8" descr="A blue and white sign&#10;&#10;Description automatically generated with low confidence">
            <a:hlinkClick r:id="rId15"/>
            <a:extLst>
              <a:ext uri="{FF2B5EF4-FFF2-40B4-BE49-F238E27FC236}">
                <a16:creationId xmlns:a16="http://schemas.microsoft.com/office/drawing/2014/main" id="{1EA7EEA1-2A6F-B598-BAAE-DC313E479F0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206" y="3241296"/>
            <a:ext cx="1210608" cy="1899723"/>
          </a:xfrm>
          <a:prstGeom prst="rect">
            <a:avLst/>
          </a:prstGeom>
        </p:spPr>
      </p:pic>
      <p:pic>
        <p:nvPicPr>
          <p:cNvPr id="10" name="Picture 9" descr="A grey and orange logo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23D99231-E9AF-62EA-4A9E-A65939B344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5" y="4545612"/>
            <a:ext cx="1466566" cy="611501"/>
          </a:xfrm>
          <a:prstGeom prst="rect">
            <a:avLst/>
          </a:prstGeom>
        </p:spPr>
      </p:pic>
      <p:pic>
        <p:nvPicPr>
          <p:cNvPr id="11" name="Picture 10">
            <a:hlinkClick r:id="rId19"/>
            <a:extLst>
              <a:ext uri="{FF2B5EF4-FFF2-40B4-BE49-F238E27FC236}">
                <a16:creationId xmlns:a16="http://schemas.microsoft.com/office/drawing/2014/main" id="{CE1D1CE2-6B81-A465-0427-26DEE99175A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571" y="4126459"/>
            <a:ext cx="2733184" cy="389479"/>
          </a:xfrm>
          <a:prstGeom prst="rect">
            <a:avLst/>
          </a:prstGeom>
        </p:spPr>
      </p:pic>
      <p:pic>
        <p:nvPicPr>
          <p:cNvPr id="8" name="Picture 7" descr="A red sign with white text&#10;&#10;Description automatically generated">
            <a:extLst>
              <a:ext uri="{FF2B5EF4-FFF2-40B4-BE49-F238E27FC236}">
                <a16:creationId xmlns:a16="http://schemas.microsoft.com/office/drawing/2014/main" id="{E22618DD-8B63-0416-0E5A-EFEA5D3C7869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2" y="3619733"/>
            <a:ext cx="1141971" cy="15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Timing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F1962-C4BD-F392-E30D-FD2BC1CC6D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450" y="1099593"/>
            <a:ext cx="8261350" cy="3531189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Retention is data manipulation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</a:rPr>
              <a:t>Deletion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</a:rPr>
              <a:t>Updates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</a:rPr>
              <a:t>Data movement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 err="1">
                <a:solidFill>
                  <a:schemeClr val="tx1"/>
                </a:solidFill>
              </a:rPr>
              <a:t>Etc</a:t>
            </a:r>
            <a:r>
              <a:rPr lang="en-US" sz="2600" dirty="0">
                <a:solidFill>
                  <a:schemeClr val="tx1"/>
                </a:solidFill>
              </a:rPr>
              <a:t>…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Treat retention as maintenance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800" dirty="0">
                <a:solidFill>
                  <a:schemeClr val="tx1"/>
                </a:solidFill>
              </a:rPr>
              <a:t>Perform off-hours, or when tolerable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800" dirty="0">
                <a:solidFill>
                  <a:schemeClr val="tx1"/>
                </a:solidFill>
              </a:rPr>
              <a:t>Avoid conflicts with other processes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356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</a:t>
            </a:r>
            <a:r>
              <a:rPr lang="en-US"/>
              <a:t>Data Retention</a:t>
            </a:r>
            <a:endParaRPr lang="en-US" dirty="0"/>
          </a:p>
        </p:txBody>
      </p:sp>
      <p:pic>
        <p:nvPicPr>
          <p:cNvPr id="7" name="Content Placeholder 6" descr="A diagram of sales data&#10;&#10;Description automatically generated">
            <a:extLst>
              <a:ext uri="{FF2B5EF4-FFF2-40B4-BE49-F238E27FC236}">
                <a16:creationId xmlns:a16="http://schemas.microsoft.com/office/drawing/2014/main" id="{2C291E33-C7B2-8272-C4F0-322C484E5C0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1845137"/>
            <a:ext cx="8329036" cy="3201783"/>
          </a:xfr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FC920E4-9E2B-C4D4-6086-B5605C77F94B}"/>
              </a:ext>
            </a:extLst>
          </p:cNvPr>
          <p:cNvSpPr txBox="1">
            <a:spLocks/>
          </p:cNvSpPr>
          <p:nvPr/>
        </p:nvSpPr>
        <p:spPr>
          <a:xfrm>
            <a:off x="425450" y="864183"/>
            <a:ext cx="8261350" cy="879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When data has related data, consider carefully what a retention period entails: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501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493" dirty="0"/>
              <a:t>Conclusion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Retention is a key part of database design/architecture!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Effective retention can: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Improve performance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Reduce data footprint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Improve compliance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Improve organizational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Creating/owning retention policies is a </a:t>
            </a:r>
            <a:r>
              <a:rPr lang="en-US" b="1" i="1" dirty="0"/>
              <a:t>leadership/collaboration opportunity</a:t>
            </a:r>
            <a:r>
              <a:rPr lang="en-US" dirty="0"/>
              <a:t>!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47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6BB60-EBB9-945C-3368-C1AB83456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660" y="141199"/>
            <a:ext cx="3868340" cy="617934"/>
          </a:xfrm>
        </p:spPr>
        <p:txBody>
          <a:bodyPr anchor="t">
            <a:normAutofit fontScale="85000" lnSpcReduction="20000"/>
          </a:bodyPr>
          <a:lstStyle/>
          <a:p>
            <a:pPr algn="ctr"/>
            <a:r>
              <a:rPr lang="en-US" sz="2700" dirty="0"/>
              <a:t>Session Evaluation</a:t>
            </a:r>
            <a:br>
              <a:rPr lang="en-US" sz="2700" dirty="0"/>
            </a:br>
            <a:r>
              <a:rPr lang="en-US" sz="2700" dirty="0"/>
              <a:t>Win 6x$50 gift card</a:t>
            </a:r>
            <a:r>
              <a:rPr lang="en-US" dirty="0"/>
              <a:t>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6B585-A52C-36B2-1CDF-A44A617C8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02969" y="141199"/>
            <a:ext cx="3887391" cy="617934"/>
          </a:xfrm>
        </p:spPr>
        <p:txBody>
          <a:bodyPr anchor="t">
            <a:normAutofit fontScale="85000" lnSpcReduction="20000"/>
          </a:bodyPr>
          <a:lstStyle/>
          <a:p>
            <a:pPr algn="ctr"/>
            <a:r>
              <a:rPr lang="en-US" sz="2700" dirty="0"/>
              <a:t>Event Evaluation</a:t>
            </a:r>
            <a:br>
              <a:rPr lang="en-US" sz="2700" dirty="0"/>
            </a:br>
            <a:r>
              <a:rPr lang="en-US" sz="2700" dirty="0"/>
              <a:t>Win $100 gift card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B1EB0F2-7E19-A0E2-B8A7-A4FABFA454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20" y="990065"/>
            <a:ext cx="3634740" cy="3634740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7D0D24B-1121-950D-BE49-7BA37A68AE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60" y="990065"/>
            <a:ext cx="3634740" cy="3634740"/>
          </a:xfrm>
        </p:spPr>
      </p:pic>
    </p:spTree>
    <p:extLst>
      <p:ext uri="{BB962C8B-B14F-4D97-AF65-F5344CB8AC3E}">
        <p14:creationId xmlns:p14="http://schemas.microsoft.com/office/powerpoint/2010/main" val="1309070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FE4AF-B348-5DEE-C10F-85D8705B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03" y="205979"/>
            <a:ext cx="8252828" cy="857250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D7694-6D38-D578-B6BE-6A0138EC0E4E}"/>
              </a:ext>
            </a:extLst>
          </p:cNvPr>
          <p:cNvSpPr txBox="1"/>
          <p:nvPr/>
        </p:nvSpPr>
        <p:spPr>
          <a:xfrm>
            <a:off x="456902" y="860032"/>
            <a:ext cx="57806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Find me here:</a:t>
            </a:r>
            <a:endParaRPr lang="en-US" b="1" dirty="0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ed@edwardpollack.com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Ed Pollack | LinkedIn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Find my content here: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hlinkClick r:id="rId4"/>
              </a:rPr>
              <a:t>EdwardPollack</a:t>
            </a:r>
            <a:r>
              <a:rPr lang="en-US" dirty="0">
                <a:hlinkClick r:id="rId4"/>
              </a:rPr>
              <a:t> (Ed Pollack) (github.com)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Edward Pollack, Author at Simple Talk (red-gate.com)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Ed Pollack, Author at SQL Shack - articles about database auditing, server performance, data recovery,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4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7E01FF-926B-047A-53DC-43FEDCAD8CD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84" y="160770"/>
            <a:ext cx="34290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D914DE2-3216-FB74-32C1-37CD5631664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484" y="160770"/>
            <a:ext cx="34290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BC1ADD6-1DFE-25E0-EF6A-A98811D1EBD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64" y="1375496"/>
            <a:ext cx="27432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8BA7415-07F0-9E93-6CAC-B303D8AAE3E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537" y="1623953"/>
            <a:ext cx="27432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56A21BE-2EA8-5419-7E9A-F1ECCCA91A2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84" y="2802744"/>
            <a:ext cx="2057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64A4A44-D615-772A-544A-A0B1A269ABCA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734" y="2744237"/>
            <a:ext cx="2057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61FB9E1-FBC4-B0C9-11B2-CF35E25808E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084" y="2744237"/>
            <a:ext cx="2057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2EA8D86-E35E-3407-5F5F-E372BA70599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378" y="3864520"/>
            <a:ext cx="137160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96F52E9D-6E35-B8F7-A897-3A09298C3BF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178" y="3864520"/>
            <a:ext cx="137160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0FA0EAA7-C427-C3A2-A325-1A56F1734FB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778" y="3864520"/>
            <a:ext cx="137160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FCD9D14C-E97F-6C88-6C32-F5EEE79722D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978" y="3864520"/>
            <a:ext cx="137160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6576F02F-7AAE-3D83-58D8-750202513DF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78" y="3864520"/>
            <a:ext cx="137160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16 THANK YOU SIGNS ideas | thank you ...">
            <a:extLst>
              <a:ext uri="{FF2B5EF4-FFF2-40B4-BE49-F238E27FC236}">
                <a16:creationId xmlns:a16="http://schemas.microsoft.com/office/drawing/2014/main" id="{BAFD5844-A32C-062A-664C-50A49F230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46" y="1428750"/>
            <a:ext cx="16859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90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remove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The data life cycle</a:t>
            </a:r>
          </a:p>
          <a:p>
            <a:pPr marL="34290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Data Retention: What is it?</a:t>
            </a:r>
          </a:p>
          <a:p>
            <a:pPr marL="34290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Benefits of Retention</a:t>
            </a:r>
          </a:p>
          <a:p>
            <a:pPr marL="34290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Retention strategies</a:t>
            </a:r>
          </a:p>
          <a:p>
            <a:pPr marL="34290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Selling retention to managers/VPs/Execs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Conclusion &amp; questions (?)</a:t>
            </a:r>
          </a:p>
        </p:txBody>
      </p:sp>
    </p:spTree>
    <p:extLst>
      <p:ext uri="{BB962C8B-B14F-4D97-AF65-F5344CB8AC3E}">
        <p14:creationId xmlns:p14="http://schemas.microsoft.com/office/powerpoint/2010/main" val="247442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Life Cycle</a:t>
            </a:r>
          </a:p>
        </p:txBody>
      </p:sp>
      <p:pic>
        <p:nvPicPr>
          <p:cNvPr id="4" name="Content Placeholder 3" descr="A diagram of a circular diagram&#10;&#10;Description automatically generated with medium confidence">
            <a:extLst>
              <a:ext uri="{FF2B5EF4-FFF2-40B4-BE49-F238E27FC236}">
                <a16:creationId xmlns:a16="http://schemas.microsoft.com/office/drawing/2014/main" id="{EA2AE4CF-AEC2-682B-5C5E-9A9798E67C5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41" y="864183"/>
            <a:ext cx="4042688" cy="4042688"/>
          </a:xfrm>
        </p:spPr>
      </p:pic>
    </p:spTree>
    <p:extLst>
      <p:ext uri="{BB962C8B-B14F-4D97-AF65-F5344CB8AC3E}">
        <p14:creationId xmlns:p14="http://schemas.microsoft.com/office/powerpoint/2010/main" val="207972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Happen?</a:t>
            </a:r>
          </a:p>
        </p:txBody>
      </p:sp>
      <p:pic>
        <p:nvPicPr>
          <p:cNvPr id="7" name="Content Placeholder 6" descr="Diagram of a diagram of data&#10;&#10;Description automatically generated">
            <a:extLst>
              <a:ext uri="{FF2B5EF4-FFF2-40B4-BE49-F238E27FC236}">
                <a16:creationId xmlns:a16="http://schemas.microsoft.com/office/drawing/2014/main" id="{668F1895-30B2-BB6E-3EDF-F35D3F29057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64183"/>
            <a:ext cx="8262415" cy="3651110"/>
          </a:xfrm>
        </p:spPr>
      </p:pic>
    </p:spTree>
    <p:extLst>
      <p:ext uri="{BB962C8B-B14F-4D97-AF65-F5344CB8AC3E}">
        <p14:creationId xmlns:p14="http://schemas.microsoft.com/office/powerpoint/2010/main" val="1442034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Retention Period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F1962-C4BD-F392-E30D-FD2BC1CC6D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Is there ANY chance that data will grow large?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Define a data lifecycle for it.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Define retention periods for its data lifecycle.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This is a business decision first, technical decision second.</a:t>
            </a:r>
          </a:p>
          <a:p>
            <a:pPr lvl="0">
              <a:spcBef>
                <a:spcPts val="0"/>
              </a:spcBef>
              <a:buClr>
                <a:srgbClr val="0090D2"/>
              </a:buClr>
            </a:pPr>
            <a:endParaRPr lang="en-US" sz="2400" b="1" i="1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Clr>
                <a:srgbClr val="0090D2"/>
              </a:buClr>
            </a:pPr>
            <a:endParaRPr lang="en-US" sz="2400" b="1" i="1" dirty="0">
              <a:solidFill>
                <a:schemeClr val="tx1"/>
              </a:solidFill>
            </a:endParaRP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2400" b="1" i="1" dirty="0">
                <a:solidFill>
                  <a:schemeClr val="tx1"/>
                </a:solidFill>
              </a:rPr>
              <a:t>This does not have to be time-consuming!!!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4683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Retention Periods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F1962-C4BD-F392-E30D-FD2BC1CC6D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Temporary Data (</a:t>
            </a:r>
            <a:r>
              <a:rPr lang="en-US" sz="2600" dirty="0">
                <a:solidFill>
                  <a:schemeClr val="tx1"/>
                </a:solidFill>
              </a:rPr>
              <a:t>12 hours, 1 day, </a:t>
            </a:r>
            <a:r>
              <a:rPr lang="en-US" sz="2600" dirty="0" err="1">
                <a:solidFill>
                  <a:schemeClr val="tx1"/>
                </a:solidFill>
              </a:rPr>
              <a:t>etc</a:t>
            </a:r>
            <a:r>
              <a:rPr lang="en-US" sz="2600" dirty="0">
                <a:solidFill>
                  <a:schemeClr val="tx1"/>
                </a:solidFill>
              </a:rPr>
              <a:t>…)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Short-Term Data (</a:t>
            </a:r>
            <a:r>
              <a:rPr lang="en-US" sz="2600" dirty="0">
                <a:solidFill>
                  <a:schemeClr val="tx1"/>
                </a:solidFill>
              </a:rPr>
              <a:t>5 days, 2 weeks, </a:t>
            </a:r>
            <a:r>
              <a:rPr lang="en-US" sz="2600" dirty="0" err="1">
                <a:solidFill>
                  <a:schemeClr val="tx1"/>
                </a:solidFill>
              </a:rPr>
              <a:t>etc</a:t>
            </a:r>
            <a:r>
              <a:rPr lang="en-US" sz="2600" dirty="0">
                <a:solidFill>
                  <a:schemeClr val="tx1"/>
                </a:solidFill>
              </a:rPr>
              <a:t>…)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Mid-Term Data (</a:t>
            </a:r>
            <a:r>
              <a:rPr lang="en-US" sz="2600" dirty="0">
                <a:solidFill>
                  <a:schemeClr val="tx1"/>
                </a:solidFill>
              </a:rPr>
              <a:t>1 month, 6 months, 1 year)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Long-Term Data (3 years, 5 years, 7 years)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Forever Data (All of eternity?)</a:t>
            </a:r>
            <a:endParaRPr lang="en-US" sz="2400" dirty="0"/>
          </a:p>
        </p:txBody>
      </p:sp>
      <p:pic>
        <p:nvPicPr>
          <p:cNvPr id="4" name="Picture 3" descr="A calendar with numbers on it&#10;&#10;Description automatically generated">
            <a:extLst>
              <a:ext uri="{FF2B5EF4-FFF2-40B4-BE49-F238E27FC236}">
                <a16:creationId xmlns:a16="http://schemas.microsoft.com/office/drawing/2014/main" id="{09348AEA-0B2E-277B-E338-565163BB5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728" y="3136648"/>
            <a:ext cx="2546543" cy="190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2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RPO/RTO/Availability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F1962-C4BD-F392-E30D-FD2BC1CC6D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0090D2"/>
              </a:buClr>
            </a:pPr>
            <a:r>
              <a:rPr lang="en-US" sz="2400" i="1" dirty="0">
                <a:solidFill>
                  <a:schemeClr val="tx1"/>
                </a:solidFill>
              </a:rPr>
              <a:t>Data Retention is directly linked to these: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RPO: </a:t>
            </a:r>
            <a:r>
              <a:rPr lang="en-US" sz="2400" b="1" dirty="0">
                <a:solidFill>
                  <a:schemeClr val="tx1"/>
                </a:solidFill>
              </a:rPr>
              <a:t>R</a:t>
            </a:r>
            <a:r>
              <a:rPr lang="en-US" sz="2400" dirty="0">
                <a:solidFill>
                  <a:schemeClr val="tx1"/>
                </a:solidFill>
              </a:rPr>
              <a:t>ecovery </a:t>
            </a:r>
            <a:r>
              <a:rPr lang="en-US" sz="2400" b="1" dirty="0">
                <a:solidFill>
                  <a:schemeClr val="tx1"/>
                </a:solidFill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oint </a:t>
            </a:r>
            <a:r>
              <a:rPr lang="en-US" sz="2400" b="1" dirty="0">
                <a:solidFill>
                  <a:schemeClr val="tx1"/>
                </a:solidFill>
              </a:rPr>
              <a:t>O</a:t>
            </a:r>
            <a:r>
              <a:rPr lang="en-US" sz="2400" dirty="0">
                <a:solidFill>
                  <a:schemeClr val="tx1"/>
                </a:solidFill>
              </a:rPr>
              <a:t>bjective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</a:rPr>
              <a:t>Acceptable data-loss in an emergency.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endParaRPr lang="en-US" sz="26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RTO: </a:t>
            </a:r>
            <a:r>
              <a:rPr lang="en-US" sz="2400" b="1" dirty="0">
                <a:solidFill>
                  <a:schemeClr val="tx1"/>
                </a:solidFill>
              </a:rPr>
              <a:t>R</a:t>
            </a:r>
            <a:r>
              <a:rPr lang="en-US" sz="2400" dirty="0">
                <a:solidFill>
                  <a:schemeClr val="tx1"/>
                </a:solidFill>
              </a:rPr>
              <a:t>ecovery </a:t>
            </a:r>
            <a:r>
              <a:rPr lang="en-US" sz="2400" b="1" dirty="0">
                <a:solidFill>
                  <a:schemeClr val="tx1"/>
                </a:solidFill>
              </a:rPr>
              <a:t>T</a:t>
            </a:r>
            <a:r>
              <a:rPr lang="en-US" sz="2400" dirty="0">
                <a:solidFill>
                  <a:schemeClr val="tx1"/>
                </a:solidFill>
              </a:rPr>
              <a:t>ime </a:t>
            </a:r>
            <a:r>
              <a:rPr lang="en-US" sz="2400" b="1" dirty="0">
                <a:solidFill>
                  <a:schemeClr val="tx1"/>
                </a:solidFill>
              </a:rPr>
              <a:t>O</a:t>
            </a:r>
            <a:r>
              <a:rPr lang="en-US" sz="2400" dirty="0">
                <a:solidFill>
                  <a:schemeClr val="tx1"/>
                </a:solidFill>
              </a:rPr>
              <a:t>bjective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</a:rPr>
              <a:t>Recovery time in an emergency.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endParaRPr lang="en-US" sz="26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Availability: Uptime for data access.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119847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rgbClr val="FFFFFF"/>
      </a:lt1>
      <a:dk2>
        <a:srgbClr val="003A78"/>
      </a:dk2>
      <a:lt2>
        <a:srgbClr val="0061B0"/>
      </a:lt2>
      <a:accent1>
        <a:srgbClr val="5FBB46"/>
      </a:accent1>
      <a:accent2>
        <a:srgbClr val="0090D2"/>
      </a:accent2>
      <a:accent3>
        <a:srgbClr val="FFD800"/>
      </a:accent3>
      <a:accent4>
        <a:srgbClr val="B3191E"/>
      </a:accent4>
      <a:accent5>
        <a:srgbClr val="003677"/>
      </a:accent5>
      <a:accent6>
        <a:srgbClr val="939598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4449</TotalTime>
  <Words>907</Words>
  <Application>Microsoft Office PowerPoint</Application>
  <PresentationFormat>On-screen Show (16:9)</PresentationFormat>
  <Paragraphs>159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Courier New</vt:lpstr>
      <vt:lpstr>inherit</vt:lpstr>
      <vt:lpstr>Segoe UI</vt:lpstr>
      <vt:lpstr>Wingdings</vt:lpstr>
      <vt:lpstr>PASS 2013_SpeakerTemplate_16x9</vt:lpstr>
      <vt:lpstr>Office Theme</vt:lpstr>
      <vt:lpstr>All About Data Retention</vt:lpstr>
      <vt:lpstr>Ed Pollack</vt:lpstr>
      <vt:lpstr>PowerPoint Presentation</vt:lpstr>
      <vt:lpstr>Agenda</vt:lpstr>
      <vt:lpstr>The Data Life Cycle</vt:lpstr>
      <vt:lpstr>What Can Happen?</vt:lpstr>
      <vt:lpstr>Create a Retention Period</vt:lpstr>
      <vt:lpstr>Common Retention Periods</vt:lpstr>
      <vt:lpstr>RPO/RTO/Availability</vt:lpstr>
      <vt:lpstr>RPO/RTO/Availability</vt:lpstr>
      <vt:lpstr>Special Types of Data</vt:lpstr>
      <vt:lpstr>Retention Strategies</vt:lpstr>
      <vt:lpstr>Retention Strategy: Delete Data</vt:lpstr>
      <vt:lpstr>Retention Strategy: Archive Data</vt:lpstr>
      <vt:lpstr>Retention Strategy: Remove Some Data</vt:lpstr>
      <vt:lpstr>Retention Strategy: Compression</vt:lpstr>
      <vt:lpstr>Retention Strategy: Partitioning</vt:lpstr>
      <vt:lpstr>Retention Strategy: Turn OLTP into OLAP</vt:lpstr>
      <vt:lpstr>Retention Strategy: Other</vt:lpstr>
      <vt:lpstr>Notes on Timing</vt:lpstr>
      <vt:lpstr>Relational Data Retention</vt:lpstr>
      <vt:lpstr>Conclusion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Edward Pollack</cp:lastModifiedBy>
  <cp:revision>418</cp:revision>
  <dcterms:created xsi:type="dcterms:W3CDTF">2013-07-12T18:23:55Z</dcterms:created>
  <dcterms:modified xsi:type="dcterms:W3CDTF">2024-09-30T18:24:41Z</dcterms:modified>
</cp:coreProperties>
</file>