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5" r:id="rId2"/>
    <p:sldId id="434" r:id="rId3"/>
    <p:sldId id="295" r:id="rId4"/>
    <p:sldId id="296" r:id="rId5"/>
    <p:sldId id="435" r:id="rId6"/>
    <p:sldId id="436" r:id="rId7"/>
    <p:sldId id="437" r:id="rId8"/>
    <p:sldId id="438" r:id="rId9"/>
    <p:sldId id="439" r:id="rId10"/>
    <p:sldId id="445" r:id="rId11"/>
    <p:sldId id="440" r:id="rId12"/>
    <p:sldId id="441" r:id="rId13"/>
    <p:sldId id="442" r:id="rId14"/>
    <p:sldId id="443" r:id="rId15"/>
    <p:sldId id="444" r:id="rId16"/>
    <p:sldId id="446" r:id="rId17"/>
    <p:sldId id="448" r:id="rId18"/>
    <p:sldId id="447" r:id="rId19"/>
    <p:sldId id="449" r:id="rId20"/>
    <p:sldId id="450" r:id="rId21"/>
    <p:sldId id="451" r:id="rId22"/>
    <p:sldId id="328" r:id="rId23"/>
    <p:sldId id="265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37"/>
            <p14:sldId id="438"/>
            <p14:sldId id="439"/>
            <p14:sldId id="445"/>
            <p14:sldId id="440"/>
            <p14:sldId id="441"/>
            <p14:sldId id="442"/>
            <p14:sldId id="443"/>
            <p14:sldId id="444"/>
            <p14:sldId id="446"/>
            <p14:sldId id="448"/>
            <p14:sldId id="447"/>
            <p14:sldId id="449"/>
            <p14:sldId id="450"/>
            <p14:sldId id="451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All About Data Retention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223" y="3563039"/>
            <a:ext cx="7519498" cy="453733"/>
          </a:xfrm>
        </p:spPr>
        <p:txBody>
          <a:bodyPr/>
          <a:lstStyle/>
          <a:p>
            <a:pPr algn="r"/>
            <a:r>
              <a:rPr lang="en-US" i="1" dirty="0"/>
              <a:t>Improving Performance, Compliance, and Architecture!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32940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MANY ways to apply retention to data.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Strategies can easily be combined.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Align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retention strategies with business needs.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566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Delete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92514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Simplest form of retention.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If older data is not needed, simply delete it!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i="1" dirty="0">
                <a:solidFill>
                  <a:schemeClr val="tx1"/>
                </a:solidFill>
              </a:rPr>
              <a:t>Remember to index datetime column, if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651B3-8A58-775B-F1F8-0F3186286266}"/>
              </a:ext>
            </a:extLst>
          </p:cNvPr>
          <p:cNvSpPr txBox="1"/>
          <p:nvPr/>
        </p:nvSpPr>
        <p:spPr>
          <a:xfrm>
            <a:off x="1221377" y="2364377"/>
            <a:ext cx="4774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DELETE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TOP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FROM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dbo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WHERE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ModifiedDateTime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&lt;=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  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DATEADD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MONTH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GETUTCDATE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WHILE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@@</a:t>
            </a:r>
            <a:r>
              <a:rPr lang="en-US" sz="1400" b="0" i="0" dirty="0">
                <a:solidFill>
                  <a:srgbClr val="008080"/>
                </a:solidFill>
                <a:effectLst/>
                <a:latin typeface="inherit"/>
              </a:rPr>
              <a:t>ROWCOUNT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&gt;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0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BEGIN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DELETE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TOP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1000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)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FROM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dbo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WHERE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OrderChangeLog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inherit"/>
              </a:rPr>
              <a:t>.</a:t>
            </a:r>
            <a:r>
              <a:rPr lang="en-US" sz="1400" b="0" i="0" dirty="0" err="1">
                <a:solidFill>
                  <a:srgbClr val="008080"/>
                </a:solidFill>
                <a:effectLst/>
                <a:latin typeface="inherit"/>
              </a:rPr>
              <a:t>ModifiedDateTime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&lt;=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                    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DATEADD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</a:t>
            </a:r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MONTH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808080"/>
                </a:solidFill>
                <a:effectLst/>
                <a:latin typeface="inherit"/>
              </a:rPr>
              <a:t>-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herit"/>
              </a:rPr>
              <a:t>12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,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sz="1400" b="0" i="0" dirty="0">
                <a:solidFill>
                  <a:srgbClr val="FF00FF"/>
                </a:solidFill>
                <a:effectLst/>
                <a:latin typeface="inherit"/>
              </a:rPr>
              <a:t>GETUTCDATE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());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sz="1400" b="0" i="0" dirty="0">
                <a:solidFill>
                  <a:srgbClr val="0000FF"/>
                </a:solidFill>
                <a:effectLst/>
                <a:latin typeface="inherit"/>
              </a:rPr>
              <a:t>END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inherit"/>
              </a:rPr>
              <a:t>;</a:t>
            </a:r>
            <a:endParaRPr lang="en-US" sz="14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4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Archive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is not needed by an application, but must be retained for posterity.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Create new location for it and move it.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be in the same database/server or different.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May treat as analytic data once archived.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often be compressed.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This is a good alternative to data deletion when people are nervous about permanently deleting data!</a:t>
            </a:r>
          </a:p>
        </p:txBody>
      </p:sp>
    </p:spTree>
    <p:extLst>
      <p:ext uri="{BB962C8B-B14F-4D97-AF65-F5344CB8AC3E}">
        <p14:creationId xmlns:p14="http://schemas.microsoft.com/office/powerpoint/2010/main" val="3305605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Remove Some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116397"/>
            <a:ext cx="8261350" cy="259719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Some larger columns are not needed after a retention period.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Notes, description, error log details, </a:t>
            </a:r>
            <a:r>
              <a:rPr lang="en-US" sz="2400" dirty="0" err="1">
                <a:solidFill>
                  <a:schemeClr val="tx1"/>
                </a:solidFill>
              </a:rPr>
              <a:t>etc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Can NULL/blank/drop freely.</a:t>
            </a:r>
          </a:p>
        </p:txBody>
      </p:sp>
    </p:spTree>
    <p:extLst>
      <p:ext uri="{BB962C8B-B14F-4D97-AF65-F5344CB8AC3E}">
        <p14:creationId xmlns:p14="http://schemas.microsoft.com/office/powerpoint/2010/main" val="64911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Compression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Older/less used data can often be compressed.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ROW/PAGE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Columnstore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Parquet compression.</a:t>
            </a:r>
          </a:p>
        </p:txBody>
      </p:sp>
    </p:spTree>
    <p:extLst>
      <p:ext uri="{BB962C8B-B14F-4D97-AF65-F5344CB8AC3E}">
        <p14:creationId xmlns:p14="http://schemas.microsoft.com/office/powerpoint/2010/main" val="4165699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Compression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Older/less used data can often be compressed.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ROW/PAGE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Columnstore compression.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Parquet compression.</a:t>
            </a:r>
          </a:p>
        </p:txBody>
      </p:sp>
    </p:spTree>
    <p:extLst>
      <p:ext uri="{BB962C8B-B14F-4D97-AF65-F5344CB8AC3E}">
        <p14:creationId xmlns:p14="http://schemas.microsoft.com/office/powerpoint/2010/main" val="1816551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Partitioning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Physically/logically split up a table into separate files.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part may be compressed different (or not).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truncation/split/merge can be used.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elimination can improve performance.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Automate retention processes with partition magic!</a:t>
            </a:r>
          </a:p>
        </p:txBody>
      </p:sp>
    </p:spTree>
    <p:extLst>
      <p:ext uri="{BB962C8B-B14F-4D97-AF65-F5344CB8AC3E}">
        <p14:creationId xmlns:p14="http://schemas.microsoft.com/office/powerpoint/2010/main" val="838791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Partitioning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4"/>
            <a:ext cx="8261350" cy="2009366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Physically/logically split up a table into separate files.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part may be compressed different (or not).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truncation/split/merge can be used.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Partition elimination can improve performance.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Automate retention processes with partition magic!</a:t>
            </a:r>
          </a:p>
        </p:txBody>
      </p:sp>
    </p:spTree>
    <p:extLst>
      <p:ext uri="{BB962C8B-B14F-4D97-AF65-F5344CB8AC3E}">
        <p14:creationId xmlns:p14="http://schemas.microsoft.com/office/powerpoint/2010/main" val="3369041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Turn OLTP to OLAP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Old data not used by an app anymore?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Rarely/never written to?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Adjust to analytic data storage/conventions.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Columnstore indexes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Heavy compression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lake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warehouse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Store in dedicated analytic engine?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6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Strategy: Other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3</a:t>
            </a:r>
            <a:r>
              <a:rPr lang="en-US" sz="2400" baseline="30000" dirty="0">
                <a:solidFill>
                  <a:schemeClr val="tx1"/>
                </a:solidFill>
              </a:rPr>
              <a:t>rd</a:t>
            </a:r>
            <a:r>
              <a:rPr lang="en-US" sz="2400" dirty="0">
                <a:solidFill>
                  <a:schemeClr val="tx1"/>
                </a:solidFill>
              </a:rPr>
              <a:t> party applications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Hardware solutions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Hosted data management platforms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331389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Timing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5450" y="1099593"/>
            <a:ext cx="8261350" cy="353118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Retention is data manipulation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Deletion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Updates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Data movement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Treat retention as maintenance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800" dirty="0">
                <a:solidFill>
                  <a:schemeClr val="tx1"/>
                </a:solidFill>
              </a:rPr>
              <a:t>Perform off-hours, or when tolerable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800" dirty="0">
                <a:solidFill>
                  <a:schemeClr val="tx1"/>
                </a:solidFill>
              </a:rPr>
              <a:t>Avoid conflicts with other processes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35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Retention Policies</a:t>
            </a:r>
          </a:p>
        </p:txBody>
      </p:sp>
      <p:pic>
        <p:nvPicPr>
          <p:cNvPr id="7" name="Content Placeholder 6" descr="A diagram of sales data&#10;&#10;Description automatically generated">
            <a:extLst>
              <a:ext uri="{FF2B5EF4-FFF2-40B4-BE49-F238E27FC236}">
                <a16:creationId xmlns:a16="http://schemas.microsoft.com/office/drawing/2014/main" id="{2C291E33-C7B2-8272-C4F0-322C484E5C0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845137"/>
            <a:ext cx="8329036" cy="3201783"/>
          </a:xfr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FC920E4-9E2B-C4D4-6086-B5605C77F94B}"/>
              </a:ext>
            </a:extLst>
          </p:cNvPr>
          <p:cNvSpPr txBox="1">
            <a:spLocks/>
          </p:cNvSpPr>
          <p:nvPr/>
        </p:nvSpPr>
        <p:spPr>
          <a:xfrm>
            <a:off x="425450" y="864183"/>
            <a:ext cx="8261350" cy="8795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 lang="en-US" sz="18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When data has related data, consider carefully what a retention period entails: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0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Retention is a key part of database design/architecture!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Effective retention can: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performance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Reduce data footprint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compliance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Improve organizational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Creating/owning retention policies is a </a:t>
            </a:r>
            <a:r>
              <a:rPr lang="en-US" b="1" i="1" dirty="0"/>
              <a:t>leadership/collaboration opportunity</a:t>
            </a:r>
            <a:r>
              <a:rPr lang="en-US" dirty="0"/>
              <a:t>!</a:t>
            </a:r>
          </a:p>
          <a:p>
            <a:pPr marL="685800"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data life cycle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Data Retention: What is it?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Benefits of Retention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Retention strategies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Selling retention to managers/VPs/Execs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Conclusion &amp; questions (?)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Life Cycle</a:t>
            </a:r>
          </a:p>
        </p:txBody>
      </p:sp>
      <p:pic>
        <p:nvPicPr>
          <p:cNvPr id="4" name="Content Placeholder 3" descr="A diagram of a circular diagram&#10;&#10;Description automatically generated with medium confidence">
            <a:extLst>
              <a:ext uri="{FF2B5EF4-FFF2-40B4-BE49-F238E27FC236}">
                <a16:creationId xmlns:a16="http://schemas.microsoft.com/office/drawing/2014/main" id="{EA2AE4CF-AEC2-682B-5C5E-9A9798E67C5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41" y="864183"/>
            <a:ext cx="4042688" cy="4042688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Happen?</a:t>
            </a:r>
          </a:p>
        </p:txBody>
      </p:sp>
      <p:pic>
        <p:nvPicPr>
          <p:cNvPr id="7" name="Content Placeholder 6" descr="Diagram of a diagram of data&#10;&#10;Description automatically generated">
            <a:extLst>
              <a:ext uri="{FF2B5EF4-FFF2-40B4-BE49-F238E27FC236}">
                <a16:creationId xmlns:a16="http://schemas.microsoft.com/office/drawing/2014/main" id="{668F1895-30B2-BB6E-3EDF-F35D3F29057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64183"/>
            <a:ext cx="8262415" cy="3651110"/>
          </a:xfrm>
        </p:spPr>
      </p:pic>
    </p:spTree>
    <p:extLst>
      <p:ext uri="{BB962C8B-B14F-4D97-AF65-F5344CB8AC3E}">
        <p14:creationId xmlns:p14="http://schemas.microsoft.com/office/powerpoint/2010/main" val="144203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Retention Period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there ANY chance that data will grow large?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a data lifecycle for it.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Define retention periods for its data lifecycle.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a business decision first, technical decision second.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400" b="1" i="1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400" b="1" i="1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400" b="1" i="1" dirty="0">
                <a:solidFill>
                  <a:schemeClr val="tx1"/>
                </a:solidFill>
              </a:rPr>
              <a:t>This does not have to be time-consuming!!!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468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Retention Periods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Temporary Data (</a:t>
            </a:r>
            <a:r>
              <a:rPr lang="en-US" sz="2600" dirty="0">
                <a:solidFill>
                  <a:schemeClr val="tx1"/>
                </a:solidFill>
              </a:rPr>
              <a:t>12 hours, 1 day,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Short-Term Data (</a:t>
            </a:r>
            <a:r>
              <a:rPr lang="en-US" sz="2600" dirty="0">
                <a:solidFill>
                  <a:schemeClr val="tx1"/>
                </a:solidFill>
              </a:rPr>
              <a:t>5 days, 2 weeks,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Mid-Term Data (</a:t>
            </a:r>
            <a:r>
              <a:rPr lang="en-US" sz="2600" dirty="0">
                <a:solidFill>
                  <a:schemeClr val="tx1"/>
                </a:solidFill>
              </a:rPr>
              <a:t>1 month, 6 months, 1 year)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Long-Term Data (3 years, 5 years, 7 years)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Forever Data (All of eternity?)</a:t>
            </a:r>
            <a:endParaRPr lang="en-US" sz="2400" dirty="0"/>
          </a:p>
        </p:txBody>
      </p:sp>
      <p:pic>
        <p:nvPicPr>
          <p:cNvPr id="4" name="Picture 3" descr="A calendar with numbers on it&#10;&#10;Description automatically generated">
            <a:extLst>
              <a:ext uri="{FF2B5EF4-FFF2-40B4-BE49-F238E27FC236}">
                <a16:creationId xmlns:a16="http://schemas.microsoft.com/office/drawing/2014/main" id="{09348AEA-0B2E-277B-E338-565163BB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28" y="3136648"/>
            <a:ext cx="2546543" cy="19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2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RPO/RTO/Availability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2400" i="1" dirty="0">
                <a:solidFill>
                  <a:schemeClr val="tx1"/>
                </a:solidFill>
              </a:rPr>
              <a:t>Data Retention is directly linked to these: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RPO: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ecovery </a:t>
            </a:r>
            <a:r>
              <a:rPr lang="en-US" sz="2400" b="1" dirty="0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oint 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bjective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Acceptable data-loss in an emergency.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RTO: </a:t>
            </a:r>
            <a:r>
              <a:rPr lang="en-US" sz="2400" b="1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ecovery </a:t>
            </a:r>
            <a:r>
              <a:rPr lang="en-US" sz="2400" b="1" dirty="0">
                <a:solidFill>
                  <a:schemeClr val="tx1"/>
                </a:solidFill>
              </a:rPr>
              <a:t>T</a:t>
            </a:r>
            <a:r>
              <a:rPr lang="en-US" sz="2400" dirty="0">
                <a:solidFill>
                  <a:schemeClr val="tx1"/>
                </a:solidFill>
              </a:rPr>
              <a:t>ime </a:t>
            </a:r>
            <a:r>
              <a:rPr lang="en-US" sz="2400" b="1" dirty="0">
                <a:solidFill>
                  <a:schemeClr val="tx1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bjective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Recovery time in an emergency.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endParaRPr lang="en-US" sz="26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Availability: Uptime for data access.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1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RPO/RTO/Availability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F1962-C4BD-F392-E30D-FD2BC1CC6D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All things being equal: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has a longer RTO.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has a longer RPO.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Larger data takes longer to recover from an emergency.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Spend more money or time to improve this…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…or reduce data size!</a:t>
            </a:r>
          </a:p>
        </p:txBody>
      </p:sp>
    </p:spTree>
    <p:extLst>
      <p:ext uri="{BB962C8B-B14F-4D97-AF65-F5344CB8AC3E}">
        <p14:creationId xmlns:p14="http://schemas.microsoft.com/office/powerpoint/2010/main" val="184805667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4394</TotalTime>
  <Words>906</Words>
  <Application>Microsoft Office PowerPoint</Application>
  <PresentationFormat>On-screen Show (16:9)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inherit</vt:lpstr>
      <vt:lpstr>Segoe UI</vt:lpstr>
      <vt:lpstr>Wingdings</vt:lpstr>
      <vt:lpstr>PASS 2013_SpeakerTemplate_16x9</vt:lpstr>
      <vt:lpstr>All About Data Retention</vt:lpstr>
      <vt:lpstr>Ed Pollack</vt:lpstr>
      <vt:lpstr>Agenda</vt:lpstr>
      <vt:lpstr>The Data Life Cycle</vt:lpstr>
      <vt:lpstr>What Can Happen?</vt:lpstr>
      <vt:lpstr>Create a Retention Period</vt:lpstr>
      <vt:lpstr>Common Retention Periods</vt:lpstr>
      <vt:lpstr>RPO/RTO/Availability</vt:lpstr>
      <vt:lpstr>RPO/RTO/Availability</vt:lpstr>
      <vt:lpstr>Retention Strategies</vt:lpstr>
      <vt:lpstr>Retention Strategy: Delete Data</vt:lpstr>
      <vt:lpstr>Retention Strategy: Archive Data</vt:lpstr>
      <vt:lpstr>Retention Strategy: Remove Some Data</vt:lpstr>
      <vt:lpstr>Retention Strategy: Compression</vt:lpstr>
      <vt:lpstr>Retention Strategy: Compression</vt:lpstr>
      <vt:lpstr>Retention Strategy: Partitioning</vt:lpstr>
      <vt:lpstr>Retention Strategy: Partitioning</vt:lpstr>
      <vt:lpstr>Retention Strategy: Turn OLTP to OLAP</vt:lpstr>
      <vt:lpstr>Retention Strategy: Other</vt:lpstr>
      <vt:lpstr>Notes on Timing</vt:lpstr>
      <vt:lpstr>Complex Retention Policies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391</cp:revision>
  <dcterms:created xsi:type="dcterms:W3CDTF">2013-07-12T18:23:55Z</dcterms:created>
  <dcterms:modified xsi:type="dcterms:W3CDTF">2024-09-06T13:04:02Z</dcterms:modified>
</cp:coreProperties>
</file>