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40" r:id="rId2"/>
    <p:sldId id="434" r:id="rId3"/>
    <p:sldId id="266" r:id="rId4"/>
    <p:sldId id="441" r:id="rId5"/>
    <p:sldId id="278" r:id="rId6"/>
    <p:sldId id="442" r:id="rId7"/>
    <p:sldId id="443" r:id="rId8"/>
    <p:sldId id="445" r:id="rId9"/>
    <p:sldId id="444" r:id="rId10"/>
    <p:sldId id="447" r:id="rId11"/>
    <p:sldId id="449" r:id="rId12"/>
    <p:sldId id="464" r:id="rId13"/>
    <p:sldId id="448" r:id="rId14"/>
    <p:sldId id="450" r:id="rId15"/>
    <p:sldId id="451" r:id="rId16"/>
    <p:sldId id="452" r:id="rId17"/>
    <p:sldId id="454" r:id="rId18"/>
    <p:sldId id="453" r:id="rId19"/>
    <p:sldId id="455" r:id="rId20"/>
    <p:sldId id="456" r:id="rId21"/>
    <p:sldId id="457" r:id="rId22"/>
    <p:sldId id="458" r:id="rId23"/>
    <p:sldId id="459" r:id="rId24"/>
    <p:sldId id="460" r:id="rId25"/>
    <p:sldId id="462" r:id="rId26"/>
    <p:sldId id="463" r:id="rId27"/>
    <p:sldId id="328" r:id="rId28"/>
    <p:sldId id="43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94D2D-41F8-ED67-5A95-E5BA9BAE9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733C59-CB11-9A02-1FC8-5588A7212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EC358-284D-DCF2-D2EA-9AB9B7953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8A2BD-48B6-286F-6ECF-3F070CBC1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69D85-9E12-2C3F-4B82-F4C7597C6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92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AA9A8-E109-3714-A09E-6D0F8E97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4AFE5F-5CD2-B75D-0DFF-475BA179B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9BEF7-1EFD-8A03-5385-C95B654FF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B6AC8-25B7-D303-4765-0E40DBC7A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AD62D-4E40-ABDF-4260-5C907856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56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BB1E37-7849-10ED-8C32-81BA288EEA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B524C1-8908-5491-BBCC-C2BF874A5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4DE49-B263-EF85-8D96-BD953DE8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0979D-E1CF-C16A-4997-95B7940FE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974D8-E316-E52E-11ED-461045ECA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10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BE83F-D4F9-E2CA-F4AC-31C9EE2A9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BFF34-48A6-D1B5-0B5D-99262D194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A9344-6EA1-771B-A6CF-B64C8273D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A62EE-7DD7-ECDD-7C18-19B8751E6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2D990-6660-1FA5-FE03-C4D1AAD91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3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80D3A-D15E-781B-BBCB-E42774751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D6638-C50A-02AA-5209-DF80DEE6F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D5D3F-B54B-A400-C304-9B47D42C4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4EEC5-BA61-45D0-8CFC-78B72127A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5FE48-484F-AE34-30E3-860AAC3C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07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748B-E286-CD80-42FD-611825BE0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075F3-E175-C4E2-6392-C0D5FE187B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F35DB-DBAF-53B5-7365-37608FF2A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B20D7-5FCB-EB38-95B7-94167643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5AAD3-7A86-7AF6-2694-2FEB806AD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E3E79-D433-99CC-491D-B4C17EA09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4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26FA8-C302-C9F1-47FF-CDE6D2C30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1E468-EDC7-0FC6-98B1-7B7E3857D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75641-DC68-0FC6-BBC2-88CFAF35F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D79FB7-1DC7-11C8-A679-E557F7FC1B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087ACD-02BA-733D-63A2-0BBE03EE9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02244D-0478-BFD6-78E8-991522BA5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C10BE-0C1F-B0B1-0D0D-346A3A43A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1F46B3-BF58-392F-366B-0A724440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6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C1A29-906A-FC19-1578-97C286285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5B9184-248E-BC44-8991-A678A80C0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26F98A-0A6E-D189-9B11-BD5AED7A2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3C010F-AD02-DCEC-2355-A721EBA48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93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D14304-D131-AD05-8307-3F91ED451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A8129-F65F-58DE-C802-2A79141EB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E8900-E4E1-9299-4FAC-C4D860B1F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20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8762E-99C0-65FA-7EED-D60D9BAED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EBFC3-C68C-C9B2-A57B-448405A12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375EAA-5857-D261-D1F7-5B7F0408C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50EF3-F0F9-2C4B-16F2-1B5F0B832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F8F37-8854-744D-7ADB-5F59173F2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AF0FF-7AFD-591F-9CCD-FA3026CB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7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ED613-793D-D2C8-7578-F0864786D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8AD657-EA50-3BA0-8D15-B53215B01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106BB-1E26-158F-EAE0-03963F8E0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0AEAC-132F-FCD7-CF2A-F7FCED979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E3788-9C86-ED6D-189F-CC9117227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67632-5CA9-C19F-6F30-A636DA40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04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AB868E-35B1-A1DE-A847-70B8D6B86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A5984-F6B9-B936-F3EE-ED54CB7B0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2B61C-E2A3-108A-9DFE-A3F4B3ED21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1199D-F4D8-4FB7-A8CF-B4911B34E997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F01C3-1E41-E0F2-9E9F-D1A4FCD8DF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B3451-CCC0-6CEA-E227-C3511439A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64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sqlsaturday.com/nyc" TargetMode="External"/><Relationship Id="rId13" Type="http://schemas.openxmlformats.org/officeDocument/2006/relationships/image" Target="../media/image3.png"/><Relationship Id="rId18" Type="http://schemas.openxmlformats.org/officeDocument/2006/relationships/hyperlink" Target="https://sqlsaturday.com/" TargetMode="External"/><Relationship Id="rId3" Type="http://schemas.openxmlformats.org/officeDocument/2006/relationships/hyperlink" Target="https://link.springer.com/book/10.1007/978-1-4842-8048-5" TargetMode="External"/><Relationship Id="rId7" Type="http://schemas.openxmlformats.org/officeDocument/2006/relationships/hyperlink" Target="https://sqlsaturday.com/2024-08-03-sqlsaturday1083/" TargetMode="External"/><Relationship Id="rId12" Type="http://schemas.openxmlformats.org/officeDocument/2006/relationships/image" Target="../media/image2.jpeg"/><Relationship Id="rId17" Type="http://schemas.openxmlformats.org/officeDocument/2006/relationships/image" Target="../media/image5.jpg"/><Relationship Id="rId2" Type="http://schemas.openxmlformats.org/officeDocument/2006/relationships/hyperlink" Target="https://link.springer.com/book/10.1007/978-1-4842-4318-3" TargetMode="External"/><Relationship Id="rId16" Type="http://schemas.openxmlformats.org/officeDocument/2006/relationships/hyperlink" Target="https://www.transfinder.com/" TargetMode="Externa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d-gate.com/simple-talk/author/ed7alum-rpi-edu/" TargetMode="External"/><Relationship Id="rId11" Type="http://schemas.openxmlformats.org/officeDocument/2006/relationships/hyperlink" Target="https://link.springer.com/search?dc.creator=Edward+Pollack" TargetMode="External"/><Relationship Id="rId5" Type="http://schemas.openxmlformats.org/officeDocument/2006/relationships/hyperlink" Target="https://link.springer.com/book/10.1007/978-1-4842-5197-3" TargetMode="External"/><Relationship Id="rId15" Type="http://schemas.openxmlformats.org/officeDocument/2006/relationships/image" Target="../media/image4.jpeg"/><Relationship Id="rId10" Type="http://schemas.openxmlformats.org/officeDocument/2006/relationships/image" Target="../media/image1.jpeg"/><Relationship Id="rId19" Type="http://schemas.openxmlformats.org/officeDocument/2006/relationships/image" Target="../media/image6.png"/><Relationship Id="rId4" Type="http://schemas.openxmlformats.org/officeDocument/2006/relationships/hyperlink" Target="https://link.springer.com/book/10.1007/978-1-4842-9215-0" TargetMode="External"/><Relationship Id="rId9" Type="http://schemas.openxmlformats.org/officeDocument/2006/relationships/hyperlink" Target="https://www.meetup.com/capital-area-sql-server-user-group/" TargetMode="External"/><Relationship Id="rId14" Type="http://schemas.openxmlformats.org/officeDocument/2006/relationships/hyperlink" Target="https://mvp.microsoft.com/en-US/MVP/profile/c7dc42d5-ff3e-ed11-bba3-000d3a197333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dwardPollack/presentations/blob/cf0d46da603b94d05cb415197bc4d6ca75ed9aed/Parameter%20Sniffing%20-%20Everything%20You%20Know%20is%20Wrong!/Parameter%20Sniffing%20-%20Everything%20You%20Know%20is%20Wrong!_IowaDataProfessionals_04072025.zip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qlshack.com/author/edward-pollack/" TargetMode="External"/><Relationship Id="rId3" Type="http://schemas.openxmlformats.org/officeDocument/2006/relationships/hyperlink" Target="https://www.linkedin.com/in/ed-pollack-65a3aa23/" TargetMode="External"/><Relationship Id="rId7" Type="http://schemas.openxmlformats.org/officeDocument/2006/relationships/hyperlink" Target="https://www.red-gate.com/simple-talk/author/ed7alum-rpi-edu/" TargetMode="External"/><Relationship Id="rId2" Type="http://schemas.openxmlformats.org/officeDocument/2006/relationships/hyperlink" Target="mailto:ed@edwardpollack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dwardPollack" TargetMode="External"/><Relationship Id="rId5" Type="http://schemas.openxmlformats.org/officeDocument/2006/relationships/hyperlink" Target="https://sessionize.com/edward-pollack/" TargetMode="External"/><Relationship Id="rId4" Type="http://schemas.openxmlformats.org/officeDocument/2006/relationships/hyperlink" Target="https://mvp.microsoft.com/en-US/MVP/profile/c7dc42d5-ff3e-ed11-bba3-000d3a197333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89B647-D563-874C-C0FE-A2E1BC95C9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32DF2CE1-4143-BF07-A86B-D0BCC74DA941}"/>
              </a:ext>
            </a:extLst>
          </p:cNvPr>
          <p:cNvSpPr txBox="1">
            <a:spLocks/>
          </p:cNvSpPr>
          <p:nvPr/>
        </p:nvSpPr>
        <p:spPr>
          <a:xfrm>
            <a:off x="2703576" y="1609077"/>
            <a:ext cx="6784847" cy="204826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marR="0" indent="0" algn="r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400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003A78"/>
                </a:solidFill>
                <a:effectLst/>
                <a:uLnTx/>
                <a:uFillTx/>
                <a:latin typeface="Segoe UI"/>
                <a:ea typeface="+mj-ea"/>
                <a:cs typeface="Segoe UI Light"/>
              </a:rPr>
              <a:t>Query Optimization Fundamentals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558430EB-05C8-C445-15FA-41FE5A5EE402}"/>
              </a:ext>
            </a:extLst>
          </p:cNvPr>
          <p:cNvSpPr txBox="1">
            <a:spLocks/>
          </p:cNvSpPr>
          <p:nvPr/>
        </p:nvSpPr>
        <p:spPr>
          <a:xfrm>
            <a:off x="850392" y="3800783"/>
            <a:ext cx="10277856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/>
              <a:buNone/>
              <a:defRPr lang="en-US" sz="2400" kern="1200" dirty="0">
                <a:solidFill>
                  <a:srgbClr val="0090D2"/>
                </a:solidFill>
                <a:latin typeface="+mn-lt"/>
                <a:ea typeface="+mn-ea"/>
                <a:cs typeface="Segoe UI Light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rgbClr val="0090D2"/>
                </a:solidFill>
                <a:effectLst/>
                <a:uLnTx/>
                <a:uFillTx/>
                <a:latin typeface="Segoe UI"/>
                <a:ea typeface="+mn-ea"/>
                <a:cs typeface="Segoe UI Light"/>
              </a:rPr>
              <a:t>Improve uptime and performance through query-</a:t>
            </a:r>
            <a:r>
              <a:rPr lang="en-US" sz="2600" i="1" dirty="0">
                <a:latin typeface="Segoe UI"/>
              </a:rPr>
              <a:t>tuning strategies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rgbClr val="0090D2"/>
                </a:solidFill>
                <a:effectLst/>
                <a:uLnTx/>
                <a:uFillTx/>
                <a:latin typeface="Segoe UI"/>
                <a:ea typeface="+mn-ea"/>
                <a:cs typeface="Segoe UI Light"/>
              </a:rPr>
              <a:t>!</a:t>
            </a:r>
          </a:p>
        </p:txBody>
      </p:sp>
      <p:sp>
        <p:nvSpPr>
          <p:cNvPr id="8" name="Subtitle 5">
            <a:extLst>
              <a:ext uri="{FF2B5EF4-FFF2-40B4-BE49-F238E27FC236}">
                <a16:creationId xmlns:a16="http://schemas.microsoft.com/office/drawing/2014/main" id="{1DB62D59-DBEF-76E7-FCA9-BF444191E1D8}"/>
              </a:ext>
            </a:extLst>
          </p:cNvPr>
          <p:cNvSpPr txBox="1">
            <a:spLocks/>
          </p:cNvSpPr>
          <p:nvPr/>
        </p:nvSpPr>
        <p:spPr>
          <a:xfrm>
            <a:off x="2596896" y="4577974"/>
            <a:ext cx="6784847" cy="112788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ts val="2800"/>
              </a:lnSpc>
              <a:spcBef>
                <a:spcPts val="500"/>
              </a:spcBef>
              <a:spcAft>
                <a:spcPts val="800"/>
              </a:spcAft>
              <a:buFont typeface="Arial"/>
              <a:buNone/>
              <a:defRPr sz="2400" kern="1200">
                <a:solidFill>
                  <a:schemeClr val="accent6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lnSpc>
                <a:spcPts val="2500"/>
              </a:lnSpc>
              <a:spcBef>
                <a:spcPts val="200"/>
              </a:spcBef>
              <a:spcAft>
                <a:spcPts val="200"/>
              </a:spcAft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SzPct val="100000"/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42913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58585A"/>
                </a:solidFill>
                <a:latin typeface="Segoe UI"/>
                <a:cs typeface="Century Gothic"/>
              </a:rPr>
              <a:t>Edward Pollack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58585A"/>
                </a:solidFill>
                <a:latin typeface="Segoe UI"/>
                <a:cs typeface="Century Gothic"/>
              </a:rPr>
              <a:t>Microsoft Data Platform MVP</a:t>
            </a:r>
            <a:endParaRPr lang="en-US" sz="2000" dirty="0">
              <a:solidFill>
                <a:srgbClr val="58585A"/>
              </a:solidFill>
              <a:latin typeface="Segoe UI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25588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3BFEF-07DD-6368-13AB-554EF95B4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13EF4AE5-0E57-E7B3-A48C-849FB5E18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6000" i="1" dirty="0"/>
              <a:t>Demo</a:t>
            </a:r>
          </a:p>
          <a:p>
            <a:pPr marL="0" indent="0">
              <a:buNone/>
            </a:pPr>
            <a:endParaRPr lang="en-CA" sz="6000" dirty="0"/>
          </a:p>
          <a:p>
            <a:pPr marL="0" indent="0">
              <a:buNone/>
            </a:pPr>
            <a:r>
              <a:rPr lang="en-CA" sz="6000" dirty="0"/>
              <a:t>Optimization Tools</a:t>
            </a:r>
          </a:p>
        </p:txBody>
      </p:sp>
    </p:spTree>
    <p:extLst>
      <p:ext uri="{BB962C8B-B14F-4D97-AF65-F5344CB8AC3E}">
        <p14:creationId xmlns:p14="http://schemas.microsoft.com/office/powerpoint/2010/main" val="1443522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B55B2B-9ED7-538A-29D9-8C88844F2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62752EF1-6001-758E-4D5D-7A212694A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6000" b="1" dirty="0"/>
          </a:p>
          <a:p>
            <a:pPr marL="0" indent="0">
              <a:buNone/>
            </a:pPr>
            <a:r>
              <a:rPr lang="en-CA" sz="6000" b="1" dirty="0"/>
              <a:t>Common Optimization Challenges (and Solutions!)</a:t>
            </a:r>
          </a:p>
        </p:txBody>
      </p:sp>
    </p:spTree>
    <p:extLst>
      <p:ext uri="{BB962C8B-B14F-4D97-AF65-F5344CB8AC3E}">
        <p14:creationId xmlns:p14="http://schemas.microsoft.com/office/powerpoint/2010/main" val="2502959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A002AA-AD1D-2AD5-931F-701902990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C6B10-0DBE-4EA8-B53E-13977BB88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Indexing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6801D-C253-EE81-B3CD-742A813D1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Indexes provide efficient table access for common queries.</a:t>
            </a:r>
          </a:p>
          <a:p>
            <a:r>
              <a:rPr lang="en-US" b="1" dirty="0"/>
              <a:t>Do not </a:t>
            </a:r>
            <a:r>
              <a:rPr lang="en-US" dirty="0"/>
              <a:t>index every query!</a:t>
            </a:r>
          </a:p>
          <a:p>
            <a:r>
              <a:rPr lang="en-US" b="1" dirty="0"/>
              <a:t>Do not </a:t>
            </a:r>
            <a:r>
              <a:rPr lang="en-US" dirty="0"/>
              <a:t>blindly use recommended indexes!</a:t>
            </a:r>
          </a:p>
          <a:p>
            <a:r>
              <a:rPr lang="en-US" b="1" dirty="0"/>
              <a:t>Do not </a:t>
            </a:r>
            <a:r>
              <a:rPr lang="en-US" dirty="0"/>
              <a:t>add INCLUDE columns unless needed.</a:t>
            </a:r>
          </a:p>
          <a:p>
            <a:r>
              <a:rPr lang="en-US" b="1" dirty="0"/>
              <a:t>Do</a:t>
            </a:r>
            <a:r>
              <a:rPr lang="en-US" dirty="0"/>
              <a:t> check index usage periodically</a:t>
            </a:r>
          </a:p>
          <a:p>
            <a:pPr lvl="1"/>
            <a:r>
              <a:rPr lang="en-US" dirty="0"/>
              <a:t>Remove/tweak unused/underused indexes</a:t>
            </a:r>
          </a:p>
          <a:p>
            <a:pPr lvl="1"/>
            <a:r>
              <a:rPr lang="en-US" dirty="0"/>
              <a:t>Add critical missing indexes</a:t>
            </a:r>
          </a:p>
          <a:p>
            <a:pPr lvl="1"/>
            <a:endParaRPr lang="en-US" dirty="0"/>
          </a:p>
          <a:p>
            <a:pPr marL="0" indent="0" algn="ctr">
              <a:buNone/>
            </a:pPr>
            <a:r>
              <a:rPr lang="en-US" sz="2400" i="1" dirty="0"/>
              <a:t>Indexes improve read access at the cost of write speeds and storage.</a:t>
            </a:r>
          </a:p>
        </p:txBody>
      </p:sp>
    </p:spTree>
    <p:extLst>
      <p:ext uri="{BB962C8B-B14F-4D97-AF65-F5344CB8AC3E}">
        <p14:creationId xmlns:p14="http://schemas.microsoft.com/office/powerpoint/2010/main" val="3362140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3AF15-F50D-5981-D975-E069DD815E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FDD76-D80A-59EF-6305-D3735A454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Execution Plan: Seeks, Scans, and Lookups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344D9-3461-2B14-E80B-0E0C27D50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 = Read an entire table/index</a:t>
            </a:r>
          </a:p>
          <a:p>
            <a:pPr lvl="1"/>
            <a:r>
              <a:rPr lang="en-US" dirty="0"/>
              <a:t>Ideal when a large amount of data is needed.</a:t>
            </a:r>
          </a:p>
          <a:p>
            <a:r>
              <a:rPr lang="en-US" dirty="0"/>
              <a:t>Seek = Narrow search using an index</a:t>
            </a:r>
          </a:p>
          <a:p>
            <a:pPr lvl="1"/>
            <a:r>
              <a:rPr lang="en-US" dirty="0"/>
              <a:t>Best when filtering for a small data set.</a:t>
            </a:r>
          </a:p>
          <a:p>
            <a:r>
              <a:rPr lang="en-US" dirty="0"/>
              <a:t>Lookup = Need more columns</a:t>
            </a:r>
          </a:p>
          <a:p>
            <a:pPr lvl="1"/>
            <a:r>
              <a:rPr lang="en-US" dirty="0"/>
              <a:t>Good when an index gets performance to be sufficient, without adding more INCLUDE columns.</a:t>
            </a:r>
          </a:p>
        </p:txBody>
      </p:sp>
      <p:pic>
        <p:nvPicPr>
          <p:cNvPr id="5" name="Picture 4" descr="A close-up of a label&#10;&#10;AI-generated content may be incorrect.">
            <a:extLst>
              <a:ext uri="{FF2B5EF4-FFF2-40B4-BE49-F238E27FC236}">
                <a16:creationId xmlns:a16="http://schemas.microsoft.com/office/drawing/2014/main" id="{4BFAC62F-A903-5D45-9884-D3C20A6DC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355" y="1522857"/>
            <a:ext cx="2305050" cy="1123950"/>
          </a:xfrm>
          <a:prstGeom prst="rect">
            <a:avLst/>
          </a:prstGeom>
        </p:spPr>
      </p:pic>
      <p:pic>
        <p:nvPicPr>
          <p:cNvPr id="7" name="Picture 6" descr="A close-up of a white background&#10;&#10;AI-generated content may be incorrect.">
            <a:extLst>
              <a:ext uri="{FF2B5EF4-FFF2-40B4-BE49-F238E27FC236}">
                <a16:creationId xmlns:a16="http://schemas.microsoft.com/office/drawing/2014/main" id="{D85D30DC-D867-5602-81CE-B214FC0A59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859" y="2805112"/>
            <a:ext cx="2333625" cy="1247775"/>
          </a:xfrm>
          <a:prstGeom prst="rect">
            <a:avLst/>
          </a:prstGeom>
        </p:spPr>
      </p:pic>
      <p:pic>
        <p:nvPicPr>
          <p:cNvPr id="9" name="Picture 8" descr="A close-up of a document&#10;&#10;AI-generated content may be incorrect.">
            <a:extLst>
              <a:ext uri="{FF2B5EF4-FFF2-40B4-BE49-F238E27FC236}">
                <a16:creationId xmlns:a16="http://schemas.microsoft.com/office/drawing/2014/main" id="{357520DE-19FF-695C-2D55-26ED07C735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642" y="4754308"/>
            <a:ext cx="19431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C43F16-F247-481D-FECF-E31CC34F1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3FF57-90E1-34BA-DFD5-5175E2637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Data Types &amp; Conversions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D00E7-A4C2-5605-BA11-4C631207E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data has a data type (!)</a:t>
            </a:r>
          </a:p>
          <a:p>
            <a:r>
              <a:rPr lang="en-US" dirty="0"/>
              <a:t>When columns of different types are compared…</a:t>
            </a:r>
          </a:p>
          <a:p>
            <a:r>
              <a:rPr lang="en-US" dirty="0"/>
              <a:t>…SQL Server will try to convert one for you.</a:t>
            </a:r>
          </a:p>
          <a:p>
            <a:r>
              <a:rPr lang="en-US" dirty="0"/>
              <a:t>For similar data types, this may be OK.</a:t>
            </a:r>
          </a:p>
          <a:p>
            <a:r>
              <a:rPr lang="en-US" dirty="0"/>
              <a:t>For different data types…</a:t>
            </a:r>
          </a:p>
          <a:p>
            <a:pPr lvl="1"/>
            <a:r>
              <a:rPr lang="en-US" dirty="0"/>
              <a:t>It may throw an error!</a:t>
            </a:r>
          </a:p>
          <a:p>
            <a:pPr lvl="1"/>
            <a:r>
              <a:rPr lang="en-US" dirty="0"/>
              <a:t>It may round/change the value of one column.</a:t>
            </a:r>
          </a:p>
          <a:p>
            <a:pPr lvl="1"/>
            <a:r>
              <a:rPr lang="en-US" dirty="0"/>
              <a:t>If a filter, then an unneeded scan may be forced on the converted column.</a:t>
            </a:r>
          </a:p>
          <a:p>
            <a:pPr lvl="1"/>
            <a:endParaRPr lang="en-US" dirty="0"/>
          </a:p>
        </p:txBody>
      </p:sp>
      <p:pic>
        <p:nvPicPr>
          <p:cNvPr id="10" name="Picture 9" descr="A white rectangular sign with black text&#10;&#10;AI-generated content may be incorrect.">
            <a:extLst>
              <a:ext uri="{FF2B5EF4-FFF2-40B4-BE49-F238E27FC236}">
                <a16:creationId xmlns:a16="http://schemas.microsoft.com/office/drawing/2014/main" id="{BC3EE1AE-242F-DF68-C62F-E7FADA7CB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495" y="3750421"/>
            <a:ext cx="2629732" cy="135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03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211533-9A4B-69AE-A4A9-AA3BDC022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4FCF8703-13BB-BCD1-CBCB-05DAB1613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6000" i="1" dirty="0"/>
              <a:t>Demo</a:t>
            </a:r>
          </a:p>
          <a:p>
            <a:pPr marL="0" indent="0">
              <a:buNone/>
            </a:pPr>
            <a:endParaRPr lang="en-CA" sz="6000" dirty="0"/>
          </a:p>
          <a:p>
            <a:pPr marL="0" indent="0">
              <a:buNone/>
            </a:pPr>
            <a:r>
              <a:rPr lang="en-CA" sz="6000" dirty="0"/>
              <a:t>Implicit Conversions</a:t>
            </a:r>
          </a:p>
        </p:txBody>
      </p:sp>
    </p:spTree>
    <p:extLst>
      <p:ext uri="{BB962C8B-B14F-4D97-AF65-F5344CB8AC3E}">
        <p14:creationId xmlns:p14="http://schemas.microsoft.com/office/powerpoint/2010/main" val="3055436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490458-D888-0B9E-B975-E8116BC8C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15865-B9A6-8D0A-DFC9-C486EFCF9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Inefficient Joins &amp; Filters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CB579-ED0E-DEBD-2597-090B9FB57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Filters should reduce data size quickly and efficiently.</a:t>
            </a:r>
          </a:p>
          <a:p>
            <a:r>
              <a:rPr lang="en-US" dirty="0"/>
              <a:t>Filter/Join columns should be clean and AVOID: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CAST/CONVERT</a:t>
            </a:r>
          </a:p>
          <a:p>
            <a:pPr lvl="1"/>
            <a:r>
              <a:rPr lang="en-US" dirty="0"/>
              <a:t>OR </a:t>
            </a:r>
            <a:r>
              <a:rPr lang="en-US" sz="1800" i="1" dirty="0"/>
              <a:t>(this may be a sign of bad logic, too)</a:t>
            </a:r>
          </a:p>
          <a:p>
            <a:pPr lvl="1"/>
            <a:r>
              <a:rPr lang="en-US" dirty="0"/>
              <a:t>CASE</a:t>
            </a:r>
          </a:p>
          <a:p>
            <a:pPr lvl="1"/>
            <a:r>
              <a:rPr lang="en-US" dirty="0"/>
              <a:t>Leading wildcard/fuzzy searches</a:t>
            </a:r>
          </a:p>
          <a:p>
            <a:r>
              <a:rPr lang="en-US" dirty="0"/>
              <a:t>Move those to a scalar or process elsewhere</a:t>
            </a:r>
          </a:p>
        </p:txBody>
      </p:sp>
    </p:spTree>
    <p:extLst>
      <p:ext uri="{BB962C8B-B14F-4D97-AF65-F5344CB8AC3E}">
        <p14:creationId xmlns:p14="http://schemas.microsoft.com/office/powerpoint/2010/main" val="982170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67C350-EA4F-920C-7B54-C721F9564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4691056A-C870-41E3-EB07-DEC14BF9A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6000" i="1" dirty="0"/>
              <a:t>Demo</a:t>
            </a:r>
          </a:p>
          <a:p>
            <a:pPr marL="0" indent="0">
              <a:buNone/>
            </a:pPr>
            <a:endParaRPr lang="en-CA" sz="6000" dirty="0"/>
          </a:p>
          <a:p>
            <a:pPr marL="0" indent="0">
              <a:buNone/>
            </a:pPr>
            <a:r>
              <a:rPr lang="en-CA" sz="6000" dirty="0"/>
              <a:t>Inefficient Joins &amp; Filters</a:t>
            </a:r>
          </a:p>
        </p:txBody>
      </p:sp>
    </p:spTree>
    <p:extLst>
      <p:ext uri="{BB962C8B-B14F-4D97-AF65-F5344CB8AC3E}">
        <p14:creationId xmlns:p14="http://schemas.microsoft.com/office/powerpoint/2010/main" val="1408594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8C1E5-888E-9D25-C3BD-1882A683E7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7746E-5E7A-17AD-22CA-693372A05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The Spammy Query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CE095-2E51-7D21-737A-44F677F91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Sometimes, a query performs perfectly…</a:t>
            </a:r>
          </a:p>
          <a:p>
            <a:r>
              <a:rPr lang="en-US" dirty="0"/>
              <a:t>But it is run more often than makes sense!</a:t>
            </a:r>
          </a:p>
          <a:p>
            <a:r>
              <a:rPr lang="en-US" dirty="0"/>
              <a:t>Often a sign of an application bug or bad design.</a:t>
            </a:r>
          </a:p>
          <a:p>
            <a:r>
              <a:rPr lang="en-US" dirty="0"/>
              <a:t>Don’t tolerate spam!</a:t>
            </a:r>
          </a:p>
        </p:txBody>
      </p:sp>
      <p:pic>
        <p:nvPicPr>
          <p:cNvPr id="5" name="Picture 4" descr="A can of food with a burger&#10;&#10;AI-generated content may be incorrect.">
            <a:extLst>
              <a:ext uri="{FF2B5EF4-FFF2-40B4-BE49-F238E27FC236}">
                <a16:creationId xmlns:a16="http://schemas.microsoft.com/office/drawing/2014/main" id="{5114AC3F-9839-1BCB-E13A-C8408C63B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4001294"/>
            <a:ext cx="24384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393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2A0D34-2F32-575B-6CE1-5B1B96D1D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34F7E-CBF5-4B70-5B4D-7B3D320FE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Iteration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4245E-EFEF-C34E-8D2D-DFE0FBF86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Server is optimized for set-based operations.</a:t>
            </a:r>
          </a:p>
          <a:p>
            <a:r>
              <a:rPr lang="en-US" dirty="0"/>
              <a:t>Accessing a table repeatedly is less efficient than all-at-once.</a:t>
            </a:r>
          </a:p>
          <a:p>
            <a:pPr marL="0" indent="0" algn="ctr">
              <a:buNone/>
            </a:pPr>
            <a:r>
              <a:rPr lang="en-US" sz="4000" b="1" i="1" dirty="0">
                <a:solidFill>
                  <a:srgbClr val="FF0000"/>
                </a:solidFill>
              </a:rPr>
              <a:t>100 rows in 1 query</a:t>
            </a:r>
          </a:p>
          <a:p>
            <a:pPr marL="0" indent="0" algn="ctr">
              <a:buNone/>
            </a:pPr>
            <a:r>
              <a:rPr lang="en-US" sz="4000" b="1" dirty="0">
                <a:solidFill>
                  <a:srgbClr val="FF0000"/>
                </a:solidFill>
              </a:rPr>
              <a:t>&lt;&gt;</a:t>
            </a:r>
          </a:p>
          <a:p>
            <a:pPr marL="0" indent="0" algn="ctr">
              <a:buNone/>
            </a:pPr>
            <a:r>
              <a:rPr lang="en-US" sz="4000" b="1" i="1" dirty="0">
                <a:solidFill>
                  <a:srgbClr val="FF0000"/>
                </a:solidFill>
              </a:rPr>
              <a:t>1 row at a time in 100 queries</a:t>
            </a:r>
            <a:r>
              <a:rPr lang="en-US" sz="4000" b="1" dirty="0">
                <a:solidFill>
                  <a:srgbClr val="FF0000"/>
                </a:solidFill>
              </a:rPr>
              <a:t>!</a:t>
            </a:r>
          </a:p>
          <a:p>
            <a:r>
              <a:rPr lang="en-US" dirty="0"/>
              <a:t>There is a balance between blocking and performance</a:t>
            </a:r>
          </a:p>
          <a:p>
            <a:pPr marL="457200" lvl="1" indent="0">
              <a:buNone/>
            </a:pPr>
            <a:r>
              <a:rPr lang="en-US" b="1" dirty="0"/>
              <a:t>***It is not subtle***</a:t>
            </a:r>
          </a:p>
          <a:p>
            <a:pPr marL="0" indent="0">
              <a:buNone/>
            </a:pPr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4176155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256" y="-16135"/>
            <a:ext cx="10283535" cy="780881"/>
          </a:xfrm>
        </p:spPr>
        <p:txBody>
          <a:bodyPr/>
          <a:lstStyle/>
          <a:p>
            <a:r>
              <a:rPr lang="en-US" dirty="0"/>
              <a:t>Ed Pollack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256" y="692738"/>
            <a:ext cx="10965490" cy="50013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Microsoft Data Platform MVP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Published author of:</a:t>
            </a:r>
          </a:p>
          <a:p>
            <a:pPr marL="800035" lvl="1" indent="-342872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Dynamic SQL: Applications, Performance, and Security, 2</a:t>
            </a:r>
            <a:r>
              <a:rPr lang="en-US" sz="2000" baseline="30000" dirty="0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nd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 Edition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800035" lvl="1" indent="-342872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hlinkClick r:id="rId3"/>
              </a:rPr>
              <a:t>Analytics Optimization with Columnstore Indexes in SQL Server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800035" lvl="1" indent="-342872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hlinkClick r:id="rId4"/>
              </a:rPr>
              <a:t>Expert Performance Indexing in SQL Server, 4</a:t>
            </a:r>
            <a:r>
              <a:rPr lang="en-US" sz="2000" baseline="30000" dirty="0">
                <a:solidFill>
                  <a:schemeClr val="tx1"/>
                </a:solidFill>
                <a:latin typeface="Arial" panose="020B0604020202020204" pitchFamily="34" charset="0"/>
                <a:hlinkClick r:id="rId4"/>
              </a:rPr>
              <a:t>th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hlinkClick r:id="rId4"/>
              </a:rPr>
              <a:t> Edition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800035" lvl="1" indent="-342872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Published in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hlinkClick r:id="rId5"/>
              </a:rPr>
              <a:t>Expert T-SQL Functions in SQL Server, 3</a:t>
            </a:r>
            <a:r>
              <a:rPr lang="en-US" sz="2000" baseline="30000" dirty="0">
                <a:solidFill>
                  <a:schemeClr val="tx1"/>
                </a:solidFill>
                <a:latin typeface="Arial" panose="020B0604020202020204" pitchFamily="34" charset="0"/>
                <a:hlinkClick r:id="rId5"/>
              </a:rPr>
              <a:t>rd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hlinkClick r:id="rId5"/>
              </a:rPr>
              <a:t> Edition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Author on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hlinkClick r:id="rId6"/>
              </a:rPr>
              <a:t>Simple Talk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Organizes:</a:t>
            </a:r>
          </a:p>
          <a:p>
            <a:pPr marL="800072" lvl="1" indent="-342872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hlinkClick r:id="rId7"/>
              </a:rPr>
              <a:t>SQL Saturday Albany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800035" lvl="1" indent="-342872"/>
            <a:r>
              <a:rPr lang="en-US" sz="2000" dirty="0">
                <a:latin typeface="Arial" panose="020B0604020202020204" pitchFamily="34" charset="0"/>
                <a:hlinkClick r:id="rId8"/>
              </a:rPr>
              <a:t>SQL Saturday New York City 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800035" lvl="1" indent="-342872"/>
            <a:r>
              <a:rPr lang="en-US" sz="2000" dirty="0">
                <a:latin typeface="Arial" panose="020B0604020202020204" pitchFamily="34" charset="0"/>
                <a:hlinkClick r:id="rId9"/>
              </a:rPr>
              <a:t>Capital Area SQL Server User Group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</a:rPr>
              <a:t>Speaker at many data events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09A8EF-B183-4015-BB48-2C07A22F563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373" y="4136464"/>
            <a:ext cx="2052196" cy="2736261"/>
          </a:xfrm>
          <a:prstGeom prst="rect">
            <a:avLst/>
          </a:prstGeom>
        </p:spPr>
      </p:pic>
      <p:pic>
        <p:nvPicPr>
          <p:cNvPr id="5" name="Picture 4" descr="A picture containing graphical user interface&#10;&#10;Description automatically generated">
            <a:hlinkClick r:id="rId11"/>
            <a:extLst>
              <a:ext uri="{FF2B5EF4-FFF2-40B4-BE49-F238E27FC236}">
                <a16:creationId xmlns:a16="http://schemas.microsoft.com/office/drawing/2014/main" id="{D3F7A6C4-8D67-22BC-72B0-492FB7CFB8A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30357" y="5349240"/>
            <a:ext cx="1508760" cy="1508760"/>
          </a:xfrm>
          <a:prstGeom prst="rect">
            <a:avLst/>
          </a:prstGeom>
        </p:spPr>
      </p:pic>
      <p:pic>
        <p:nvPicPr>
          <p:cNvPr id="6" name="Picture 5">
            <a:hlinkClick r:id="rId6"/>
            <a:extLst>
              <a:ext uri="{FF2B5EF4-FFF2-40B4-BE49-F238E27FC236}">
                <a16:creationId xmlns:a16="http://schemas.microsoft.com/office/drawing/2014/main" id="{C0150A70-4960-1467-2BCE-63525BFB5DD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78948" y="5694082"/>
            <a:ext cx="2251408" cy="1181988"/>
          </a:xfrm>
          <a:prstGeom prst="rect">
            <a:avLst/>
          </a:prstGeom>
        </p:spPr>
      </p:pic>
      <p:pic>
        <p:nvPicPr>
          <p:cNvPr id="9" name="Picture 8" descr="A blue and white sign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EA7EEA1-2A6F-B598-BAAE-DC313E479F0A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745" y="4513212"/>
            <a:ext cx="1522628" cy="2389356"/>
          </a:xfrm>
          <a:prstGeom prst="rect">
            <a:avLst/>
          </a:prstGeom>
        </p:spPr>
      </p:pic>
      <p:pic>
        <p:nvPicPr>
          <p:cNvPr id="10" name="Picture 9" descr="A grey and orange logo&#10;&#10;Description automatically generated with low confidence">
            <a:hlinkClick r:id="rId16"/>
            <a:extLst>
              <a:ext uri="{FF2B5EF4-FFF2-40B4-BE49-F238E27FC236}">
                <a16:creationId xmlns:a16="http://schemas.microsoft.com/office/drawing/2014/main" id="{23D99231-E9AF-62EA-4A9E-A65939B3447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00" y="5907024"/>
            <a:ext cx="2316047" cy="965701"/>
          </a:xfrm>
          <a:prstGeom prst="rect">
            <a:avLst/>
          </a:prstGeom>
        </p:spPr>
      </p:pic>
      <p:pic>
        <p:nvPicPr>
          <p:cNvPr id="11" name="Picture 10">
            <a:hlinkClick r:id="rId18"/>
            <a:extLst>
              <a:ext uri="{FF2B5EF4-FFF2-40B4-BE49-F238E27FC236}">
                <a16:creationId xmlns:a16="http://schemas.microsoft.com/office/drawing/2014/main" id="{CE1D1CE2-6B81-A465-0427-26DEE99175A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1941" y="5314698"/>
            <a:ext cx="3644245" cy="519305"/>
          </a:xfrm>
          <a:prstGeom prst="rect">
            <a:avLst/>
          </a:prstGeom>
        </p:spPr>
      </p:pic>
      <p:pic>
        <p:nvPicPr>
          <p:cNvPr id="7" name="Picture 6" descr="A red sign with white text&#10;&#10;Description automatically generated">
            <a:extLst>
              <a:ext uri="{FF2B5EF4-FFF2-40B4-BE49-F238E27FC236}">
                <a16:creationId xmlns:a16="http://schemas.microsoft.com/office/drawing/2014/main" id="{FE621A73-84EE-486E-213C-41FE8F848A36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117" y="4874187"/>
            <a:ext cx="1522628" cy="202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962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C9D531-68EE-5A77-895C-804015922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E09B3-AA3C-2C45-5A9E-D459E8AE9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Query Complexity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AB2E3-511C-C089-ED46-2F173304A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700" dirty="0"/>
              <a:t>The optimizer must evaluate many combinations of tables, joins, operators, </a:t>
            </a:r>
            <a:r>
              <a:rPr lang="en-US" sz="3700" dirty="0" err="1"/>
              <a:t>etc</a:t>
            </a:r>
            <a:r>
              <a:rPr lang="en-US" sz="3700" dirty="0"/>
              <a:t>…</a:t>
            </a:r>
          </a:p>
          <a:p>
            <a:r>
              <a:rPr lang="en-US" sz="3700" dirty="0"/>
              <a:t>More tables/views/functions = more complexity</a:t>
            </a:r>
          </a:p>
          <a:p>
            <a:pPr lvl="1"/>
            <a:r>
              <a:rPr lang="en-US" sz="3300" dirty="0"/>
              <a:t>More chances to not get a good plan</a:t>
            </a:r>
          </a:p>
          <a:p>
            <a:r>
              <a:rPr lang="en-US" sz="3700" dirty="0"/>
              <a:t>Big problem? Break it into smaller problems!</a:t>
            </a:r>
          </a:p>
        </p:txBody>
      </p:sp>
      <p:pic>
        <p:nvPicPr>
          <p:cNvPr id="5" name="Picture 4" descr="A diagram of a problem&#10;&#10;AI-generated content may be incorrect.">
            <a:extLst>
              <a:ext uri="{FF2B5EF4-FFF2-40B4-BE49-F238E27FC236}">
                <a16:creationId xmlns:a16="http://schemas.microsoft.com/office/drawing/2014/main" id="{2F0F060E-409D-07DC-0873-C2EAF3DB6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062" y="4731258"/>
            <a:ext cx="7607876" cy="189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546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03F324-49B7-0EDB-2ADC-A7C859738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034422D7-E37F-3F25-11B4-52BD352F6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6000" i="1" dirty="0"/>
              <a:t>Demo</a:t>
            </a:r>
          </a:p>
          <a:p>
            <a:pPr marL="0" indent="0">
              <a:buNone/>
            </a:pPr>
            <a:endParaRPr lang="en-CA" sz="6000" dirty="0"/>
          </a:p>
          <a:p>
            <a:pPr marL="0" indent="0">
              <a:buNone/>
            </a:pPr>
            <a:r>
              <a:rPr lang="en-CA" sz="6000" dirty="0"/>
              <a:t>Query Complexity</a:t>
            </a:r>
          </a:p>
        </p:txBody>
      </p:sp>
    </p:spTree>
    <p:extLst>
      <p:ext uri="{BB962C8B-B14F-4D97-AF65-F5344CB8AC3E}">
        <p14:creationId xmlns:p14="http://schemas.microsoft.com/office/powerpoint/2010/main" val="3760091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75886-CD49-D376-C7A2-E1FE66728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AD49F-BF4D-D145-C16A-CDB9AB1EB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Nested Views/Functions/Triggers/Stored Procs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C0BF0-37AF-1949-BAB0-04B6831BF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700" dirty="0"/>
              <a:t>Encapsulation is not bad, but…</a:t>
            </a:r>
          </a:p>
          <a:p>
            <a:pPr marL="0" indent="0">
              <a:buNone/>
            </a:pPr>
            <a:r>
              <a:rPr lang="en-US" sz="3700" dirty="0"/>
              <a:t>…nesting too many objects creates a lot of complexity</a:t>
            </a:r>
          </a:p>
          <a:p>
            <a:r>
              <a:rPr lang="en-US" sz="3700" dirty="0"/>
              <a:t>Hard to document</a:t>
            </a:r>
          </a:p>
          <a:p>
            <a:r>
              <a:rPr lang="en-US" sz="3700" dirty="0"/>
              <a:t>Objects are accessed too many times</a:t>
            </a:r>
          </a:p>
          <a:p>
            <a:r>
              <a:rPr lang="en-US" sz="3700" dirty="0"/>
              <a:t>Too much business logic in the database = bad</a:t>
            </a:r>
          </a:p>
          <a:p>
            <a:r>
              <a:rPr lang="en-US" sz="3700" dirty="0"/>
              <a:t>Objects calling </a:t>
            </a:r>
            <a:r>
              <a:rPr lang="en-US" sz="3000" dirty="0"/>
              <a:t>objects calling </a:t>
            </a:r>
            <a:r>
              <a:rPr lang="en-US" sz="2000" dirty="0"/>
              <a:t>objects calling</a:t>
            </a:r>
            <a:r>
              <a:rPr lang="en-US" sz="1000" dirty="0"/>
              <a:t> objects calling </a:t>
            </a:r>
            <a:r>
              <a:rPr lang="en-US" sz="500" dirty="0"/>
              <a:t>objects calling</a:t>
            </a:r>
            <a:r>
              <a:rPr lang="en-US" sz="300" dirty="0"/>
              <a:t> objects calling</a:t>
            </a:r>
          </a:p>
        </p:txBody>
      </p:sp>
      <p:pic>
        <p:nvPicPr>
          <p:cNvPr id="6" name="Picture 5" descr="A hallway with many doorways&#10;&#10;AI-generated content may be incorrect.">
            <a:extLst>
              <a:ext uri="{FF2B5EF4-FFF2-40B4-BE49-F238E27FC236}">
                <a16:creationId xmlns:a16="http://schemas.microsoft.com/office/drawing/2014/main" id="{0FC30BFC-F2BE-1024-A66F-16225FD9C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536" y="3580919"/>
            <a:ext cx="2057971" cy="312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075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56B21E-EBC2-8732-3D28-49F43582A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92C0F-A4AA-14E8-68DD-4ACB3232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Nested Objects: Symptoms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77164-3DCB-49BB-D263-E1A49A39F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700" dirty="0"/>
              <a:t>Access against unexpected tables (or too much IO)</a:t>
            </a:r>
          </a:p>
          <a:p>
            <a:r>
              <a:rPr lang="en-US" sz="3700" dirty="0"/>
              <a:t>Larger execution plan than expected</a:t>
            </a:r>
          </a:p>
          <a:p>
            <a:r>
              <a:rPr lang="en-US" sz="3700" dirty="0"/>
              <a:t>Latency for a very small/simple query</a:t>
            </a:r>
          </a:p>
          <a:p>
            <a:r>
              <a:rPr lang="en-US" sz="3700" dirty="0"/>
              <a:t>Unexpected results</a:t>
            </a:r>
          </a:p>
          <a:p>
            <a:r>
              <a:rPr lang="en-US" sz="3700" dirty="0"/>
              <a:t>Higher row counts than anticipated</a:t>
            </a:r>
          </a:p>
          <a:p>
            <a:pPr marL="0" indent="0">
              <a:buNone/>
            </a:pPr>
            <a:endParaRPr lang="en-US" sz="300" dirty="0"/>
          </a:p>
        </p:txBody>
      </p:sp>
      <p:pic>
        <p:nvPicPr>
          <p:cNvPr id="6" name="Picture 5" descr="A hallway with many doorways&#10;&#10;AI-generated content may be incorrect.">
            <a:extLst>
              <a:ext uri="{FF2B5EF4-FFF2-40B4-BE49-F238E27FC236}">
                <a16:creationId xmlns:a16="http://schemas.microsoft.com/office/drawing/2014/main" id="{95E5F50D-EBDD-23E8-659B-CD4E2E8BB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536" y="3580919"/>
            <a:ext cx="2057971" cy="312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982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6BCBAE-5D51-E7CB-9264-A58CFDBAD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6B8726B2-361D-F83E-3D6A-56223E164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6000" i="1" dirty="0"/>
              <a:t>Demo</a:t>
            </a:r>
          </a:p>
          <a:p>
            <a:pPr marL="0" indent="0">
              <a:buNone/>
            </a:pPr>
            <a:endParaRPr lang="en-CA" sz="6000" dirty="0"/>
          </a:p>
          <a:p>
            <a:pPr marL="0" indent="0">
              <a:buNone/>
            </a:pPr>
            <a:r>
              <a:rPr lang="en-CA" sz="6000" dirty="0"/>
              <a:t>Nested Objects</a:t>
            </a:r>
          </a:p>
        </p:txBody>
      </p:sp>
    </p:spTree>
    <p:extLst>
      <p:ext uri="{BB962C8B-B14F-4D97-AF65-F5344CB8AC3E}">
        <p14:creationId xmlns:p14="http://schemas.microsoft.com/office/powerpoint/2010/main" val="26693773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9997D-E085-750B-8E18-317730627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CC957-9445-830E-2460-EB88F6FA5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Parameterization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B52F6-85B5-6735-B8A9-7116692E9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Execution plan reuse is a very good thing</a:t>
            </a:r>
          </a:p>
          <a:p>
            <a:r>
              <a:rPr lang="en-US" dirty="0"/>
              <a:t>By default, we want all queries/procs to reuse plans whenever possible</a:t>
            </a:r>
          </a:p>
          <a:p>
            <a:r>
              <a:rPr lang="en-US" dirty="0"/>
              <a:t>Parameter sniffing is an outlier and not a norm. Do not architect around it. Do not cheat the optimizer.</a:t>
            </a:r>
          </a:p>
          <a:p>
            <a:r>
              <a:rPr lang="en-US" dirty="0"/>
              <a:t>Local variables incur a poor cardinality estimate as values are not known until runtime. Avoid when issues arise.</a:t>
            </a:r>
          </a:p>
          <a:p>
            <a:r>
              <a:rPr lang="en-US" dirty="0"/>
              <a:t>This problem is handled very poorly by the internet.</a:t>
            </a:r>
          </a:p>
          <a:p>
            <a:pPr marL="0" indent="0" algn="ctr">
              <a:buNone/>
            </a:pPr>
            <a:r>
              <a:rPr lang="en-US" sz="2200" i="1" dirty="0"/>
              <a:t>Want more? Check out my </a:t>
            </a:r>
            <a:r>
              <a:rPr lang="en-US" sz="2200" i="1" dirty="0">
                <a:hlinkClick r:id="rId2"/>
              </a:rPr>
              <a:t>parameter sniffing presentation</a:t>
            </a:r>
            <a:endParaRPr lang="en-US" sz="2200" i="1" dirty="0"/>
          </a:p>
        </p:txBody>
      </p:sp>
    </p:spTree>
    <p:extLst>
      <p:ext uri="{BB962C8B-B14F-4D97-AF65-F5344CB8AC3E}">
        <p14:creationId xmlns:p14="http://schemas.microsoft.com/office/powerpoint/2010/main" val="2506384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B7B7FF-BB87-90B8-23E3-ADF28D622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DC458-57BC-B533-7131-875C627FF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Hacks and Quick Fixes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22A4-0A8B-E880-B572-0DE053989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Best practices will guide us most of the time.</a:t>
            </a:r>
          </a:p>
          <a:p>
            <a:pPr lvl="1"/>
            <a:r>
              <a:rPr lang="en-US" dirty="0"/>
              <a:t>Outliers should be treated as case-by-case exceptions to best practices</a:t>
            </a:r>
          </a:p>
          <a:p>
            <a:r>
              <a:rPr lang="en-US" dirty="0"/>
              <a:t>Query hints</a:t>
            </a:r>
          </a:p>
          <a:p>
            <a:r>
              <a:rPr lang="en-US" dirty="0"/>
              <a:t>Plan forcing</a:t>
            </a:r>
          </a:p>
          <a:p>
            <a:r>
              <a:rPr lang="en-US" dirty="0"/>
              <a:t>Trace flags</a:t>
            </a:r>
          </a:p>
          <a:p>
            <a:r>
              <a:rPr lang="en-US" dirty="0"/>
              <a:t>Dynamic SQL</a:t>
            </a:r>
          </a:p>
          <a:p>
            <a:r>
              <a:rPr lang="en-US" dirty="0"/>
              <a:t>Index spam</a:t>
            </a:r>
          </a:p>
          <a:p>
            <a:r>
              <a:rPr lang="en-US" dirty="0"/>
              <a:t>Awkward tweaks</a:t>
            </a:r>
            <a:r>
              <a:rPr lang="en-US" sz="2400" i="1" dirty="0"/>
              <a:t> </a:t>
            </a:r>
            <a:r>
              <a:rPr lang="en-US" sz="2000" i="1" dirty="0"/>
              <a:t>(IN vs EXISTS, for example)</a:t>
            </a:r>
          </a:p>
          <a:p>
            <a:endParaRPr lang="en-US" sz="2000" dirty="0"/>
          </a:p>
          <a:p>
            <a:pPr marL="0" indent="0" algn="ctr">
              <a:buNone/>
            </a:pPr>
            <a:r>
              <a:rPr lang="en-US" sz="2600" i="1" dirty="0"/>
              <a:t>Hacks are acceptable to solve emergencies, but should not remain forever!</a:t>
            </a:r>
          </a:p>
          <a:p>
            <a:pPr marL="0" indent="0">
              <a:buNone/>
            </a:pPr>
            <a:endParaRPr lang="en-US" sz="2000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260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657" b="1" dirty="0"/>
              <a:t>Conclusion</a:t>
            </a:r>
            <a:endParaRPr lang="en-US" b="1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2891" indent="-362891"/>
            <a:r>
              <a:rPr lang="en-US" dirty="0"/>
              <a:t>Efficient data access is critical to the success of an application</a:t>
            </a:r>
          </a:p>
          <a:p>
            <a:pPr marL="362891" indent="-362891"/>
            <a:r>
              <a:rPr lang="en-US" dirty="0"/>
              <a:t>Our ability to do this is complicated by:</a:t>
            </a:r>
          </a:p>
          <a:p>
            <a:pPr marL="820091" lvl="1" indent="-362891"/>
            <a:r>
              <a:rPr lang="en-US" dirty="0"/>
              <a:t>Business logic</a:t>
            </a:r>
          </a:p>
          <a:p>
            <a:pPr marL="820091" lvl="1" indent="-362891"/>
            <a:r>
              <a:rPr lang="en-US" dirty="0"/>
              <a:t>Human error</a:t>
            </a:r>
          </a:p>
          <a:p>
            <a:pPr marL="820091" lvl="1" indent="-362891"/>
            <a:r>
              <a:rPr lang="en-US" dirty="0"/>
              <a:t>Technical debt</a:t>
            </a:r>
          </a:p>
          <a:p>
            <a:pPr marL="820091" lvl="1" indent="-362891"/>
            <a:r>
              <a:rPr lang="en-US" dirty="0"/>
              <a:t>Assumptions</a:t>
            </a:r>
          </a:p>
          <a:p>
            <a:pPr marL="362891" indent="-362891"/>
            <a:r>
              <a:rPr lang="en-US" dirty="0"/>
              <a:t>AI can assist with many common issues…</a:t>
            </a:r>
          </a:p>
          <a:p>
            <a:pPr marL="820091" lvl="1" indent="-362891"/>
            <a:r>
              <a:rPr lang="en-US" dirty="0"/>
              <a:t>…but falls short on complex/nuanced challenges</a:t>
            </a:r>
          </a:p>
          <a:p>
            <a:pPr marL="362891" indent="-362891"/>
            <a:r>
              <a:rPr lang="en-US" dirty="0"/>
              <a:t>Optimization is a valuable skill that leads to better software!</a:t>
            </a:r>
          </a:p>
        </p:txBody>
      </p:sp>
    </p:spTree>
    <p:extLst>
      <p:ext uri="{BB962C8B-B14F-4D97-AF65-F5344CB8AC3E}">
        <p14:creationId xmlns:p14="http://schemas.microsoft.com/office/powerpoint/2010/main" val="21686471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8FE4AF-B348-5DEE-C10F-85D8705B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04" y="274639"/>
            <a:ext cx="11003771" cy="1143000"/>
          </a:xfrm>
        </p:spPr>
        <p:txBody>
          <a:bodyPr/>
          <a:lstStyle/>
          <a:p>
            <a:r>
              <a:rPr lang="en-US" b="1" dirty="0"/>
              <a:t>Questions? Thank You!</a:t>
            </a:r>
            <a:endParaRPr lang="en-IN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3D7694-6D38-D578-B6BE-6A0138EC0E4E}"/>
              </a:ext>
            </a:extLst>
          </p:cNvPr>
          <p:cNvSpPr txBox="1"/>
          <p:nvPr/>
        </p:nvSpPr>
        <p:spPr>
          <a:xfrm>
            <a:off x="609204" y="1146710"/>
            <a:ext cx="999783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Find me here:</a:t>
            </a:r>
            <a:endParaRPr lang="en-US" sz="2800" b="1" dirty="0">
              <a:hlinkClick r:id="rId2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800" dirty="0">
                <a:hlinkClick r:id="rId3"/>
              </a:rPr>
              <a:t>Ed Pollack | LinkedIn</a:t>
            </a:r>
            <a:endParaRPr lang="en-US" sz="2800" dirty="0"/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800" dirty="0">
                <a:hlinkClick r:id="rId4"/>
              </a:rPr>
              <a:t>Edward Pollack | Most Valuable Professionals</a:t>
            </a:r>
            <a:endParaRPr lang="en-US" sz="2800" dirty="0"/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800" dirty="0">
                <a:hlinkClick r:id="rId5"/>
              </a:rPr>
              <a:t>https://sessionize.com/edward-pollack/</a:t>
            </a:r>
            <a:endParaRPr lang="en-US" sz="2800" dirty="0"/>
          </a:p>
          <a:p>
            <a:r>
              <a:rPr lang="en-US" sz="2800" b="1" dirty="0"/>
              <a:t>Find my content here: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800" dirty="0" err="1">
                <a:hlinkClick r:id="rId6"/>
              </a:rPr>
              <a:t>EdwardPollack</a:t>
            </a:r>
            <a:r>
              <a:rPr lang="en-US" sz="2800" dirty="0">
                <a:hlinkClick r:id="rId6"/>
              </a:rPr>
              <a:t> (Ed Pollack) (github.com)</a:t>
            </a:r>
            <a:endParaRPr lang="en-US" sz="2800" dirty="0"/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800" dirty="0">
                <a:hlinkClick r:id="rId7"/>
              </a:rPr>
              <a:t>Edward Pollack, Author at Simple Talk (red-gate.com)</a:t>
            </a:r>
            <a:endParaRPr lang="en-US" sz="2800" dirty="0"/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800" dirty="0">
                <a:hlinkClick r:id="rId8"/>
              </a:rPr>
              <a:t>Ed Pollack, Author at SQL Shack - articles about database auditing, server performance, data recovery, and more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95831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Why does query tuning matter in 2025?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b="1" i="1" dirty="0"/>
              <a:t>Common</a:t>
            </a:r>
            <a:r>
              <a:rPr lang="en-CA" dirty="0"/>
              <a:t> application query problems (and solutions)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Best practices and guidelines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The future!</a:t>
            </a:r>
          </a:p>
        </p:txBody>
      </p:sp>
    </p:spTree>
    <p:extLst>
      <p:ext uri="{BB962C8B-B14F-4D97-AF65-F5344CB8AC3E}">
        <p14:creationId xmlns:p14="http://schemas.microsoft.com/office/powerpoint/2010/main" val="278284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E02BD-B3EF-F2B0-C3EB-5BDD48954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BB7A0-AA7B-A57F-4E61-5216F7F2E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Why Does This Matter?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5AFD2-FB93-5534-DAF9-E934AE315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Can’t AI do this for me?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Can’t automation solve this?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Isn’t better hardware the solution?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Better app code can solve this, right?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300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Why Does This Matter?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Can’t AI do this for me?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Can’t automation solve this?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Isn’t better hardware the solution?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Better app code can solve this, right?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C0F71E-0E7C-11A8-94B3-866D6BB00EFA}"/>
              </a:ext>
            </a:extLst>
          </p:cNvPr>
          <p:cNvSpPr/>
          <p:nvPr/>
        </p:nvSpPr>
        <p:spPr>
          <a:xfrm>
            <a:off x="7827753" y="3933826"/>
            <a:ext cx="42723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Business Logic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C1013D-552A-761E-2CB5-B9776861DB9A}"/>
              </a:ext>
            </a:extLst>
          </p:cNvPr>
          <p:cNvSpPr/>
          <p:nvPr/>
        </p:nvSpPr>
        <p:spPr>
          <a:xfrm>
            <a:off x="7173200" y="2585442"/>
            <a:ext cx="37465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Legacy Code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AA8438-94B8-3626-7599-2779C82412AC}"/>
              </a:ext>
            </a:extLst>
          </p:cNvPr>
          <p:cNvSpPr/>
          <p:nvPr/>
        </p:nvSpPr>
        <p:spPr>
          <a:xfrm>
            <a:off x="5299541" y="4924624"/>
            <a:ext cx="52835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Query Complexity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CFFBFD-5F67-6D5E-3766-43823DA12374}"/>
              </a:ext>
            </a:extLst>
          </p:cNvPr>
          <p:cNvSpPr/>
          <p:nvPr/>
        </p:nvSpPr>
        <p:spPr>
          <a:xfrm>
            <a:off x="613514" y="4293720"/>
            <a:ext cx="46860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App Complexity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C2E89A-A29A-02BF-89A9-BEAB675CFF23}"/>
              </a:ext>
            </a:extLst>
          </p:cNvPr>
          <p:cNvSpPr/>
          <p:nvPr/>
        </p:nvSpPr>
        <p:spPr>
          <a:xfrm>
            <a:off x="6313968" y="273696"/>
            <a:ext cx="57374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App/DB Disconnect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03A57F-EF9D-4C58-172A-7B8A0386C320}"/>
              </a:ext>
            </a:extLst>
          </p:cNvPr>
          <p:cNvSpPr/>
          <p:nvPr/>
        </p:nvSpPr>
        <p:spPr>
          <a:xfrm>
            <a:off x="513982" y="5850235"/>
            <a:ext cx="57999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Domain Knowledge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B51E77-E74A-DB70-3F14-E7DD50918A21}"/>
              </a:ext>
            </a:extLst>
          </p:cNvPr>
          <p:cNvSpPr/>
          <p:nvPr/>
        </p:nvSpPr>
        <p:spPr>
          <a:xfrm>
            <a:off x="5392895" y="1504606"/>
            <a:ext cx="67991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Mismatched Standards</a:t>
            </a:r>
          </a:p>
        </p:txBody>
      </p:sp>
    </p:spTree>
    <p:extLst>
      <p:ext uri="{BB962C8B-B14F-4D97-AF65-F5344CB8AC3E}">
        <p14:creationId xmlns:p14="http://schemas.microsoft.com/office/powerpoint/2010/main" val="1521798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5A1C21-2708-A895-46FF-78FFD08C1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4ED9D-2E50-344D-6CBA-5EAEA9C74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Typical Workflow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97611-EAFE-CA54-7B84-E4927C99D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User complains about poor app performance (IT’S SLOW!)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You are handed no details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Now what?</a:t>
            </a:r>
          </a:p>
          <a:p>
            <a:endParaRPr lang="en-US" dirty="0"/>
          </a:p>
        </p:txBody>
      </p:sp>
      <p:pic>
        <p:nvPicPr>
          <p:cNvPr id="5" name="Picture 4" descr="A cartoon of a turtle&#10;&#10;AI-generated content may be incorrect.">
            <a:extLst>
              <a:ext uri="{FF2B5EF4-FFF2-40B4-BE49-F238E27FC236}">
                <a16:creationId xmlns:a16="http://schemas.microsoft.com/office/drawing/2014/main" id="{2F311BC1-5588-96CD-8DA5-2D6E29AB2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906" y="3429000"/>
            <a:ext cx="4376187" cy="303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887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EDC1A-8CA6-34CB-2BFA-12C9ECE57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4760B-C8AD-05E3-7B78-5448F0F44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Basic Workflow for Success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A01C3-D8C1-CEA9-65C4-E21A33B63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Can the problem be reproduced?</a:t>
            </a:r>
          </a:p>
          <a:p>
            <a:pPr lvl="1"/>
            <a:r>
              <a:rPr lang="en-US" dirty="0"/>
              <a:t>YES </a:t>
            </a:r>
            <a:r>
              <a:rPr lang="en-US" dirty="0">
                <a:sym typeface="Wingdings" panose="05000000000000000000" pitchFamily="2" charset="2"/>
              </a:rPr>
              <a:t>  Profiler/Extended Events/DMV queries to get query text</a:t>
            </a:r>
            <a:endParaRPr lang="en-US" dirty="0"/>
          </a:p>
          <a:p>
            <a:pPr lvl="1"/>
            <a:r>
              <a:rPr lang="en-US" dirty="0"/>
              <a:t>NO </a:t>
            </a:r>
            <a:r>
              <a:rPr lang="en-US" dirty="0">
                <a:sym typeface="Wingdings" panose="05000000000000000000" pitchFamily="2" charset="2"/>
              </a:rPr>
              <a:t>  Logs to get query info or </a:t>
            </a:r>
            <a:r>
              <a:rPr lang="en-US" i="1" dirty="0">
                <a:sym typeface="Wingdings" panose="05000000000000000000" pitchFamily="2" charset="2"/>
              </a:rPr>
              <a:t>push back for more info</a:t>
            </a:r>
            <a:r>
              <a:rPr lang="en-US" dirty="0">
                <a:sym typeface="Wingdings" panose="05000000000000000000" pitchFamily="2" charset="2"/>
              </a:rPr>
              <a:t>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Get the query text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Get resource metrics on query execution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Get SQL Server metrics on query execution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Find the cause of latency and resolve</a:t>
            </a:r>
          </a:p>
        </p:txBody>
      </p:sp>
    </p:spTree>
    <p:extLst>
      <p:ext uri="{BB962C8B-B14F-4D97-AF65-F5344CB8AC3E}">
        <p14:creationId xmlns:p14="http://schemas.microsoft.com/office/powerpoint/2010/main" val="344049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3197D6-2DA6-30FD-A7F9-4BCD23FFE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D3FA0-CEDC-4112-6B33-0C99EF9B6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Identify a Query’s Purpose!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0AFD9-752E-6D26-5C15-A2D3177DA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Optimization is hard without understanding a query</a:t>
            </a:r>
          </a:p>
          <a:p>
            <a:r>
              <a:rPr lang="en-US" dirty="0"/>
              <a:t>What is the query’s source?</a:t>
            </a:r>
          </a:p>
          <a:p>
            <a:r>
              <a:rPr lang="en-US" dirty="0"/>
              <a:t>How often is it executed?</a:t>
            </a:r>
          </a:p>
          <a:p>
            <a:r>
              <a:rPr lang="en-US" dirty="0"/>
              <a:t>Is the size/shape of the result set sensible?</a:t>
            </a:r>
          </a:p>
          <a:p>
            <a:r>
              <a:rPr lang="en-US" dirty="0"/>
              <a:t>Who/what is consuming the query output?</a:t>
            </a:r>
          </a:p>
          <a:p>
            <a:r>
              <a:rPr lang="en-US" dirty="0"/>
              <a:t>Is the thing even used!?</a:t>
            </a:r>
          </a:p>
        </p:txBody>
      </p:sp>
      <p:pic>
        <p:nvPicPr>
          <p:cNvPr id="5" name="Picture 4" descr="A yellow smiley with blue eyes and a white hand on his chin&#10;&#10;AI-generated content may be incorrect.">
            <a:extLst>
              <a:ext uri="{FF2B5EF4-FFF2-40B4-BE49-F238E27FC236}">
                <a16:creationId xmlns:a16="http://schemas.microsoft.com/office/drawing/2014/main" id="{1AEF72EA-919B-E720-BC69-AD6DB22E5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492" y="2341776"/>
            <a:ext cx="2981374" cy="41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015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7BAF2-AD54-F52E-A454-0AC3ADA1F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F9904-B427-CC33-6F71-47BF0821A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When Do We Stop Optimizing?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384E0-1004-237C-7F98-AC4EFCEF4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Further optimization is too expensive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Point of diminishing returns is reached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An alternate solution is identified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Not all optimization problems require database/query changes to solve!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Performance is now acceptable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b="1" i="1" dirty="0">
                <a:sym typeface="Wingdings" panose="05000000000000000000" pitchFamily="2" charset="2"/>
              </a:rPr>
              <a:t>Note: Optimal means “fast enough” - not as fast as possible!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615109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12908</TotalTime>
  <Words>1151</Words>
  <Application>Microsoft Office PowerPoint</Application>
  <PresentationFormat>Widescreen</PresentationFormat>
  <Paragraphs>186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Segoe UI</vt:lpstr>
      <vt:lpstr>Wingdings</vt:lpstr>
      <vt:lpstr>Office Theme</vt:lpstr>
      <vt:lpstr>PowerPoint Presentation</vt:lpstr>
      <vt:lpstr>Ed Pollack</vt:lpstr>
      <vt:lpstr>Agenda</vt:lpstr>
      <vt:lpstr>Why Does This Matter?</vt:lpstr>
      <vt:lpstr>Why Does This Matter?</vt:lpstr>
      <vt:lpstr>Typical Workflow</vt:lpstr>
      <vt:lpstr>Basic Workflow for Success</vt:lpstr>
      <vt:lpstr>Identify a Query’s Purpose!</vt:lpstr>
      <vt:lpstr>When Do We Stop Optimizing?</vt:lpstr>
      <vt:lpstr>PowerPoint Presentation</vt:lpstr>
      <vt:lpstr>PowerPoint Presentation</vt:lpstr>
      <vt:lpstr>Indexing</vt:lpstr>
      <vt:lpstr>Execution Plan: Seeks, Scans, and Lookups</vt:lpstr>
      <vt:lpstr>Data Types &amp; Conversions</vt:lpstr>
      <vt:lpstr>PowerPoint Presentation</vt:lpstr>
      <vt:lpstr>Inefficient Joins &amp; Filters</vt:lpstr>
      <vt:lpstr>PowerPoint Presentation</vt:lpstr>
      <vt:lpstr>The Spammy Query</vt:lpstr>
      <vt:lpstr>Iteration</vt:lpstr>
      <vt:lpstr>Query Complexity</vt:lpstr>
      <vt:lpstr>PowerPoint Presentation</vt:lpstr>
      <vt:lpstr>Nested Views/Functions/Triggers/Stored Procs</vt:lpstr>
      <vt:lpstr>Nested Objects: Symptoms</vt:lpstr>
      <vt:lpstr>PowerPoint Presentation</vt:lpstr>
      <vt:lpstr>Parameterization</vt:lpstr>
      <vt:lpstr>Hacks and Quick Fixes</vt:lpstr>
      <vt:lpstr>Conclusion</vt:lpstr>
      <vt:lpstr>Questions?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Pollack</dc:creator>
  <cp:lastModifiedBy>Edward Pollack</cp:lastModifiedBy>
  <cp:revision>200</cp:revision>
  <dcterms:created xsi:type="dcterms:W3CDTF">2022-11-29T17:09:54Z</dcterms:created>
  <dcterms:modified xsi:type="dcterms:W3CDTF">2025-06-25T16:05:10Z</dcterms:modified>
</cp:coreProperties>
</file>