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30"/>
  </p:notesMasterIdLst>
  <p:handoutMasterIdLst>
    <p:handoutMasterId r:id="rId31"/>
  </p:handoutMasterIdLst>
  <p:sldIdLst>
    <p:sldId id="285" r:id="rId3"/>
    <p:sldId id="271" r:id="rId4"/>
    <p:sldId id="452" r:id="rId5"/>
    <p:sldId id="434" r:id="rId6"/>
    <p:sldId id="295" r:id="rId7"/>
    <p:sldId id="296" r:id="rId8"/>
    <p:sldId id="435" r:id="rId9"/>
    <p:sldId id="436" r:id="rId10"/>
    <p:sldId id="449" r:id="rId11"/>
    <p:sldId id="442" r:id="rId12"/>
    <p:sldId id="451" r:id="rId13"/>
    <p:sldId id="441" r:id="rId14"/>
    <p:sldId id="444" r:id="rId15"/>
    <p:sldId id="445" r:id="rId16"/>
    <p:sldId id="446" r:id="rId17"/>
    <p:sldId id="443" r:id="rId18"/>
    <p:sldId id="440" r:id="rId19"/>
    <p:sldId id="437" r:id="rId20"/>
    <p:sldId id="448" r:id="rId21"/>
    <p:sldId id="447" r:id="rId22"/>
    <p:sldId id="439" r:id="rId23"/>
    <p:sldId id="450" r:id="rId24"/>
    <p:sldId id="438" r:id="rId25"/>
    <p:sldId id="453" r:id="rId26"/>
    <p:sldId id="454" r:id="rId27"/>
    <p:sldId id="328" r:id="rId28"/>
    <p:sldId id="265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271"/>
            <p14:sldId id="452"/>
            <p14:sldId id="434"/>
            <p14:sldId id="295"/>
            <p14:sldId id="296"/>
            <p14:sldId id="435"/>
            <p14:sldId id="436"/>
            <p14:sldId id="449"/>
            <p14:sldId id="442"/>
            <p14:sldId id="451"/>
            <p14:sldId id="441"/>
            <p14:sldId id="444"/>
            <p14:sldId id="445"/>
            <p14:sldId id="446"/>
            <p14:sldId id="443"/>
            <p14:sldId id="440"/>
            <p14:sldId id="437"/>
            <p14:sldId id="448"/>
            <p14:sldId id="447"/>
            <p14:sldId id="439"/>
            <p14:sldId id="450"/>
            <p14:sldId id="438"/>
            <p14:sldId id="453"/>
            <p14:sldId id="454"/>
            <p14:sldId id="32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E21"/>
    <a:srgbClr val="27BEC7"/>
    <a:srgbClr val="1DB14B"/>
    <a:srgbClr val="FFC20E"/>
    <a:srgbClr val="0090D2"/>
    <a:srgbClr val="5FBB46"/>
    <a:srgbClr val="939598"/>
    <a:srgbClr val="FFD800"/>
    <a:srgbClr val="003677"/>
    <a:srgbClr val="9E0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5" autoAdjust="0"/>
    <p:restoredTop sz="97586" autoAdjust="0"/>
  </p:normalViewPr>
  <p:slideViewPr>
    <p:cSldViewPr snapToGrid="0">
      <p:cViewPr varScale="1">
        <p:scale>
          <a:sx n="146" d="100"/>
          <a:sy n="146" d="100"/>
        </p:scale>
        <p:origin x="52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5781" y="1"/>
            <a:ext cx="3340734" cy="5143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2" y="444468"/>
            <a:ext cx="4559981" cy="1301315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rgbClr val="0090D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8" name="Picture 7" descr="PASS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2" y="4660566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409" y="0"/>
            <a:ext cx="380613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6027" y="286031"/>
            <a:ext cx="8571948" cy="4571439"/>
          </a:xfrm>
        </p:spPr>
        <p:txBody>
          <a:bodyPr anchor="ctr"/>
          <a:lstStyle>
            <a:lvl1pPr algn="r">
              <a:defRPr sz="4762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3791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B2E53F-F188-461F-9B6A-0E0BD0A0CDD7}"/>
              </a:ext>
            </a:extLst>
          </p:cNvPr>
          <p:cNvSpPr txBox="1"/>
          <p:nvPr userDrawn="1"/>
        </p:nvSpPr>
        <p:spPr>
          <a:xfrm>
            <a:off x="278840" y="-25875"/>
            <a:ext cx="8586321" cy="825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62" dirty="0">
                <a:solidFill>
                  <a:schemeClr val="accent2">
                    <a:lumMod val="75000"/>
                  </a:schemeClr>
                </a:solidFill>
              </a:rPr>
              <a:t>Our Sponsors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9ED77E64-6BFE-424F-BA4A-74AD6EB37F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23657" b="21751"/>
          <a:stretch/>
        </p:blipFill>
        <p:spPr>
          <a:xfrm>
            <a:off x="2485466" y="1076100"/>
            <a:ext cx="2629365" cy="717719"/>
          </a:xfrm>
          <a:prstGeom prst="rect">
            <a:avLst/>
          </a:prstGeom>
        </p:spPr>
      </p:pic>
      <p:pic>
        <p:nvPicPr>
          <p:cNvPr id="8" name="Content Placeholder 2" descr="Icon&#10;&#10;Description automatically generated">
            <a:extLst>
              <a:ext uri="{FF2B5EF4-FFF2-40B4-BE49-F238E27FC236}">
                <a16:creationId xmlns:a16="http://schemas.microsoft.com/office/drawing/2014/main" id="{55B7C612-66E5-4026-9ED8-67F241EE34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466" y="4408732"/>
            <a:ext cx="653721" cy="3779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04F76-440C-4C28-BCB8-120230CAAB04}"/>
              </a:ext>
            </a:extLst>
          </p:cNvPr>
          <p:cNvSpPr txBox="1"/>
          <p:nvPr userDrawn="1"/>
        </p:nvSpPr>
        <p:spPr>
          <a:xfrm>
            <a:off x="7202302" y="4710235"/>
            <a:ext cx="1900117" cy="53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29" dirty="0"/>
              <a:t>SQL Saturday (#1093)</a:t>
            </a:r>
            <a:endParaRPr lang="en-US" sz="1429" dirty="0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0EF66A8-F4A4-4DAF-BDB7-FB32BFAD36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593" y="4129610"/>
            <a:ext cx="838480" cy="8384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C34F42-B422-494D-98FE-F58290017795}"/>
              </a:ext>
            </a:extLst>
          </p:cNvPr>
          <p:cNvSpPr txBox="1"/>
          <p:nvPr userDrawn="1"/>
        </p:nvSpPr>
        <p:spPr>
          <a:xfrm>
            <a:off x="167863" y="4748240"/>
            <a:ext cx="2698175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52" dirty="0"/>
              <a:t>Toronto Data Professionals Community (TDPC)</a:t>
            </a:r>
            <a:endParaRPr lang="en-US" sz="952" dirty="0"/>
          </a:p>
        </p:txBody>
      </p:sp>
      <p:pic>
        <p:nvPicPr>
          <p:cNvPr id="6" name="Picture 5" descr="A black and grey logo&#10;&#10;Description automatically generated">
            <a:extLst>
              <a:ext uri="{FF2B5EF4-FFF2-40B4-BE49-F238E27FC236}">
                <a16:creationId xmlns:a16="http://schemas.microsoft.com/office/drawing/2014/main" id="{DD505026-854D-A085-7B31-6E4106C9B58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566005" y="3653871"/>
            <a:ext cx="1820194" cy="475739"/>
          </a:xfrm>
          <a:prstGeom prst="rect">
            <a:avLst/>
          </a:prstGeom>
        </p:spPr>
      </p:pic>
      <p:pic>
        <p:nvPicPr>
          <p:cNvPr id="15" name="Picture 14" descr="A black and grey text&#10;&#10;Description automatically generated">
            <a:extLst>
              <a:ext uri="{FF2B5EF4-FFF2-40B4-BE49-F238E27FC236}">
                <a16:creationId xmlns:a16="http://schemas.microsoft.com/office/drawing/2014/main" id="{72966254-B889-64D3-C96E-7E802574644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385406" y="3643693"/>
            <a:ext cx="1251842" cy="517886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6378D10-6B7D-A03F-292B-52EA1E7DD8D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833751" y="1912211"/>
            <a:ext cx="2920434" cy="6686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FE7C0F-D016-103E-6704-C0C8087A208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854440" y="2740315"/>
            <a:ext cx="2634080" cy="730189"/>
          </a:xfrm>
          <a:prstGeom prst="rect">
            <a:avLst/>
          </a:prstGeom>
        </p:spPr>
      </p:pic>
      <p:pic>
        <p:nvPicPr>
          <p:cNvPr id="1026" name="Picture 2" descr="Pure Storage">
            <a:extLst>
              <a:ext uri="{FF2B5EF4-FFF2-40B4-BE49-F238E27FC236}">
                <a16:creationId xmlns:a16="http://schemas.microsoft.com/office/drawing/2014/main" id="{CD80FB6D-2E45-DD83-CF85-1FC5A116B65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22" b="30869"/>
          <a:stretch/>
        </p:blipFill>
        <p:spPr bwMode="auto">
          <a:xfrm>
            <a:off x="-103723" y="1919892"/>
            <a:ext cx="3177251" cy="6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B547DFD-E469-74F5-2403-840268038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948" y="2083126"/>
            <a:ext cx="2380571" cy="5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5F3BCAF-C29F-BB34-0BDF-1A789592CC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92" y="3625469"/>
            <a:ext cx="1902875" cy="40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188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837" y="286030"/>
            <a:ext cx="8572137" cy="457144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457193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914384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37157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1828768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4654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6562" y="1142860"/>
            <a:ext cx="4284264" cy="3714610"/>
          </a:xfrm>
        </p:spPr>
        <p:txBody>
          <a:bodyPr rIns="180000">
            <a:normAutofit/>
          </a:bodyPr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630" y="1142860"/>
            <a:ext cx="4285344" cy="3714610"/>
          </a:xfrm>
        </p:spPr>
        <p:txBody>
          <a:bodyPr lIns="180000">
            <a:normAutofit/>
          </a:bodyPr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722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 descr="Icon&#10;&#10;Description automatically generated">
            <a:extLst>
              <a:ext uri="{FF2B5EF4-FFF2-40B4-BE49-F238E27FC236}">
                <a16:creationId xmlns:a16="http://schemas.microsoft.com/office/drawing/2014/main" id="{633FE409-D78A-4CBC-B126-BE2CB0965A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10690" y="4381006"/>
            <a:ext cx="653721" cy="377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C32690-D8CC-4E5A-A959-A2CF9AD8AD3F}"/>
              </a:ext>
            </a:extLst>
          </p:cNvPr>
          <p:cNvSpPr txBox="1"/>
          <p:nvPr userDrawn="1"/>
        </p:nvSpPr>
        <p:spPr>
          <a:xfrm>
            <a:off x="7202302" y="4758943"/>
            <a:ext cx="1900117" cy="53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29" dirty="0"/>
              <a:t>SQL Saturday (#1093)</a:t>
            </a:r>
            <a:endParaRPr lang="en-US" sz="1429" dirty="0"/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109851F0-CE76-1F5C-BF70-8C6C383CDA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821873"/>
            <a:ext cx="1181493" cy="11815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0DDDFE-6470-33D6-49B1-12D0F5097C4D}"/>
              </a:ext>
            </a:extLst>
          </p:cNvPr>
          <p:cNvSpPr txBox="1"/>
          <p:nvPr userDrawn="1"/>
        </p:nvSpPr>
        <p:spPr>
          <a:xfrm>
            <a:off x="167863" y="4758944"/>
            <a:ext cx="2698175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52" dirty="0"/>
              <a:t>Toronto Data Professionals Community (TDPC)</a:t>
            </a:r>
            <a:endParaRPr lang="en-US" sz="952" dirty="0"/>
          </a:p>
        </p:txBody>
      </p:sp>
    </p:spTree>
    <p:extLst>
      <p:ext uri="{BB962C8B-B14F-4D97-AF65-F5344CB8AC3E}">
        <p14:creationId xmlns:p14="http://schemas.microsoft.com/office/powerpoint/2010/main" val="121725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0" y="-594087"/>
            <a:ext cx="3725240" cy="5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92834" y="2190211"/>
            <a:ext cx="495344" cy="32815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ASS_Logo_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35911"/>
          <a:stretch/>
        </p:blipFill>
        <p:spPr>
          <a:xfrm>
            <a:off x="5781" y="1"/>
            <a:ext cx="4208000" cy="51434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14459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3781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PASS_Logo_gray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9" r:id="rId4"/>
    <p:sldLayoutId id="2147483652" r:id="rId5"/>
    <p:sldLayoutId id="2147483654" r:id="rId6"/>
    <p:sldLayoutId id="2147483657" r:id="rId7"/>
    <p:sldLayoutId id="2147483656" r:id="rId8"/>
    <p:sldLayoutId id="2147483661" r:id="rId9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2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6562" y="286030"/>
            <a:ext cx="8572137" cy="5714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837" y="1142821"/>
            <a:ext cx="8572137" cy="371465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5" y="915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19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sldNum="0" hdr="0" ftr="0" dt="0"/>
  <p:txStyles>
    <p:titleStyle>
      <a:lvl1pPr algn="l" defTabSz="457192" rtl="0" eaLnBrk="1" latinLnBrk="0" hangingPunct="1">
        <a:spcBef>
          <a:spcPct val="0"/>
        </a:spcBef>
        <a:buNone/>
        <a:defRPr sz="3492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192" rtl="0" eaLnBrk="1" latinLnBrk="0" hangingPunct="1">
        <a:spcBef>
          <a:spcPct val="20000"/>
        </a:spcBef>
        <a:buFont typeface="Wingdings" charset="2"/>
        <a:buNone/>
        <a:defRPr sz="2857" kern="1200">
          <a:solidFill>
            <a:schemeClr val="tx2"/>
          </a:solidFill>
          <a:latin typeface="+mn-lt"/>
          <a:ea typeface="+mn-ea"/>
          <a:cs typeface="+mn-cs"/>
        </a:defRPr>
      </a:lvl1pPr>
      <a:lvl2pPr marL="457193" indent="0" algn="l" defTabSz="457192" rtl="0" eaLnBrk="1" latinLnBrk="0" hangingPunct="1">
        <a:spcBef>
          <a:spcPct val="20000"/>
        </a:spcBef>
        <a:buFont typeface="Wingdings" charset="2"/>
        <a:buNone/>
        <a:defRPr sz="2540" kern="1200">
          <a:solidFill>
            <a:schemeClr val="tx2"/>
          </a:solidFill>
          <a:latin typeface="+mn-lt"/>
          <a:ea typeface="+mn-ea"/>
          <a:cs typeface="+mn-cs"/>
        </a:defRPr>
      </a:lvl2pPr>
      <a:lvl3pPr marL="914384" indent="0" algn="l" defTabSz="457192" rtl="0" eaLnBrk="1" latinLnBrk="0" hangingPunct="1">
        <a:spcBef>
          <a:spcPct val="20000"/>
        </a:spcBef>
        <a:buFont typeface="Wingdings" charset="2"/>
        <a:buNone/>
        <a:defRPr sz="1905" kern="1200">
          <a:solidFill>
            <a:schemeClr val="tx2"/>
          </a:solidFill>
          <a:latin typeface="+mn-lt"/>
          <a:ea typeface="+mn-ea"/>
          <a:cs typeface="+mn-cs"/>
        </a:defRPr>
      </a:lvl3pPr>
      <a:lvl4pPr marL="1371576" indent="0" algn="l" defTabSz="457192" rtl="0" eaLnBrk="1" latinLnBrk="0" hangingPunct="1">
        <a:spcBef>
          <a:spcPct val="20000"/>
        </a:spcBef>
        <a:buFont typeface="Wingdings" charset="2"/>
        <a:buNone/>
        <a:defRPr sz="1905" kern="1200">
          <a:solidFill>
            <a:schemeClr val="tx2"/>
          </a:solidFill>
          <a:latin typeface="+mn-lt"/>
          <a:ea typeface="+mn-ea"/>
          <a:cs typeface="+mn-cs"/>
        </a:defRPr>
      </a:lvl4pPr>
      <a:lvl5pPr marL="1828768" indent="0" algn="l" defTabSz="457192" rtl="0" eaLnBrk="1" latinLnBrk="0" hangingPunct="1">
        <a:spcBef>
          <a:spcPct val="20000"/>
        </a:spcBef>
        <a:buFont typeface="Wingdings" charset="2"/>
        <a:buNone/>
        <a:defRPr sz="1587" kern="1200">
          <a:solidFill>
            <a:schemeClr val="tx2"/>
          </a:solidFill>
          <a:latin typeface="+mn-lt"/>
          <a:ea typeface="+mn-ea"/>
          <a:cs typeface="+mn-cs"/>
        </a:defRPr>
      </a:lvl5pPr>
      <a:lvl6pPr marL="2514557" indent="-228596" algn="l" defTabSz="4571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9" indent="-228596" algn="l" defTabSz="4571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40" indent="-228596" algn="l" defTabSz="4571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32" indent="-228596" algn="l" defTabSz="4571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6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8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3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6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7" orient="horz" pos="680">
          <p15:clr>
            <a:srgbClr val="F26B43"/>
          </p15:clr>
        </p15:guide>
        <p15:guide id="8" orient="horz" pos="907">
          <p15:clr>
            <a:srgbClr val="F26B43"/>
          </p15:clr>
        </p15:guide>
        <p15:guide id="9" orient="horz" pos="3855">
          <p15:clr>
            <a:srgbClr val="F26B43"/>
          </p15:clr>
        </p15:guide>
        <p15:guide id="10" orient="horz" pos="20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shack.com/author/edward-pollack/" TargetMode="External"/><Relationship Id="rId3" Type="http://schemas.openxmlformats.org/officeDocument/2006/relationships/hyperlink" Target="https://www.linkedin.com/in/ed-pollack-65a3aa23/" TargetMode="External"/><Relationship Id="rId7" Type="http://schemas.openxmlformats.org/officeDocument/2006/relationships/hyperlink" Target="https://www.red-gate.com/simple-talk/author/ed7alum-rpi-edu/" TargetMode="External"/><Relationship Id="rId2" Type="http://schemas.openxmlformats.org/officeDocument/2006/relationships/hyperlink" Target="mailto:ed@edwardpollack.co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EdwardPollack" TargetMode="External"/><Relationship Id="rId5" Type="http://schemas.openxmlformats.org/officeDocument/2006/relationships/hyperlink" Target="https://sessionize.com/edward-pollack/" TargetMode="External"/><Relationship Id="rId4" Type="http://schemas.openxmlformats.org/officeDocument/2006/relationships/hyperlink" Target="https://mvp.microsoft.com/en-US/MVP/profile/c7dc42d5-ff3e-ed11-bba3-000d3a19733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meetup.com/toronto-data-professionals-meetup-group/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drivencommunity.com/" TargetMode="External"/><Relationship Id="rId13" Type="http://schemas.openxmlformats.org/officeDocument/2006/relationships/image" Target="../media/image20.jpeg"/><Relationship Id="rId18" Type="http://schemas.openxmlformats.org/officeDocument/2006/relationships/image" Target="../media/image23.jpg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image" Target="../media/image25.png"/><Relationship Id="rId7" Type="http://schemas.openxmlformats.org/officeDocument/2006/relationships/hyperlink" Target="https://sqlsaturday.com/2024-08-03-sqlsaturday1083/" TargetMode="External"/><Relationship Id="rId12" Type="http://schemas.openxmlformats.org/officeDocument/2006/relationships/hyperlink" Target="https://link.springer.com/search?dc.creator=Edward+Pollack" TargetMode="External"/><Relationship Id="rId17" Type="http://schemas.openxmlformats.org/officeDocument/2006/relationships/hyperlink" Target="https://www.transfinder.com/" TargetMode="External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image" Target="../media/image22.jpe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red-gate.com/simple-talk/author/ed7alum-rpi-edu/" TargetMode="External"/><Relationship Id="rId11" Type="http://schemas.openxmlformats.org/officeDocument/2006/relationships/image" Target="../media/image19.jpeg"/><Relationship Id="rId5" Type="http://schemas.openxmlformats.org/officeDocument/2006/relationships/hyperlink" Target="https://link.springer.com/book/10.1007/978-1-4842-5197-3" TargetMode="External"/><Relationship Id="rId15" Type="http://schemas.openxmlformats.org/officeDocument/2006/relationships/hyperlink" Target="https://mvp.microsoft.com/en-US/MVP/profile/c7dc42d5-ff3e-ed11-bba3-000d3a197333" TargetMode="External"/><Relationship Id="rId10" Type="http://schemas.openxmlformats.org/officeDocument/2006/relationships/hyperlink" Target="https://www.linkedin.com/in/ed-pollack-65a3aa23/" TargetMode="External"/><Relationship Id="rId19" Type="http://schemas.openxmlformats.org/officeDocument/2006/relationships/hyperlink" Target="https://sqlsaturday.com/" TargetMode="External"/><Relationship Id="rId4" Type="http://schemas.openxmlformats.org/officeDocument/2006/relationships/hyperlink" Target="https://link.springer.com/book/10.1007/978-1-4842-9215-0" TargetMode="External"/><Relationship Id="rId9" Type="http://schemas.openxmlformats.org/officeDocument/2006/relationships/hyperlink" Target="https://www.meetup.com/capital-area-sql-server-user-group/" TargetMode="External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87501" y="2859512"/>
            <a:ext cx="5125220" cy="706657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Quality AI Requires Quality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9086" y="3563039"/>
            <a:ext cx="7963635" cy="453733"/>
          </a:xfrm>
        </p:spPr>
        <p:txBody>
          <a:bodyPr/>
          <a:lstStyle/>
          <a:p>
            <a:pPr algn="r"/>
            <a:r>
              <a:rPr lang="en-US" i="1" dirty="0"/>
              <a:t>Lower Risk, Improve Results, Avoid Embarrassment!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863008" y="4422526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Edward Pollack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Microsoft Data Platform MVP</a:t>
            </a:r>
            <a:endParaRPr lang="en-US" sz="1400" dirty="0">
              <a:solidFill>
                <a:schemeClr val="tx1"/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OLTP/App/Edge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This is </a:t>
            </a:r>
            <a:r>
              <a:rPr lang="en-US" sz="3000" i="1" dirty="0">
                <a:solidFill>
                  <a:schemeClr val="tx1"/>
                </a:solidFill>
              </a:rPr>
              <a:t>bad application data</a:t>
            </a:r>
            <a:r>
              <a:rPr lang="en-US" sz="3000" dirty="0">
                <a:solidFill>
                  <a:schemeClr val="tx1"/>
                </a:solidFill>
              </a:rPr>
              <a:t>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Its data journey </a:t>
            </a:r>
            <a:r>
              <a:rPr lang="en-US" sz="3000" i="1" dirty="0">
                <a:solidFill>
                  <a:schemeClr val="tx1"/>
                </a:solidFill>
              </a:rPr>
              <a:t>begins here</a:t>
            </a:r>
            <a:r>
              <a:rPr lang="en-US" sz="30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Bad data from here will persist forever.</a:t>
            </a:r>
          </a:p>
        </p:txBody>
      </p:sp>
      <p:pic>
        <p:nvPicPr>
          <p:cNvPr id="6" name="Picture 5" descr="A cartoon of a trash can&#10;&#10;Description automatically generated">
            <a:extLst>
              <a:ext uri="{FF2B5EF4-FFF2-40B4-BE49-F238E27FC236}">
                <a16:creationId xmlns:a16="http://schemas.microsoft.com/office/drawing/2014/main" id="{BDE94873-D4D8-22A1-B686-400995E9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603" y="2945482"/>
            <a:ext cx="1500794" cy="20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C6A16-903B-FB50-2526-E3763970E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6FFA-2B2A-CFD0-6D75-BE04A0B8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OLTP/App/Edge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2E89D3-C32E-C541-4B1E-A436081583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Application constraints/restrictions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Routine validation processes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Unique indexes/constraints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Foreign keys</a:t>
            </a:r>
          </a:p>
          <a:p>
            <a:pPr marL="34290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Check constraints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Many of the above!</a:t>
            </a:r>
          </a:p>
        </p:txBody>
      </p:sp>
    </p:spTree>
    <p:extLst>
      <p:ext uri="{BB962C8B-B14F-4D97-AF65-F5344CB8AC3E}">
        <p14:creationId xmlns:p14="http://schemas.microsoft.com/office/powerpoint/2010/main" val="279647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(OLAP/Report/Analytic Data)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1189512"/>
            <a:ext cx="8242300" cy="3232727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Validate data after movement: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Data size (row count, byte count, </a:t>
            </a:r>
            <a:r>
              <a:rPr lang="en-US" sz="2600" dirty="0" err="1">
                <a:solidFill>
                  <a:schemeClr val="tx1"/>
                </a:solidFill>
              </a:rPr>
              <a:t>etc</a:t>
            </a:r>
            <a:r>
              <a:rPr lang="en-US" sz="2600" dirty="0">
                <a:solidFill>
                  <a:schemeClr val="tx1"/>
                </a:solidFill>
              </a:rPr>
              <a:t>…)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Validate values (uniqueness, NULL? invalid values?)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Missing data?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Duplicate data?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Edge-cases?</a:t>
            </a:r>
            <a:br>
              <a:rPr lang="en-US" sz="2600" dirty="0">
                <a:solidFill>
                  <a:schemeClr val="tx1"/>
                </a:solidFill>
              </a:rPr>
            </a:br>
            <a:endParaRPr lang="en-US" sz="2600" dirty="0">
              <a:solidFill>
                <a:schemeClr val="tx1"/>
              </a:solidFill>
            </a:endParaRPr>
          </a:p>
          <a:p>
            <a:pPr lvl="1" indent="0" algn="ctr">
              <a:spcBef>
                <a:spcPts val="0"/>
              </a:spcBef>
              <a:buNone/>
            </a:pPr>
            <a:r>
              <a:rPr lang="en-US" sz="2600" b="1" i="1" dirty="0">
                <a:solidFill>
                  <a:schemeClr val="bg2">
                    <a:lumMod val="75000"/>
                  </a:schemeClr>
                </a:solidFill>
              </a:rPr>
              <a:t>Validate BEFORE training models/RAG!</a:t>
            </a:r>
          </a:p>
        </p:txBody>
      </p:sp>
    </p:spTree>
    <p:extLst>
      <p:ext uri="{BB962C8B-B14F-4D97-AF65-F5344CB8AC3E}">
        <p14:creationId xmlns:p14="http://schemas.microsoft.com/office/powerpoint/2010/main" val="315158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(Releases)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When code changes, validate impacted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Back up any data-to-be-modified!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Without QA, existing data/validation may become incomplete/incorrect.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0F6E9-1B57-D8D6-D288-CDFAFA6BC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314" y="2827232"/>
            <a:ext cx="1476581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Names/Data Types Matter!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Poorly named data elements can trick AI into making bad decisions.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Poorly typed data can confuse AI.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Check with original data source, if needed.</a:t>
            </a: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Integer named “Invoice”? What is it?</a:t>
            </a: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Datetime named “</a:t>
            </a:r>
            <a:r>
              <a:rPr lang="en-US" sz="2600" i="1" dirty="0" err="1">
                <a:solidFill>
                  <a:schemeClr val="bg2">
                    <a:lumMod val="75000"/>
                  </a:schemeClr>
                </a:solidFill>
              </a:rPr>
              <a:t>EntryTime</a:t>
            </a:r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”? Is it date/time or time?</a:t>
            </a: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Column named “</a:t>
            </a:r>
            <a:r>
              <a:rPr lang="en-US" sz="2600" i="1" dirty="0" err="1">
                <a:solidFill>
                  <a:schemeClr val="bg2">
                    <a:lumMod val="75000"/>
                  </a:schemeClr>
                </a:solidFill>
              </a:rPr>
              <a:t>IsDeleted</a:t>
            </a:r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”: Should AI use this data?</a:t>
            </a:r>
          </a:p>
        </p:txBody>
      </p:sp>
    </p:spTree>
    <p:extLst>
      <p:ext uri="{BB962C8B-B14F-4D97-AF65-F5344CB8AC3E}">
        <p14:creationId xmlns:p14="http://schemas.microsoft.com/office/powerpoint/2010/main" val="168819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Training Data vs. RAG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Both are important for a scalable AI system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Both can experience bad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Bad training data = misbehaving model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Bad RAG data = incorrect responses</a:t>
            </a:r>
          </a:p>
        </p:txBody>
      </p:sp>
    </p:spTree>
    <p:extLst>
      <p:ext uri="{BB962C8B-B14F-4D97-AF65-F5344CB8AC3E}">
        <p14:creationId xmlns:p14="http://schemas.microsoft.com/office/powerpoint/2010/main" val="3053296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74501" y="511249"/>
            <a:ext cx="8242300" cy="3232727"/>
          </a:xfrm>
        </p:spPr>
        <p:txBody>
          <a:bodyPr/>
          <a:lstStyle/>
          <a:p>
            <a:pPr lvl="0" algn="ctr">
              <a:spcBef>
                <a:spcPts val="0"/>
              </a:spcBef>
              <a:buClr>
                <a:srgbClr val="0090D2"/>
              </a:buClr>
            </a:pPr>
            <a:endParaRPr lang="en-US" sz="6500" b="1" i="1" dirty="0">
              <a:solidFill>
                <a:schemeClr val="bg2">
                  <a:lumMod val="75000"/>
                </a:schemeClr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6500" b="1" i="1" dirty="0">
                <a:solidFill>
                  <a:schemeClr val="bg2">
                    <a:lumMod val="75000"/>
                  </a:schemeClr>
                </a:solidFill>
              </a:rPr>
              <a:t>How do we</a:t>
            </a:r>
            <a:br>
              <a:rPr lang="en-US" sz="6500" b="1" i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6500" b="1" i="1" dirty="0">
                <a:solidFill>
                  <a:schemeClr val="bg2">
                    <a:lumMod val="75000"/>
                  </a:schemeClr>
                </a:solidFill>
              </a:rPr>
              <a:t>cheat bad data?</a:t>
            </a:r>
          </a:p>
        </p:txBody>
      </p:sp>
    </p:spTree>
    <p:extLst>
      <p:ext uri="{BB962C8B-B14F-4D97-AF65-F5344CB8AC3E}">
        <p14:creationId xmlns:p14="http://schemas.microsoft.com/office/powerpoint/2010/main" val="44641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Improves AI interactions and output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Delineates purpose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Ensures relevance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Refines inputs/outputs</a:t>
            </a:r>
            <a:br>
              <a:rPr lang="en-US" sz="3000" dirty="0">
                <a:solidFill>
                  <a:schemeClr val="tx1"/>
                </a:solidFill>
              </a:rPr>
            </a:br>
            <a:endParaRPr lang="en-US" sz="3000" dirty="0">
              <a:solidFill>
                <a:schemeClr val="tx1"/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3000" b="1" i="1" dirty="0">
                <a:solidFill>
                  <a:schemeClr val="bg2">
                    <a:lumMod val="75000"/>
                  </a:schemeClr>
                </a:solidFill>
              </a:rPr>
              <a:t>Cannot prompt your way out of bad data!</a:t>
            </a:r>
          </a:p>
        </p:txBody>
      </p:sp>
    </p:spTree>
    <p:extLst>
      <p:ext uri="{BB962C8B-B14F-4D97-AF65-F5344CB8AC3E}">
        <p14:creationId xmlns:p14="http://schemas.microsoft.com/office/powerpoint/2010/main" val="355282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Train model on one data set, use current/updated/relevant data for responses.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Cannot be used to “fix” bad training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Fixing/updating bad RAG data is not hard.</a:t>
            </a:r>
          </a:p>
        </p:txBody>
      </p:sp>
    </p:spTree>
    <p:extLst>
      <p:ext uri="{BB962C8B-B14F-4D97-AF65-F5344CB8AC3E}">
        <p14:creationId xmlns:p14="http://schemas.microsoft.com/office/powerpoint/2010/main" val="389246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Search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Breaks data into chunks, creating mathematical associations of similarity.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Bad data will create bad associations that are hard to find and fix.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Vectorization detail can be used, if needed, to reverse engineer bad results.</a:t>
            </a:r>
          </a:p>
        </p:txBody>
      </p:sp>
    </p:spTree>
    <p:extLst>
      <p:ext uri="{BB962C8B-B14F-4D97-AF65-F5344CB8AC3E}">
        <p14:creationId xmlns:p14="http://schemas.microsoft.com/office/powerpoint/2010/main" val="376845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763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Search</a:t>
            </a:r>
          </a:p>
        </p:txBody>
      </p:sp>
      <p:pic>
        <p:nvPicPr>
          <p:cNvPr id="4" name="Picture 3" descr="A diagram of a cat and dog&#10;&#10;Description automatically generated">
            <a:extLst>
              <a:ext uri="{FF2B5EF4-FFF2-40B4-BE49-F238E27FC236}">
                <a16:creationId xmlns:a16="http://schemas.microsoft.com/office/drawing/2014/main" id="{477D41FC-E503-3FF1-4551-9A2CB8EBC4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5" y="750110"/>
            <a:ext cx="5555619" cy="421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31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Allows a model to be tailored to a more specific use-case.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Requires significant time/effort to implement.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Is NOT a solution to bad data anywhere else.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6" name="Picture 5" descr="A red screwdriver with a red handle&#10;&#10;Description automatically generated">
            <a:extLst>
              <a:ext uri="{FF2B5EF4-FFF2-40B4-BE49-F238E27FC236}">
                <a16:creationId xmlns:a16="http://schemas.microsoft.com/office/drawing/2014/main" id="{06A4A55E-8C9F-A787-D158-96DF1F620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48" y="3276051"/>
            <a:ext cx="1828504" cy="175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9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4D228-D731-3AAC-B119-8A8A72188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8B03-EF97-64F3-E87A-960CCBCA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8C14BB-7171-F777-FAF7-FA81E01687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Artificially-generated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Mimics real-world data</a:t>
            </a:r>
          </a:p>
          <a:p>
            <a:pPr marL="685800" lvl="1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</a:rPr>
              <a:t>Same mathematical properties</a:t>
            </a:r>
          </a:p>
          <a:p>
            <a:pPr marL="685800" lvl="1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</a:rPr>
              <a:t>Different information</a:t>
            </a:r>
          </a:p>
          <a:p>
            <a:pPr marL="685800" lvl="1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</a:rPr>
              <a:t>Can remove PII/protected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Hard to generate without bias/replication/bad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Need to prove that new data is </a:t>
            </a:r>
            <a:r>
              <a:rPr lang="en-US" sz="2200" b="1" i="1" dirty="0">
                <a:solidFill>
                  <a:schemeClr val="tx1"/>
                </a:solidFill>
              </a:rPr>
              <a:t>valid</a:t>
            </a:r>
            <a:r>
              <a:rPr lang="en-US" sz="2200" dirty="0">
                <a:solidFill>
                  <a:schemeClr val="tx1"/>
                </a:solidFill>
              </a:rPr>
              <a:t> AND </a:t>
            </a:r>
            <a:r>
              <a:rPr lang="en-US" sz="2200" b="1" i="1" dirty="0">
                <a:solidFill>
                  <a:schemeClr val="tx1"/>
                </a:solidFill>
              </a:rPr>
              <a:t>unique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Cannot dilute bad data with good synthetic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Must </a:t>
            </a:r>
            <a:r>
              <a:rPr lang="en-US" sz="2200">
                <a:solidFill>
                  <a:schemeClr val="tx1"/>
                </a:solidFill>
              </a:rPr>
              <a:t>be validated.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081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Unlearning Data Can Harm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Unlearning involves forcing a model to forget specific information.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PII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Bad data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Copyrighted material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Current unlearning methods are not mature enough to manage data loss without retraining.</a:t>
            </a:r>
          </a:p>
        </p:txBody>
      </p:sp>
    </p:spTree>
    <p:extLst>
      <p:ext uri="{BB962C8B-B14F-4D97-AF65-F5344CB8AC3E}">
        <p14:creationId xmlns:p14="http://schemas.microsoft.com/office/powerpoint/2010/main" val="1060911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2126-F593-8500-3665-72C68CF28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B726-63D5-0990-2A27-3BA9EAF7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Capture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DCDE2A-356B-710C-5E37-6D8D635C3E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Using existing unstructured data:</a:t>
            </a:r>
          </a:p>
          <a:p>
            <a:pPr marL="685800"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Reads</a:t>
            </a:r>
          </a:p>
          <a:p>
            <a:pPr marL="685800"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Interprets</a:t>
            </a:r>
          </a:p>
          <a:p>
            <a:pPr marL="685800"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Generates Insights</a:t>
            </a:r>
          </a:p>
          <a:p>
            <a:pPr marL="685800"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Writes new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Bad data is magnified via this process!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2800" b="1" i="1" dirty="0">
                <a:solidFill>
                  <a:schemeClr val="tx1"/>
                </a:solidFill>
              </a:rPr>
              <a:t>Test carefully before implementing</a:t>
            </a:r>
            <a:endParaRPr lang="en-US" sz="2400" b="1" i="1" dirty="0">
              <a:solidFill>
                <a:schemeClr val="tx1"/>
              </a:solidFill>
            </a:endParaRPr>
          </a:p>
          <a:p>
            <a:pPr marL="342900"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974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E8DF7-916D-9970-CE69-DF46DC368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ED0A-A36F-4ED7-B2BE-1F24E013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Loops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8D820A-1093-F0E8-2EEB-E2C3D34A95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AI can create/modify insights, data, responses, and content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Beware this new data becoming part of existing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Is </a:t>
            </a:r>
            <a:r>
              <a:rPr lang="en-US" sz="2200">
                <a:solidFill>
                  <a:schemeClr val="tx1"/>
                </a:solidFill>
              </a:rPr>
              <a:t>this intentional!?</a:t>
            </a: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Feedback loops can amplify some results or diminish others.</a:t>
            </a:r>
          </a:p>
          <a:p>
            <a:pPr lvl="0">
              <a:spcBef>
                <a:spcPts val="0"/>
              </a:spcBef>
              <a:buClr>
                <a:srgbClr val="0090D2"/>
              </a:buClr>
            </a:pPr>
            <a:endParaRPr lang="en-US" sz="2200" b="1" i="1" dirty="0">
              <a:solidFill>
                <a:schemeClr val="tx1"/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2200" b="1" i="1" dirty="0">
                <a:solidFill>
                  <a:schemeClr val="tx1"/>
                </a:solidFill>
              </a:rPr>
              <a:t>Use caution when adding new data to existing data sets!</a:t>
            </a:r>
          </a:p>
        </p:txBody>
      </p:sp>
    </p:spTree>
    <p:extLst>
      <p:ext uri="{BB962C8B-B14F-4D97-AF65-F5344CB8AC3E}">
        <p14:creationId xmlns:p14="http://schemas.microsoft.com/office/powerpoint/2010/main" val="2656813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493" dirty="0"/>
              <a:t>Conclusion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Bad data is most easily resolved at its source.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 model manipulation is not a substitute for good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Carefully test models and ensure that invalid responses are identified and resolved by finding their origin.</a:t>
            </a:r>
          </a:p>
        </p:txBody>
      </p:sp>
      <p:pic>
        <p:nvPicPr>
          <p:cNvPr id="3" name="Picture 2" descr="A red tick in a box&#10;&#10;Description automatically generated">
            <a:extLst>
              <a:ext uri="{FF2B5EF4-FFF2-40B4-BE49-F238E27FC236}">
                <a16:creationId xmlns:a16="http://schemas.microsoft.com/office/drawing/2014/main" id="{FD4926A8-2C49-48ED-C470-4CD5AC503E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41" y="2762391"/>
            <a:ext cx="2001317" cy="231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3" y="205979"/>
            <a:ext cx="8252828" cy="857250"/>
          </a:xfrm>
        </p:spPr>
        <p:txBody>
          <a:bodyPr/>
          <a:lstStyle/>
          <a:p>
            <a:r>
              <a:rPr lang="en-US" dirty="0"/>
              <a:t>Questions? Thank You!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D7694-6D38-D578-B6BE-6A0138EC0E4E}"/>
              </a:ext>
            </a:extLst>
          </p:cNvPr>
          <p:cNvSpPr txBox="1"/>
          <p:nvPr/>
        </p:nvSpPr>
        <p:spPr>
          <a:xfrm>
            <a:off x="456902" y="860032"/>
            <a:ext cx="57806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Find me here:</a:t>
            </a:r>
            <a:endParaRPr lang="en-US" b="1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Ed Pollack | LinkedIn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Edward Pollack | Most Valuable Professionals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https://sessionize.com/edward-pollack/</a:t>
            </a:r>
            <a:endParaRPr lang="en-US" dirty="0"/>
          </a:p>
          <a:p>
            <a:r>
              <a:rPr lang="en-US" b="1" dirty="0"/>
              <a:t>Find my content here: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6"/>
              </a:rPr>
              <a:t>EdwardPollack</a:t>
            </a:r>
            <a:r>
              <a:rPr lang="en-US" dirty="0">
                <a:hlinkClick r:id="rId6"/>
              </a:rPr>
              <a:t> (Ed Pollack) (github.com)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Edward Pollack, Author at Simple Talk (red-gate.com)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Ed Pollack, Author at SQL Shack - articles about database auditing, server performance, data recovery,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E734622-87AE-D2D1-DDB7-A4C83F707F22}"/>
              </a:ext>
            </a:extLst>
          </p:cNvPr>
          <p:cNvSpPr txBox="1"/>
          <p:nvPr/>
        </p:nvSpPr>
        <p:spPr>
          <a:xfrm>
            <a:off x="167863" y="187095"/>
            <a:ext cx="8586322" cy="825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2880"/>
            <a:r>
              <a:rPr lang="en-US" sz="4762" dirty="0">
                <a:solidFill>
                  <a:srgbClr val="00BF6F">
                    <a:lumMod val="75000"/>
                  </a:srgbClr>
                </a:solidFill>
                <a:latin typeface="Segoe UI"/>
              </a:rPr>
              <a:t>Community Support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BC980-4CA7-4C3A-83DA-30695C9363B3}"/>
              </a:ext>
            </a:extLst>
          </p:cNvPr>
          <p:cNvSpPr txBox="1"/>
          <p:nvPr/>
        </p:nvSpPr>
        <p:spPr>
          <a:xfrm>
            <a:off x="258803" y="1367196"/>
            <a:ext cx="7359014" cy="7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2880"/>
            <a:r>
              <a:rPr lang="en-CA" sz="1429" dirty="0">
                <a:solidFill>
                  <a:srgbClr val="101820"/>
                </a:solidFill>
                <a:latin typeface="Segoe UI"/>
                <a:hlinkClick r:id="rId2"/>
              </a:rPr>
              <a:t>Toronto Data Professionals Community (TDPC), </a:t>
            </a:r>
            <a:r>
              <a:rPr lang="en-CA" sz="1429" dirty="0">
                <a:solidFill>
                  <a:srgbClr val="101820"/>
                </a:solidFill>
                <a:latin typeface="Segoe UI"/>
              </a:rPr>
              <a:t>one of the largest data professional's community in Toronto, host monthly event which </a:t>
            </a:r>
            <a:r>
              <a:rPr lang="en-US" sz="1429" dirty="0">
                <a:solidFill>
                  <a:srgbClr val="212121"/>
                </a:solidFill>
                <a:latin typeface="Graphik Meetup"/>
              </a:rPr>
              <a:t>offers interactive learning built by community and guided by trusted data experts.</a:t>
            </a:r>
            <a:endParaRPr lang="en-US" sz="1429" dirty="0">
              <a:solidFill>
                <a:srgbClr val="101820"/>
              </a:solidFill>
              <a:latin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DFD1C-66C2-4932-B497-0F070E0E468D}"/>
              </a:ext>
            </a:extLst>
          </p:cNvPr>
          <p:cNvSpPr txBox="1"/>
          <p:nvPr/>
        </p:nvSpPr>
        <p:spPr>
          <a:xfrm>
            <a:off x="470773" y="2638328"/>
            <a:ext cx="1833707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2880"/>
            <a:r>
              <a:rPr lang="en-CA" sz="1429" dirty="0">
                <a:solidFill>
                  <a:srgbClr val="101820"/>
                </a:solidFill>
                <a:latin typeface="Segoe UI"/>
              </a:rPr>
              <a:t>TDPC Event Partners</a:t>
            </a:r>
            <a:endParaRPr lang="en-US" sz="1429" dirty="0">
              <a:solidFill>
                <a:srgbClr val="101820"/>
              </a:solidFill>
              <a:latin typeface="Segoe UI"/>
            </a:endParaRPr>
          </a:p>
        </p:txBody>
      </p:sp>
      <p:pic>
        <p:nvPicPr>
          <p:cNvPr id="12" name="Picture 2" descr="See the source image">
            <a:extLst>
              <a:ext uri="{FF2B5EF4-FFF2-40B4-BE49-F238E27FC236}">
                <a16:creationId xmlns:a16="http://schemas.microsoft.com/office/drawing/2014/main" id="{52FF4512-7904-4B91-8E33-01C6F2103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44" y="3287584"/>
            <a:ext cx="1622000" cy="36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0ACC5514-A7C1-4D82-8E9D-5CD18AC52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575" y="2947875"/>
            <a:ext cx="2087469" cy="104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4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43" y="-12101"/>
            <a:ext cx="7712651" cy="58566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42" y="519554"/>
            <a:ext cx="8224118" cy="3751008"/>
          </a:xfrm>
        </p:spPr>
        <p:txBody>
          <a:bodyPr>
            <a:normAutofit fontScale="77500" lnSpcReduction="20000"/>
          </a:bodyPr>
          <a:lstStyle/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 Saturday Albany 2024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New York City (Tentatively: May 10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th)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latin typeface="Arial" panose="020B0604020202020204" pitchFamily="34" charset="0"/>
                <a:hlinkClick r:id="rId9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1800" b="1" dirty="0">
                <a:latin typeface="Arial" panose="020B0604020202020204" pitchFamily="34" charset="0"/>
                <a:hlinkClick r:id="rId10"/>
              </a:rPr>
              <a:t>LinkedIn</a:t>
            </a:r>
            <a:endParaRPr lang="en-IN" sz="1800" b="1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48" y="2933050"/>
            <a:ext cx="1657837" cy="2210449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7690" y="3922657"/>
            <a:ext cx="1220842" cy="1220842"/>
          </a:xfrm>
          <a:prstGeom prst="rect">
            <a:avLst/>
          </a:prstGeom>
        </p:spPr>
      </p:pic>
      <p:pic>
        <p:nvPicPr>
          <p:cNvPr id="6" name="Picture 5">
            <a:hlinkClick r:id="rId6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07681" y="4434746"/>
            <a:ext cx="1350008" cy="708754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5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06" y="3241296"/>
            <a:ext cx="1210608" cy="1899723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5" y="4545612"/>
            <a:ext cx="1466566" cy="611501"/>
          </a:xfrm>
          <a:prstGeom prst="rect">
            <a:avLst/>
          </a:prstGeom>
        </p:spPr>
      </p:pic>
      <p:pic>
        <p:nvPicPr>
          <p:cNvPr id="11" name="Picture 10">
            <a:hlinkClick r:id="rId19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571" y="4126459"/>
            <a:ext cx="2733184" cy="389479"/>
          </a:xfrm>
          <a:prstGeom prst="rect">
            <a:avLst/>
          </a:prstGeom>
        </p:spPr>
      </p:pic>
      <p:pic>
        <p:nvPicPr>
          <p:cNvPr id="8" name="Picture 7" descr="A red sign with white text&#10;&#10;Description automatically generated">
            <a:extLst>
              <a:ext uri="{FF2B5EF4-FFF2-40B4-BE49-F238E27FC236}">
                <a16:creationId xmlns:a16="http://schemas.microsoft.com/office/drawing/2014/main" id="{E22618DD-8B63-0416-0E5A-EFEA5D3C786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2" y="3619733"/>
            <a:ext cx="1141971" cy="15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Why does data quality matter? 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Best practices to improve data quality.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What are frequent data mistakes made in AI?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Bring-it-all-together!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</a:t>
            </a:r>
            <a:br>
              <a:rPr lang="en-US" dirty="0"/>
            </a:br>
            <a:r>
              <a:rPr lang="en-US" sz="2000" i="1" dirty="0"/>
              <a:t>(Sometimes)</a:t>
            </a:r>
            <a:endParaRPr lang="en-US" sz="2000" dirty="0"/>
          </a:p>
        </p:txBody>
      </p:sp>
      <p:pic>
        <p:nvPicPr>
          <p:cNvPr id="6" name="Content Placeholder 5" descr="A diagram of a design&#10;&#10;Description automatically generated">
            <a:extLst>
              <a:ext uri="{FF2B5EF4-FFF2-40B4-BE49-F238E27FC236}">
                <a16:creationId xmlns:a16="http://schemas.microsoft.com/office/drawing/2014/main" id="{AF99A12C-7BD0-7D3F-BF0B-A680FBFA5A1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3" y="1580606"/>
            <a:ext cx="8613179" cy="2377439"/>
          </a:xfrm>
        </p:spPr>
      </p:pic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Development Life Cycle</a:t>
            </a:r>
            <a:br>
              <a:rPr lang="en-US" dirty="0"/>
            </a:br>
            <a:r>
              <a:rPr lang="en-US" sz="2000" i="1" dirty="0"/>
              <a:t>(Sometimes)</a:t>
            </a:r>
          </a:p>
        </p:txBody>
      </p:sp>
      <p:pic>
        <p:nvPicPr>
          <p:cNvPr id="6" name="Content Placeholder 5" descr="A green sign with black text&#10;&#10;Description automatically generated">
            <a:extLst>
              <a:ext uri="{FF2B5EF4-FFF2-40B4-BE49-F238E27FC236}">
                <a16:creationId xmlns:a16="http://schemas.microsoft.com/office/drawing/2014/main" id="{566585EC-22B8-FC9C-1F73-479AADF909B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6" y="1742190"/>
            <a:ext cx="8722227" cy="1634559"/>
          </a:xfrm>
        </p:spPr>
      </p:pic>
    </p:spTree>
    <p:extLst>
      <p:ext uri="{BB962C8B-B14F-4D97-AF65-F5344CB8AC3E}">
        <p14:creationId xmlns:p14="http://schemas.microsoft.com/office/powerpoint/2010/main" val="418940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Data &amp; AI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05130" y="1031036"/>
            <a:ext cx="8242300" cy="3232727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Data grows and evolves over time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Data may be copied/moved/transformed many times prior to ML/AI</a:t>
            </a:r>
          </a:p>
          <a:p>
            <a:pPr marL="34290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Existing data quality is inherited by downstream processes</a:t>
            </a:r>
          </a:p>
          <a:p>
            <a:pPr marL="34290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AI processes are often quite authoritative</a:t>
            </a:r>
          </a:p>
        </p:txBody>
      </p:sp>
      <p:pic>
        <p:nvPicPr>
          <p:cNvPr id="4" name="Picture 3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F7B59EFD-7FDB-A9A3-6AB7-17DE78B94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3658925"/>
            <a:ext cx="87249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6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0850" y="1444238"/>
            <a:ext cx="8242300" cy="3232727"/>
          </a:xfrm>
        </p:spPr>
        <p:txBody>
          <a:bodyPr/>
          <a:lstStyle/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6500" b="1" i="1" dirty="0">
                <a:solidFill>
                  <a:schemeClr val="bg2">
                    <a:lumMod val="75000"/>
                  </a:schemeClr>
                </a:solidFill>
              </a:rPr>
              <a:t>How can we</a:t>
            </a: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6500" b="1" i="1" dirty="0">
                <a:solidFill>
                  <a:schemeClr val="bg2">
                    <a:lumMod val="75000"/>
                  </a:schemeClr>
                </a:solidFill>
              </a:rPr>
              <a:t>prevent bad data?</a:t>
            </a:r>
          </a:p>
        </p:txBody>
      </p:sp>
    </p:spTree>
    <p:extLst>
      <p:ext uri="{BB962C8B-B14F-4D97-AF65-F5344CB8AC3E}">
        <p14:creationId xmlns:p14="http://schemas.microsoft.com/office/powerpoint/2010/main" val="989538913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rgbClr val="FFFFFF"/>
      </a:lt1>
      <a:dk2>
        <a:srgbClr val="003A78"/>
      </a:dk2>
      <a:lt2>
        <a:srgbClr val="0061B0"/>
      </a:lt2>
      <a:accent1>
        <a:srgbClr val="5FBB46"/>
      </a:accent1>
      <a:accent2>
        <a:srgbClr val="0090D2"/>
      </a:accent2>
      <a:accent3>
        <a:srgbClr val="FFD800"/>
      </a:accent3>
      <a:accent4>
        <a:srgbClr val="B3191E"/>
      </a:accent4>
      <a:accent5>
        <a:srgbClr val="003677"/>
      </a:accent5>
      <a:accent6>
        <a:srgbClr val="939598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3339</TotalTime>
  <Words>891</Words>
  <Application>Microsoft Office PowerPoint</Application>
  <PresentationFormat>On-screen Show (16:9)</PresentationFormat>
  <Paragraphs>137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Consolas</vt:lpstr>
      <vt:lpstr>Graphik Meetup</vt:lpstr>
      <vt:lpstr>Segoe UI</vt:lpstr>
      <vt:lpstr>Wingdings</vt:lpstr>
      <vt:lpstr>PASS 2013_SpeakerTemplate_16x9</vt:lpstr>
      <vt:lpstr>SQLSatOslo 2016</vt:lpstr>
      <vt:lpstr>Quality AI Requires Quality Data</vt:lpstr>
      <vt:lpstr>PowerPoint Presentation</vt:lpstr>
      <vt:lpstr>PowerPoint Presentation</vt:lpstr>
      <vt:lpstr>Ed Pollack</vt:lpstr>
      <vt:lpstr>Agenda</vt:lpstr>
      <vt:lpstr>Software Development Life Cycle (Sometimes)</vt:lpstr>
      <vt:lpstr>AI Development Life Cycle (Sometimes)</vt:lpstr>
      <vt:lpstr>Challenges of Data &amp; AI</vt:lpstr>
      <vt:lpstr>PowerPoint Presentation</vt:lpstr>
      <vt:lpstr>Validating OLTP/App/Edge Data</vt:lpstr>
      <vt:lpstr>Validating OLTP/App/Edge Data</vt:lpstr>
      <vt:lpstr>Validation (OLAP/Report/Analytic Data)</vt:lpstr>
      <vt:lpstr>Validation (Releases)</vt:lpstr>
      <vt:lpstr>Names/Data Types Matter!</vt:lpstr>
      <vt:lpstr>Note: Training Data vs. RAG Data</vt:lpstr>
      <vt:lpstr>PowerPoint Presentation</vt:lpstr>
      <vt:lpstr>Prompt Engineering</vt:lpstr>
      <vt:lpstr>RAG</vt:lpstr>
      <vt:lpstr>Semantic Search</vt:lpstr>
      <vt:lpstr>Semantic Search</vt:lpstr>
      <vt:lpstr>Fine-Tuning</vt:lpstr>
      <vt:lpstr>Synthetic Data</vt:lpstr>
      <vt:lpstr>Unlearning Data Can Harm Models</vt:lpstr>
      <vt:lpstr>Intelligent Capture</vt:lpstr>
      <vt:lpstr>Feedback Loops</vt:lpstr>
      <vt:lpstr>Conclusion</vt:lpstr>
      <vt:lpstr>Questions?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Edward Pollack</cp:lastModifiedBy>
  <cp:revision>432</cp:revision>
  <dcterms:created xsi:type="dcterms:W3CDTF">2013-07-12T18:23:55Z</dcterms:created>
  <dcterms:modified xsi:type="dcterms:W3CDTF">2024-10-17T14:50:03Z</dcterms:modified>
</cp:coreProperties>
</file>