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0" r:id="rId3"/>
    <p:sldId id="279" r:id="rId4"/>
    <p:sldId id="349" r:id="rId5"/>
    <p:sldId id="266" r:id="rId6"/>
    <p:sldId id="358" r:id="rId7"/>
    <p:sldId id="341" r:id="rId8"/>
    <p:sldId id="357" r:id="rId9"/>
    <p:sldId id="344" r:id="rId10"/>
    <p:sldId id="345" r:id="rId11"/>
    <p:sldId id="346" r:id="rId12"/>
    <p:sldId id="350" r:id="rId13"/>
    <p:sldId id="348" r:id="rId14"/>
    <p:sldId id="347" r:id="rId15"/>
    <p:sldId id="342" r:id="rId16"/>
    <p:sldId id="354" r:id="rId17"/>
    <p:sldId id="343" r:id="rId18"/>
    <p:sldId id="353" r:id="rId19"/>
    <p:sldId id="351" r:id="rId20"/>
    <p:sldId id="355" r:id="rId21"/>
    <p:sldId id="356" r:id="rId22"/>
    <p:sldId id="277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4D2D-41F8-ED67-5A95-E5BA9BAE9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33C59-CB11-9A02-1FC8-5588A7212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EC358-284D-DCF2-D2EA-9AB9B795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A2BD-48B6-286F-6ECF-3F070CBC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69D85-9E12-2C3F-4B82-F4C7597C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A9A8-E109-3714-A09E-6D0F8E97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AFE5F-5CD2-B75D-0DFF-475BA179B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BEF7-1EFD-8A03-5385-C95B654F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6AC8-25B7-D303-4765-0E40DBC7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AD62D-4E40-ABDF-4260-5C907856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B1E37-7849-10ED-8C32-81BA288EE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524C1-8908-5491-BBCC-C2BF874A5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DE49-B263-EF85-8D96-BD953DE8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0979D-E1CF-C16A-4997-95B7940F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974D8-E316-E52E-11ED-461045EC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1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E83F-D4F9-E2CA-F4AC-31C9EE2A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FF34-48A6-D1B5-0B5D-99262D194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9344-6EA1-771B-A6CF-B64C8273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62EE-7DD7-ECDD-7C18-19B8751E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D990-6660-1FA5-FE03-C4D1AAD9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0D3A-D15E-781B-BBCB-E4277475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6638-C50A-02AA-5209-DF80DEE6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5D3F-B54B-A400-C304-9B47D42C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EEC5-BA61-45D0-8CFC-78B72127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FE48-484F-AE34-30E3-860AAC3C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0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748B-E286-CD80-42FD-611825BE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75F3-E175-C4E2-6392-C0D5FE187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F35DB-DBAF-53B5-7365-37608FF2A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20D7-5FCB-EB38-95B7-9416764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5AAD3-7A86-7AF6-2694-2FEB806A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E3E79-D433-99CC-491D-B4C17EA0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4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6FA8-C302-C9F1-47FF-CDE6D2C3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1E468-EDC7-0FC6-98B1-7B7E3857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75641-DC68-0FC6-BBC2-88CFAF35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79FB7-1DC7-11C8-A679-E557F7FC1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87ACD-02BA-733D-63A2-0BBE03EE9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2244D-0478-BFD6-78E8-991522BA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C10BE-0C1F-B0B1-0D0D-346A3A43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F46B3-BF58-392F-366B-0A724440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1A29-906A-FC19-1578-97C28628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B9184-248E-BC44-8991-A678A80C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6F98A-0A6E-D189-9B11-BD5AED7A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C010F-AD02-DCEC-2355-A721EBA4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9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14304-D131-AD05-8307-3F91ED45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A8129-F65F-58DE-C802-2A79141E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E8900-E4E1-9299-4FAC-C4D860B1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2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762E-99C0-65FA-7EED-D60D9BAE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BFC3-C68C-C9B2-A57B-448405A1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75EAA-5857-D261-D1F7-5B7F0408C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50EF3-F0F9-2C4B-16F2-1B5F0B83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F8F37-8854-744D-7ADB-5F59173F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AF0FF-7AFD-591F-9CCD-FA3026CB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D613-793D-D2C8-7578-F0864786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AD657-EA50-3BA0-8D15-B53215B01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06BB-1E26-158F-EAE0-03963F8E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0AEAC-132F-FCD7-CF2A-F7FCED97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3788-9C86-ED6D-189F-CC911722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67632-5CA9-C19F-6F30-A636DA40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B868E-35B1-A1DE-A847-70B8D6B8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A5984-F6B9-B936-F3EE-ED54CB7B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2B61C-E2A3-108A-9DFE-A3F4B3ED2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199D-F4D8-4FB7-A8CF-B4911B34E997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01C3-1E41-E0F2-9E9F-D1A4FCD8D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3451-CCC0-6CEA-E227-C3511439A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6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ed-pollack-65a3aa23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00153E-13F0-2A86-7928-E130AFF3A083}"/>
              </a:ext>
            </a:extLst>
          </p:cNvPr>
          <p:cNvSpPr txBox="1">
            <a:spLocks/>
          </p:cNvSpPr>
          <p:nvPr/>
        </p:nvSpPr>
        <p:spPr>
          <a:xfrm>
            <a:off x="380711" y="332656"/>
            <a:ext cx="7425807" cy="22604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Diversity, Equity &amp; Inclusion in Data Architecture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8C6CF1-01E0-E808-5932-A514A53E8DF8}"/>
              </a:ext>
            </a:extLst>
          </p:cNvPr>
          <p:cNvSpPr txBox="1">
            <a:spLocks/>
          </p:cNvSpPr>
          <p:nvPr/>
        </p:nvSpPr>
        <p:spPr>
          <a:xfrm>
            <a:off x="380713" y="3045588"/>
            <a:ext cx="3407062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Edward Pollack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Architect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Transfinder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Platform MVP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558531-503D-27CF-9E62-95ACD339588F}"/>
              </a:ext>
            </a:extLst>
          </p:cNvPr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56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Standards: Helpful…But Not Always Complete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2B658-66E1-EA46-9301-F5D641AF2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5" y="1558410"/>
            <a:ext cx="9929813" cy="4445263"/>
          </a:xfrm>
        </p:spPr>
      </p:pic>
    </p:spTree>
    <p:extLst>
      <p:ext uri="{BB962C8B-B14F-4D97-AF65-F5344CB8AC3E}">
        <p14:creationId xmlns:p14="http://schemas.microsoft.com/office/powerpoint/2010/main" val="2186075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Non-Binary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2 options</a:t>
            </a:r>
          </a:p>
          <a:p>
            <a:r>
              <a:rPr lang="en-US" dirty="0"/>
              <a:t>Gender &lt;&gt; Pronouns</a:t>
            </a:r>
          </a:p>
          <a:p>
            <a:r>
              <a:rPr lang="en-US" dirty="0"/>
              <a:t>Consider lookup tables</a:t>
            </a:r>
          </a:p>
          <a:p>
            <a:pPr lvl="1"/>
            <a:r>
              <a:rPr lang="en-US" dirty="0"/>
              <a:t>Allows for change/additions over time.</a:t>
            </a:r>
          </a:p>
          <a:p>
            <a:r>
              <a:rPr lang="en-US" dirty="0"/>
              <a:t>Consider freeform text</a:t>
            </a:r>
          </a:p>
          <a:p>
            <a:pPr lvl="1"/>
            <a:r>
              <a:rPr lang="en-US" dirty="0"/>
              <a:t>Allows for complete customization.</a:t>
            </a:r>
          </a:p>
          <a:p>
            <a:r>
              <a:rPr lang="en-US" dirty="0"/>
              <a:t>Avoid default values!</a:t>
            </a:r>
          </a:p>
        </p:txBody>
      </p:sp>
    </p:spTree>
    <p:extLst>
      <p:ext uri="{BB962C8B-B14F-4D97-AF65-F5344CB8AC3E}">
        <p14:creationId xmlns:p14="http://schemas.microsoft.com/office/powerpoint/2010/main" val="172836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Compound/Dynamic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Name + Middle Name + Last Name </a:t>
            </a:r>
            <a:r>
              <a:rPr lang="en-US" dirty="0">
                <a:sym typeface="Wingdings" panose="05000000000000000000" pitchFamily="2" charset="2"/>
              </a:rPr>
              <a:t> Full Name</a:t>
            </a:r>
          </a:p>
          <a:p>
            <a:r>
              <a:rPr lang="en-US" dirty="0">
                <a:sym typeface="Wingdings" panose="05000000000000000000" pitchFamily="2" charset="2"/>
              </a:rPr>
              <a:t>Address1 + Address2 + City + State + Zip  Address</a:t>
            </a:r>
          </a:p>
          <a:p>
            <a:r>
              <a:rPr lang="en-US" dirty="0">
                <a:sym typeface="Wingdings" panose="05000000000000000000" pitchFamily="2" charset="2"/>
              </a:rPr>
              <a:t>Area Code + Prefix + Line Number  Phone Number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Have field lengths long enough to accommodate this!</a:t>
            </a:r>
          </a:p>
          <a:p>
            <a:r>
              <a:rPr lang="en-US" dirty="0">
                <a:sym typeface="Wingdings" panose="05000000000000000000" pitchFamily="2" charset="2"/>
              </a:rPr>
              <a:t>Avoids splitting fields based on spaces, commas,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…</a:t>
            </a:r>
          </a:p>
          <a:p>
            <a:r>
              <a:rPr lang="en-US" dirty="0">
                <a:sym typeface="Wingdings" panose="05000000000000000000" pitchFamily="2" charset="2"/>
              </a:rPr>
              <a:t>Allow fields to be changed.  Most attributes are not permanent.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7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&lt;This&gt;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Mistakes and bias come from somewhere.</a:t>
            </a:r>
          </a:p>
          <a:p>
            <a:r>
              <a:rPr lang="en-US" dirty="0"/>
              <a:t>That somewhere can easily be unneeded data.</a:t>
            </a:r>
          </a:p>
          <a:p>
            <a:r>
              <a:rPr lang="en-US" b="1" dirty="0"/>
              <a:t>Do not store </a:t>
            </a:r>
            <a:r>
              <a:rPr lang="en-US" dirty="0"/>
              <a:t>data unless it serves an organizational purpose: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Pronouns</a:t>
            </a:r>
          </a:p>
          <a:p>
            <a:pPr lvl="1"/>
            <a:r>
              <a:rPr lang="en-US" dirty="0"/>
              <a:t>Birth name</a:t>
            </a:r>
          </a:p>
          <a:p>
            <a:pPr lvl="1"/>
            <a:r>
              <a:rPr lang="en-US" dirty="0"/>
              <a:t>Social Security #</a:t>
            </a:r>
          </a:p>
          <a:p>
            <a:pPr lvl="1"/>
            <a:r>
              <a:rPr lang="en-US" dirty="0"/>
              <a:t>Credit card #</a:t>
            </a:r>
          </a:p>
          <a:p>
            <a:pPr lvl="1"/>
            <a:r>
              <a:rPr lang="en-US" dirty="0"/>
              <a:t>Drivers license #</a:t>
            </a:r>
          </a:p>
          <a:p>
            <a:pPr lvl="1"/>
            <a:r>
              <a:rPr lang="en-US" dirty="0"/>
              <a:t>Social media</a:t>
            </a:r>
          </a:p>
          <a:p>
            <a:pPr lvl="1"/>
            <a:r>
              <a:rPr lang="en-US" dirty="0"/>
              <a:t>Personal preferences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This is very important in areas like sales/marketing!</a:t>
            </a:r>
          </a:p>
        </p:txBody>
      </p:sp>
    </p:spTree>
    <p:extLst>
      <p:ext uri="{BB962C8B-B14F-4D97-AF65-F5344CB8AC3E}">
        <p14:creationId xmlns:p14="http://schemas.microsoft.com/office/powerpoint/2010/main" val="329350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modern and inclusive than prefixes (</a:t>
            </a:r>
            <a:r>
              <a:rPr lang="en-US" dirty="0" err="1"/>
              <a:t>Mr</a:t>
            </a:r>
            <a:r>
              <a:rPr lang="en-US" dirty="0"/>
              <a:t>, </a:t>
            </a:r>
            <a:r>
              <a:rPr lang="en-US" dirty="0" err="1"/>
              <a:t>Mrs</a:t>
            </a:r>
            <a:r>
              <a:rPr lang="en-US" dirty="0"/>
              <a:t>, </a:t>
            </a:r>
            <a:r>
              <a:rPr lang="en-US" dirty="0" err="1"/>
              <a:t>Ms</a:t>
            </a:r>
            <a:r>
              <a:rPr lang="en-US" dirty="0"/>
              <a:t>, Dr…).</a:t>
            </a:r>
          </a:p>
          <a:p>
            <a:r>
              <a:rPr lang="en-US" dirty="0"/>
              <a:t>May not be needed in all applications.</a:t>
            </a:r>
          </a:p>
          <a:p>
            <a:r>
              <a:rPr lang="en-US" dirty="0"/>
              <a:t>Do not restrict values.</a:t>
            </a:r>
          </a:p>
          <a:p>
            <a:r>
              <a:rPr lang="en-US" dirty="0"/>
              <a:t>Freeform text may lead to junk data.  No problem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7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Internationalization &amp; 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formats for:</a:t>
            </a:r>
          </a:p>
          <a:p>
            <a:pPr lvl="1"/>
            <a:r>
              <a:rPr lang="en-US" dirty="0"/>
              <a:t>Names</a:t>
            </a:r>
          </a:p>
          <a:p>
            <a:pPr lvl="1"/>
            <a:r>
              <a:rPr lang="en-US" dirty="0"/>
              <a:t>Addresses</a:t>
            </a:r>
          </a:p>
          <a:p>
            <a:pPr lvl="1"/>
            <a:r>
              <a:rPr lang="en-US" dirty="0"/>
              <a:t>Nationality</a:t>
            </a:r>
          </a:p>
          <a:p>
            <a:pPr lvl="1"/>
            <a:r>
              <a:rPr lang="en-US" dirty="0"/>
              <a:t>Language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Numbers</a:t>
            </a:r>
          </a:p>
          <a:p>
            <a:r>
              <a:rPr lang="en-US" dirty="0"/>
              <a:t>Special characters</a:t>
            </a:r>
          </a:p>
          <a:p>
            <a:pPr lvl="1"/>
            <a:r>
              <a:rPr lang="en-US" dirty="0"/>
              <a:t>All of them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3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clarity leads to unauthoritative/vague results.</a:t>
            </a:r>
          </a:p>
          <a:p>
            <a:r>
              <a:rPr lang="en-US" dirty="0"/>
              <a:t>Data quality.</a:t>
            </a:r>
          </a:p>
          <a:p>
            <a:r>
              <a:rPr lang="en-US" dirty="0"/>
              <a:t>Data diversity.</a:t>
            </a:r>
          </a:p>
          <a:p>
            <a:r>
              <a:rPr lang="en-US" dirty="0"/>
              <a:t>Data quantity.</a:t>
            </a:r>
          </a:p>
          <a:p>
            <a:r>
              <a:rPr lang="en-US" dirty="0"/>
              <a:t>Goals/incentives dictate analytic conclusions.</a:t>
            </a:r>
          </a:p>
          <a:p>
            <a:r>
              <a:rPr lang="en-US" dirty="0"/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59139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&lt;&gt;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Proving that one event CAUSES another is far more challenging than showing they are related.</a:t>
            </a:r>
          </a:p>
          <a:p>
            <a:r>
              <a:rPr lang="en-US" dirty="0"/>
              <a:t>Implying causality without proof is dangerous.</a:t>
            </a:r>
          </a:p>
          <a:p>
            <a:r>
              <a:rPr lang="en-US" dirty="0"/>
              <a:t>Invalid conclusions can implicate or marginalize groups.</a:t>
            </a:r>
          </a:p>
          <a:p>
            <a:r>
              <a:rPr lang="en-US" dirty="0"/>
              <a:t>Socioeconomics strongly skews and drives data:</a:t>
            </a:r>
          </a:p>
          <a:p>
            <a:pPr lvl="1"/>
            <a:r>
              <a:rPr lang="en-US" dirty="0"/>
              <a:t>Will chocolate and wine help you live longer?  Only if you can afford them…</a:t>
            </a:r>
          </a:p>
          <a:p>
            <a:pPr lvl="1"/>
            <a:r>
              <a:rPr lang="en-US" dirty="0"/>
              <a:t>Breakfast improves grades?  Only when a school provides it for free.</a:t>
            </a:r>
          </a:p>
          <a:p>
            <a:pPr lvl="1"/>
            <a:r>
              <a:rPr lang="en-US" dirty="0"/>
              <a:t>Do baths reduce heart disease?  If you have the free time to take them often.</a:t>
            </a:r>
          </a:p>
          <a:p>
            <a:pPr lvl="1"/>
            <a:r>
              <a:rPr lang="en-US" dirty="0"/>
              <a:t>Do worse grades in school imply bad teachers, schools, students, parents?</a:t>
            </a:r>
          </a:p>
        </p:txBody>
      </p:sp>
    </p:spTree>
    <p:extLst>
      <p:ext uri="{BB962C8B-B14F-4D97-AF65-F5344CB8AC3E}">
        <p14:creationId xmlns:p14="http://schemas.microsoft.com/office/powerpoint/2010/main" val="557474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Representative Data and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data set used for analysis representative of a diverse population?</a:t>
            </a:r>
          </a:p>
          <a:p>
            <a:r>
              <a:rPr lang="en-US" dirty="0"/>
              <a:t>When outliers are removed from a data set, what is left?</a:t>
            </a:r>
          </a:p>
          <a:p>
            <a:r>
              <a:rPr lang="en-US" dirty="0"/>
              <a:t>Are outliers indicative of a specific group of people?</a:t>
            </a:r>
          </a:p>
          <a:p>
            <a:r>
              <a:rPr lang="en-US" dirty="0"/>
              <a:t>Beware data derived from polls or voluntary submission.</a:t>
            </a:r>
          </a:p>
        </p:txBody>
      </p:sp>
    </p:spTree>
    <p:extLst>
      <p:ext uri="{BB962C8B-B14F-4D97-AF65-F5344CB8AC3E}">
        <p14:creationId xmlns:p14="http://schemas.microsoft.com/office/powerpoint/2010/main" val="3380809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Representative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your technical staff diverse?</a:t>
            </a:r>
          </a:p>
          <a:p>
            <a:r>
              <a:rPr lang="en-US" dirty="0"/>
              <a:t>Developers, architects, QA, product managers, designers, managers…</a:t>
            </a:r>
          </a:p>
          <a:p>
            <a:r>
              <a:rPr lang="en-US" dirty="0"/>
              <a:t>If not, creating an inclusive app is NOT easy.</a:t>
            </a:r>
          </a:p>
          <a:p>
            <a:r>
              <a:rPr lang="en-US" dirty="0"/>
              <a:t>Do technical people understand how their apps work?</a:t>
            </a:r>
          </a:p>
          <a:p>
            <a:r>
              <a:rPr lang="en-US" dirty="0"/>
              <a:t>Do technical people understand who uses their apps?</a:t>
            </a:r>
          </a:p>
          <a:p>
            <a:r>
              <a:rPr lang="en-US" dirty="0"/>
              <a:t>Can data elements be easily mapped to application features?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8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DA0-BE15-4865-A8DC-9B823699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51" y="54"/>
            <a:ext cx="10419572" cy="912468"/>
          </a:xfrm>
        </p:spPr>
        <p:txBody>
          <a:bodyPr/>
          <a:lstStyle/>
          <a:p>
            <a:r>
              <a:rPr lang="en-US" b="1" dirty="0"/>
              <a:t>Ed Pollack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2CEA-862B-470C-BD7A-464C9724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51" y="796852"/>
            <a:ext cx="10419572" cy="4600941"/>
          </a:xfrm>
        </p:spPr>
        <p:txBody>
          <a:bodyPr>
            <a:normAutofit fontScale="85000" lnSpcReduction="20000"/>
          </a:bodyPr>
          <a:lstStyle/>
          <a:p>
            <a:pPr marL="342877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342877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800044" lvl="1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</a:p>
          <a:p>
            <a:pPr marL="800044" lvl="1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 Analytics Optimization with Columnstore Indexes in SQL Server</a:t>
            </a:r>
          </a:p>
          <a:p>
            <a:pPr marL="800044" lvl="1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</a:p>
          <a:p>
            <a:pPr marL="800044" lvl="1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Expert T-SQL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</a:p>
          <a:p>
            <a:pPr marL="342877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SQLServerCentral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SQLShack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SimpleTalk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877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800044" lvl="1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Saturday New York City </a:t>
            </a:r>
          </a:p>
          <a:p>
            <a:pPr marL="800044" lvl="1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Future Data Driven</a:t>
            </a:r>
          </a:p>
          <a:p>
            <a:pPr marL="800044" lvl="1" indent="-342877"/>
            <a:r>
              <a:rPr lang="en-US" dirty="0">
                <a:latin typeface="Arial" panose="020B0604020202020204" pitchFamily="34" charset="0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877" indent="-342877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  <a:b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</a:br>
            <a:b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Twitter: </a:t>
            </a:r>
            <a:r>
              <a:rPr lang="en-IN" i="1" dirty="0">
                <a:solidFill>
                  <a:schemeClr val="tx1"/>
                </a:solidFill>
                <a:latin typeface="Arial" panose="020B0604020202020204" pitchFamily="34" charset="0"/>
              </a:rPr>
              <a:t>@EdwardPollack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866E9-26AE-4BA4-A365-B08FC7309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69" y="3296976"/>
            <a:ext cx="2670731" cy="3560973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8C6277-9057-491C-AC34-A08BC1181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940" y="4438700"/>
            <a:ext cx="2419248" cy="2419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473129-6541-4FE3-958E-FFF2A49A5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224" y="5517283"/>
            <a:ext cx="2553651" cy="13406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84" y="5887281"/>
            <a:ext cx="3896113" cy="5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32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 it usable by:</a:t>
            </a:r>
          </a:p>
          <a:p>
            <a:pPr lvl="1"/>
            <a:r>
              <a:rPr lang="en-US" dirty="0"/>
              <a:t>Vision impaired</a:t>
            </a:r>
          </a:p>
          <a:p>
            <a:pPr lvl="1"/>
            <a:r>
              <a:rPr lang="en-US" dirty="0"/>
              <a:t>Hearing impaired</a:t>
            </a:r>
          </a:p>
          <a:p>
            <a:pPr lvl="1"/>
            <a:r>
              <a:rPr lang="en-US" dirty="0"/>
              <a:t>Younger users</a:t>
            </a:r>
          </a:p>
          <a:p>
            <a:pPr lvl="1"/>
            <a:r>
              <a:rPr lang="en-US" dirty="0"/>
              <a:t>Older users</a:t>
            </a:r>
          </a:p>
          <a:p>
            <a:pPr lvl="1"/>
            <a:r>
              <a:rPr lang="en-US" dirty="0"/>
              <a:t>Mobile users</a:t>
            </a:r>
          </a:p>
          <a:p>
            <a:r>
              <a:rPr lang="en-US" dirty="0"/>
              <a:t>What is the setting in which an application is used?</a:t>
            </a:r>
          </a:p>
          <a:p>
            <a:r>
              <a:rPr lang="en-US" dirty="0"/>
              <a:t>Can the app run on most hardware?</a:t>
            </a:r>
          </a:p>
          <a:p>
            <a:r>
              <a:rPr lang="en-US" dirty="0"/>
              <a:t>Does it require a certain level of education/cultural knowledge?</a:t>
            </a:r>
          </a:p>
          <a:p>
            <a:r>
              <a:rPr lang="en-US" dirty="0"/>
              <a:t>Does it require a certain level of language proficiency?</a:t>
            </a:r>
          </a:p>
          <a:p>
            <a:r>
              <a:rPr lang="en-US" b="1" i="1" dirty="0"/>
              <a:t>Do data structures support these accessibility goals?</a:t>
            </a:r>
          </a:p>
        </p:txBody>
      </p:sp>
    </p:spTree>
    <p:extLst>
      <p:ext uri="{BB962C8B-B14F-4D97-AF65-F5344CB8AC3E}">
        <p14:creationId xmlns:p14="http://schemas.microsoft.com/office/powerpoint/2010/main" val="737779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AI/Machine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AI is not magic.  Computers do not think for themselves (yet).</a:t>
            </a:r>
          </a:p>
          <a:p>
            <a:r>
              <a:rPr lang="en-US" dirty="0"/>
              <a:t>Algorithms are written by people.</a:t>
            </a:r>
          </a:p>
          <a:p>
            <a:r>
              <a:rPr lang="en-US" dirty="0"/>
              <a:t>They consume data created by people.</a:t>
            </a:r>
          </a:p>
          <a:p>
            <a:r>
              <a:rPr lang="en-US" dirty="0"/>
              <a:t>Therefore, they can produce bias.</a:t>
            </a:r>
          </a:p>
          <a:p>
            <a:r>
              <a:rPr lang="en-US" dirty="0"/>
              <a:t>Leads to automation of previously traditional jobs.</a:t>
            </a:r>
          </a:p>
          <a:p>
            <a:pPr lvl="1"/>
            <a:r>
              <a:rPr lang="en-US" dirty="0"/>
              <a:t>Is that OK?</a:t>
            </a:r>
          </a:p>
          <a:p>
            <a:pPr lvl="1"/>
            <a:r>
              <a:rPr lang="en-US" dirty="0"/>
              <a:t>Databases represent automation (filing cabinets, paper, and pen).</a:t>
            </a:r>
          </a:p>
          <a:p>
            <a:pPr lvl="1"/>
            <a:r>
              <a:rPr lang="en-US" dirty="0"/>
              <a:t>Be cognizant of the implications of automation.</a:t>
            </a:r>
          </a:p>
          <a:p>
            <a:pPr lvl="1"/>
            <a:r>
              <a:rPr lang="en-US" dirty="0"/>
              <a:t>Who is removed? What is removed? What is created? How do processes change?</a:t>
            </a:r>
          </a:p>
        </p:txBody>
      </p:sp>
    </p:spTree>
    <p:extLst>
      <p:ext uri="{BB962C8B-B14F-4D97-AF65-F5344CB8AC3E}">
        <p14:creationId xmlns:p14="http://schemas.microsoft.com/office/powerpoint/2010/main" val="2702941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an application’s users will:</a:t>
            </a:r>
          </a:p>
          <a:p>
            <a:pPr lvl="1"/>
            <a:r>
              <a:rPr lang="en-US" dirty="0"/>
              <a:t>Improve usability</a:t>
            </a:r>
          </a:p>
          <a:p>
            <a:pPr lvl="1"/>
            <a:r>
              <a:rPr lang="en-US" dirty="0"/>
              <a:t>Reach new users</a:t>
            </a:r>
          </a:p>
          <a:p>
            <a:pPr lvl="1"/>
            <a:r>
              <a:rPr lang="en-US" dirty="0"/>
              <a:t>Create happier and more engaged users</a:t>
            </a:r>
          </a:p>
          <a:p>
            <a:pPr lvl="1"/>
            <a:r>
              <a:rPr lang="en-US" dirty="0"/>
              <a:t>Decrease bugs/vulnerabilities</a:t>
            </a:r>
          </a:p>
          <a:p>
            <a:pPr lvl="1"/>
            <a:r>
              <a:rPr lang="en-US" dirty="0"/>
              <a:t>Increase revenue</a:t>
            </a:r>
          </a:p>
          <a:p>
            <a:r>
              <a:rPr lang="en-US" dirty="0"/>
              <a:t>Connect data at all levels to users.</a:t>
            </a:r>
          </a:p>
          <a:p>
            <a:r>
              <a:rPr lang="en-US" dirty="0"/>
              <a:t>Improving diversity is a journey.</a:t>
            </a:r>
          </a:p>
        </p:txBody>
      </p:sp>
    </p:spTree>
    <p:extLst>
      <p:ext uri="{BB962C8B-B14F-4D97-AF65-F5344CB8AC3E}">
        <p14:creationId xmlns:p14="http://schemas.microsoft.com/office/powerpoint/2010/main" val="3620864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A2969-999F-DDD3-C35F-3E279E43B35C}"/>
              </a:ext>
            </a:extLst>
          </p:cNvPr>
          <p:cNvSpPr txBox="1">
            <a:spLocks/>
          </p:cNvSpPr>
          <p:nvPr/>
        </p:nvSpPr>
        <p:spPr>
          <a:xfrm>
            <a:off x="3033784" y="2996952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Edward Pollack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5ACAAD6-4E50-617D-6F1C-85EAA41388E2}"/>
              </a:ext>
            </a:extLst>
          </p:cNvPr>
          <p:cNvSpPr txBox="1">
            <a:spLocks/>
          </p:cNvSpPr>
          <p:nvPr/>
        </p:nvSpPr>
        <p:spPr>
          <a:xfrm>
            <a:off x="3033784" y="3568014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@EdwardPollack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3834A94-5551-2FFC-FBC5-30172EB7F237}"/>
              </a:ext>
            </a:extLst>
          </p:cNvPr>
          <p:cNvSpPr txBox="1">
            <a:spLocks/>
          </p:cNvSpPr>
          <p:nvPr/>
        </p:nvSpPr>
        <p:spPr>
          <a:xfrm>
            <a:off x="3033784" y="4139076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ed@edwardpollack.com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696CE46-D081-E08B-7927-3727540391AE}"/>
              </a:ext>
            </a:extLst>
          </p:cNvPr>
          <p:cNvSpPr txBox="1">
            <a:spLocks/>
          </p:cNvSpPr>
          <p:nvPr/>
        </p:nvSpPr>
        <p:spPr>
          <a:xfrm>
            <a:off x="3033784" y="4710139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 Pollack | LinkedIn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nt, graphics, logo, graphic design&#10;&#10;Description automatically generated">
            <a:extLst>
              <a:ext uri="{FF2B5EF4-FFF2-40B4-BE49-F238E27FC236}">
                <a16:creationId xmlns:a16="http://schemas.microsoft.com/office/drawing/2014/main" id="{BE096576-79A5-A234-87AA-BC6EFBEE7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09" y="3291744"/>
            <a:ext cx="2217840" cy="502724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C019FCA5-07A1-F38F-7BF5-4C8035F33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77" y="3328686"/>
            <a:ext cx="2031883" cy="43271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295D8195-172C-19B6-7A31-0C1643F88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505" y="4576840"/>
            <a:ext cx="1227185" cy="323506"/>
          </a:xfrm>
          <a:prstGeom prst="rect">
            <a:avLst/>
          </a:prstGeom>
        </p:spPr>
      </p:pic>
      <p:pic>
        <p:nvPicPr>
          <p:cNvPr id="9" name="Picture 8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79E26E34-4F2B-7030-8F0B-BEDC06FEB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79" y="5364060"/>
            <a:ext cx="1242480" cy="1242480"/>
          </a:xfrm>
          <a:prstGeom prst="rect">
            <a:avLst/>
          </a:prstGeom>
        </p:spPr>
      </p:pic>
      <p:pic>
        <p:nvPicPr>
          <p:cNvPr id="11" name="Picture 10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8E5AA3CA-D6F7-5B32-6A0D-8049C08E7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443" y="5831120"/>
            <a:ext cx="1454387" cy="347690"/>
          </a:xfrm>
          <a:prstGeom prst="rect">
            <a:avLst/>
          </a:prstGeom>
        </p:spPr>
      </p:pic>
      <p:pic>
        <p:nvPicPr>
          <p:cNvPr id="13" name="Picture 12" descr="A picture containing graphics, font, logo, text&#10;&#10;Description automatically generated">
            <a:extLst>
              <a:ext uri="{FF2B5EF4-FFF2-40B4-BE49-F238E27FC236}">
                <a16:creationId xmlns:a16="http://schemas.microsoft.com/office/drawing/2014/main" id="{AC700FDA-7FCD-242F-6D03-A9750FCE3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877" y="2976175"/>
            <a:ext cx="1647281" cy="915156"/>
          </a:xfrm>
          <a:prstGeom prst="rect">
            <a:avLst/>
          </a:prstGeom>
        </p:spPr>
      </p:pic>
      <p:pic>
        <p:nvPicPr>
          <p:cNvPr id="15" name="Picture 14" descr="A picture containing text, graphics, graphic design, logo&#10;&#10;Description automatically generated">
            <a:extLst>
              <a:ext uri="{FF2B5EF4-FFF2-40B4-BE49-F238E27FC236}">
                <a16:creationId xmlns:a16="http://schemas.microsoft.com/office/drawing/2014/main" id="{4A926ED5-4C8A-A269-6D52-FEE8BBF7D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16" y="2522613"/>
            <a:ext cx="2733422" cy="1822281"/>
          </a:xfrm>
          <a:prstGeom prst="rect">
            <a:avLst/>
          </a:prstGeom>
        </p:spPr>
      </p:pic>
      <p:pic>
        <p:nvPicPr>
          <p:cNvPr id="17" name="Picture 16" descr="A picture containing graphics, colorfulness, screenshot, design&#10;&#10;Description automatically generated">
            <a:extLst>
              <a:ext uri="{FF2B5EF4-FFF2-40B4-BE49-F238E27FC236}">
                <a16:creationId xmlns:a16="http://schemas.microsoft.com/office/drawing/2014/main" id="{663534F0-7A73-B5C0-1A67-3ED5C3EA4B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86" y="548108"/>
            <a:ext cx="1435726" cy="830029"/>
          </a:xfrm>
          <a:prstGeom prst="rect">
            <a:avLst/>
          </a:prstGeom>
        </p:spPr>
      </p:pic>
      <p:pic>
        <p:nvPicPr>
          <p:cNvPr id="18" name="Picture 17" descr="A picture containing graphics, colorfulness, screenshot, design&#10;&#10;Description automatically generated">
            <a:extLst>
              <a:ext uri="{FF2B5EF4-FFF2-40B4-BE49-F238E27FC236}">
                <a16:creationId xmlns:a16="http://schemas.microsoft.com/office/drawing/2014/main" id="{524260F0-7605-BF29-993E-6E13DD745A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767" y="548107"/>
            <a:ext cx="1435726" cy="8300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21A6CC-9185-E6EF-1A7D-D720FA56E56E}"/>
              </a:ext>
            </a:extLst>
          </p:cNvPr>
          <p:cNvSpPr txBox="1"/>
          <p:nvPr/>
        </p:nvSpPr>
        <p:spPr>
          <a:xfrm>
            <a:off x="0" y="609180"/>
            <a:ext cx="1219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SQL Saturday New York City 2023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F1D535-4918-3AA1-7323-4317B39E28EA}"/>
              </a:ext>
            </a:extLst>
          </p:cNvPr>
          <p:cNvSpPr txBox="1"/>
          <p:nvPr/>
        </p:nvSpPr>
        <p:spPr>
          <a:xfrm>
            <a:off x="0" y="1639467"/>
            <a:ext cx="1219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A BIG </a:t>
            </a:r>
            <a:r>
              <a:rPr lang="en-US" sz="4000" dirty="0"/>
              <a:t>Thank You to our Sponsors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FD7EA0-3F4B-3083-E742-15A5B8A6E3E2}"/>
              </a:ext>
            </a:extLst>
          </p:cNvPr>
          <p:cNvSpPr txBox="1"/>
          <p:nvPr/>
        </p:nvSpPr>
        <p:spPr>
          <a:xfrm>
            <a:off x="-1032" y="2661324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Platinum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9F352B-13FD-5C83-27ED-05CF7821A5C7}"/>
              </a:ext>
            </a:extLst>
          </p:cNvPr>
          <p:cNvSpPr txBox="1"/>
          <p:nvPr/>
        </p:nvSpPr>
        <p:spPr>
          <a:xfrm>
            <a:off x="1" y="390945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Gold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A87FEE-831A-BDBA-9EE2-A0855309B3ED}"/>
              </a:ext>
            </a:extLst>
          </p:cNvPr>
          <p:cNvSpPr txBox="1"/>
          <p:nvPr/>
        </p:nvSpPr>
        <p:spPr>
          <a:xfrm>
            <a:off x="0" y="516797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Bronze</a:t>
            </a:r>
          </a:p>
        </p:txBody>
      </p:sp>
    </p:spTree>
    <p:extLst>
      <p:ext uri="{BB962C8B-B14F-4D97-AF65-F5344CB8AC3E}">
        <p14:creationId xmlns:p14="http://schemas.microsoft.com/office/powerpoint/2010/main" val="77904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Diversity, Equity &amp; Inclusion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DIVERSITY</a:t>
            </a:r>
            <a:r>
              <a:rPr lang="en-US" dirty="0"/>
              <a:t>: The variance between people and groups represented in any population.</a:t>
            </a:r>
          </a:p>
          <a:p>
            <a:pPr lvl="1"/>
            <a:r>
              <a:rPr lang="en-US" dirty="0"/>
              <a:t>Such as gender, age, sexuality, economics, ethnicity, neurodiversity…</a:t>
            </a:r>
          </a:p>
          <a:p>
            <a:r>
              <a:rPr lang="en-US" b="1" dirty="0"/>
              <a:t>EQUITY</a:t>
            </a:r>
            <a:r>
              <a:rPr lang="en-US" dirty="0"/>
              <a:t>: Treating people fairly (not just equally).  Providing opportunities to succeed that take into account individual circumstance.</a:t>
            </a:r>
          </a:p>
          <a:p>
            <a:pPr lvl="1"/>
            <a:r>
              <a:rPr lang="en-US" dirty="0"/>
              <a:t>Handicap access, fair pay/benefits, transportation, access to tools…</a:t>
            </a:r>
          </a:p>
          <a:p>
            <a:r>
              <a:rPr lang="en-US" b="1" dirty="0"/>
              <a:t>INCLUSION</a:t>
            </a:r>
            <a:r>
              <a:rPr lang="en-US" dirty="0"/>
              <a:t>: Providing opportunities to everyone in an organization/group, ensuring everyone is valued &amp; respected.</a:t>
            </a:r>
          </a:p>
        </p:txBody>
      </p:sp>
    </p:spTree>
    <p:extLst>
      <p:ext uri="{BB962C8B-B14F-4D97-AF65-F5344CB8AC3E}">
        <p14:creationId xmlns:p14="http://schemas.microsoft.com/office/powerpoint/2010/main" val="299350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81A34-4185-8503-CC60-2596C29D8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" y="3496235"/>
            <a:ext cx="4413167" cy="3361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73609C-1410-6741-5C02-634F3419D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79" y="4027393"/>
            <a:ext cx="4046071" cy="30345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33FD1E-4DFA-688A-E8CA-044D57C94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83" y="1313330"/>
            <a:ext cx="4580016" cy="32855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122347-CFF3-9E1A-9D93-9E081463C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787" y="2986646"/>
            <a:ext cx="3955595" cy="2779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46DD03-3609-60BA-DCAB-A81139CEFD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28" y="-1"/>
            <a:ext cx="5095172" cy="34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7500" b="1" dirty="0"/>
              <a:t>THE USER!</a:t>
            </a:r>
          </a:p>
        </p:txBody>
      </p:sp>
    </p:spTree>
    <p:extLst>
      <p:ext uri="{BB962C8B-B14F-4D97-AF65-F5344CB8AC3E}">
        <p14:creationId xmlns:p14="http://schemas.microsoft.com/office/powerpoint/2010/main" val="254888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Poor user experience.</a:t>
            </a:r>
          </a:p>
          <a:p>
            <a:r>
              <a:rPr lang="en-US" dirty="0"/>
              <a:t>Marginalized people.</a:t>
            </a:r>
          </a:p>
          <a:p>
            <a:r>
              <a:rPr lang="en-US" dirty="0"/>
              <a:t>Apps that do not work correctly/effectively for everyone.</a:t>
            </a:r>
          </a:p>
          <a:p>
            <a:r>
              <a:rPr lang="en-US" dirty="0"/>
              <a:t>Apps that discourage people from using them.</a:t>
            </a:r>
          </a:p>
          <a:p>
            <a:r>
              <a:rPr lang="en-US" dirty="0"/>
              <a:t>Data sets that are biased and/or inaccurate.</a:t>
            </a:r>
          </a:p>
          <a:p>
            <a:r>
              <a:rPr lang="en-US" dirty="0"/>
              <a:t>Poor decision-making.</a:t>
            </a:r>
          </a:p>
          <a:p>
            <a:r>
              <a:rPr lang="en-US" dirty="0"/>
              <a:t>Hiring challenges.</a:t>
            </a:r>
          </a:p>
          <a:p>
            <a:r>
              <a:rPr lang="en-US" dirty="0"/>
              <a:t>Lost revenue.</a:t>
            </a:r>
          </a:p>
          <a:p>
            <a:r>
              <a:rPr lang="en-US" dirty="0"/>
              <a:t>Legal challenges.</a:t>
            </a:r>
          </a:p>
          <a:p>
            <a:r>
              <a:rPr lang="en-US" dirty="0"/>
              <a:t>These issues compound each other over time, affecting more &amp; more users.</a:t>
            </a:r>
          </a:p>
        </p:txBody>
      </p:sp>
    </p:spTree>
    <p:extLst>
      <p:ext uri="{BB962C8B-B14F-4D97-AF65-F5344CB8AC3E}">
        <p14:creationId xmlns:p14="http://schemas.microsoft.com/office/powerpoint/2010/main" val="25187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</a:t>
            </a:r>
            <a:r>
              <a:rPr lang="en-US" sz="3200" i="1" dirty="0"/>
              <a:t>(aka: The Rest of this 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your users.</a:t>
            </a:r>
          </a:p>
          <a:p>
            <a:r>
              <a:rPr lang="en-US" dirty="0"/>
              <a:t>Who are they?</a:t>
            </a:r>
          </a:p>
          <a:p>
            <a:r>
              <a:rPr lang="en-US" dirty="0"/>
              <a:t>What are their backgrounds?</a:t>
            </a:r>
          </a:p>
          <a:p>
            <a:r>
              <a:rPr lang="en-US" dirty="0"/>
              <a:t>Are reviews skewed based on age, nationality, language, gender,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How can your app be friendlier to more users?</a:t>
            </a:r>
          </a:p>
          <a:p>
            <a:r>
              <a:rPr lang="en-US" dirty="0"/>
              <a:t>How do your coworkers, teams, and departments relate </a:t>
            </a:r>
            <a:r>
              <a:rPr lang="en-US"/>
              <a:t>to users?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5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is a Part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55"/>
            <a:ext cx="10515600" cy="4351338"/>
          </a:xfrm>
        </p:spPr>
        <p:txBody>
          <a:bodyPr/>
          <a:lstStyle/>
          <a:p>
            <a:r>
              <a:rPr lang="en-US" dirty="0"/>
              <a:t>What was acceptable in the past may not be today.</a:t>
            </a:r>
          </a:p>
          <a:p>
            <a:r>
              <a:rPr lang="en-US" dirty="0"/>
              <a:t>What is acceptable today may not have been in the past.</a:t>
            </a:r>
          </a:p>
          <a:p>
            <a:r>
              <a:rPr lang="en-US" dirty="0"/>
              <a:t>Consider Gender: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C2E62-1345-0589-511F-E0FF531AD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908" y="2819446"/>
            <a:ext cx="2811295" cy="3924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EB46C1-2B6E-6D02-F0A7-4FEDDFDD9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41" y="2819446"/>
            <a:ext cx="2743200" cy="39243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89EF84A-E27A-664C-C566-9E46DEEAF40C}"/>
              </a:ext>
            </a:extLst>
          </p:cNvPr>
          <p:cNvSpPr/>
          <p:nvPr/>
        </p:nvSpPr>
        <p:spPr>
          <a:xfrm>
            <a:off x="5095530" y="4243713"/>
            <a:ext cx="1425388" cy="1075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6270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1060</Words>
  <Application>Microsoft Office PowerPoint</Application>
  <PresentationFormat>Widescreen</PresentationFormat>
  <Paragraphs>165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Office Theme</vt:lpstr>
      <vt:lpstr>PowerPoint Presentation</vt:lpstr>
      <vt:lpstr>Ed Pollack</vt:lpstr>
      <vt:lpstr>PowerPoint Presentation</vt:lpstr>
      <vt:lpstr>What is Diversity, Equity &amp; Inclusion</vt:lpstr>
      <vt:lpstr>What we do:</vt:lpstr>
      <vt:lpstr>What is This Presentation About?</vt:lpstr>
      <vt:lpstr>The Problems</vt:lpstr>
      <vt:lpstr>The Solution (aka: The Rest of this Presentation)</vt:lpstr>
      <vt:lpstr>Change is a Part of Life</vt:lpstr>
      <vt:lpstr>Standards: Helpful…But Not Always Complete</vt:lpstr>
      <vt:lpstr>Consider Non-Binary Solutions</vt:lpstr>
      <vt:lpstr>Consider Compound/Dynamic Solutions</vt:lpstr>
      <vt:lpstr>Do We Need &lt;This&gt; Data?</vt:lpstr>
      <vt:lpstr>Pronouns</vt:lpstr>
      <vt:lpstr>Internationalization &amp; Localization</vt:lpstr>
      <vt:lpstr>Analytic Challenges</vt:lpstr>
      <vt:lpstr>Correlation &lt;&gt; Causation</vt:lpstr>
      <vt:lpstr>Representative Data and Outliers</vt:lpstr>
      <vt:lpstr>Representative People</vt:lpstr>
      <vt:lpstr>Accessibility</vt:lpstr>
      <vt:lpstr>AI/Machine Learning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Pollack</dc:creator>
  <cp:lastModifiedBy>Edward Pollack</cp:lastModifiedBy>
  <cp:revision>128</cp:revision>
  <dcterms:created xsi:type="dcterms:W3CDTF">2022-11-29T17:09:54Z</dcterms:created>
  <dcterms:modified xsi:type="dcterms:W3CDTF">2023-05-06T17:32:08Z</dcterms:modified>
</cp:coreProperties>
</file>