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5" r:id="rId2"/>
    <p:sldId id="434" r:id="rId3"/>
    <p:sldId id="295" r:id="rId4"/>
    <p:sldId id="296" r:id="rId5"/>
    <p:sldId id="435" r:id="rId6"/>
    <p:sldId id="436" r:id="rId7"/>
    <p:sldId id="437" r:id="rId8"/>
    <p:sldId id="438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328" r:id="rId18"/>
    <p:sldId id="26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434"/>
            <p14:sldId id="295"/>
            <p14:sldId id="296"/>
            <p14:sldId id="435"/>
            <p14:sldId id="436"/>
            <p14:sldId id="437"/>
            <p14:sldId id="438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32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46" d="100"/>
          <a:sy n="146" d="100"/>
        </p:scale>
        <p:origin x="52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-pollack-65a3aa23/" TargetMode="External"/><Relationship Id="rId2" Type="http://schemas.openxmlformats.org/officeDocument/2006/relationships/hyperlink" Target="mailto:ed@edwardpollack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qlshack.com/author/edward-pollack/" TargetMode="External"/><Relationship Id="rId5" Type="http://schemas.openxmlformats.org/officeDocument/2006/relationships/hyperlink" Target="https://www.red-gate.com/simple-talk/author/ed7alum-rpi-edu/" TargetMode="External"/><Relationship Id="rId4" Type="http://schemas.openxmlformats.org/officeDocument/2006/relationships/hyperlink" Target="https://github.com/EdwardPollac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drivencommunity.com/" TargetMode="External"/><Relationship Id="rId13" Type="http://schemas.openxmlformats.org/officeDocument/2006/relationships/image" Target="../media/image7.jpeg"/><Relationship Id="rId18" Type="http://schemas.openxmlformats.org/officeDocument/2006/relationships/image" Target="../media/image10.jp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sqlsaturday.com/2024-08-03-sqlsaturday1083/" TargetMode="External"/><Relationship Id="rId12" Type="http://schemas.openxmlformats.org/officeDocument/2006/relationships/hyperlink" Target="https://link.springer.com/search?dc.creator=Edward+Pollack" TargetMode="External"/><Relationship Id="rId17" Type="http://schemas.openxmlformats.org/officeDocument/2006/relationships/hyperlink" Target="https://www.transfinder.com/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9.jpe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red-gate.com/simple-talk/author/ed7alum-rpi-edu/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hyperlink" Target="https://mvp.microsoft.com/en-US/MVP/profile/c7dc42d5-ff3e-ed11-bba3-000d3a197333" TargetMode="External"/><Relationship Id="rId10" Type="http://schemas.openxmlformats.org/officeDocument/2006/relationships/hyperlink" Target="https://www.linkedin.com/in/ed-pollack-65a3aa23/" TargetMode="External"/><Relationship Id="rId19" Type="http://schemas.openxmlformats.org/officeDocument/2006/relationships/hyperlink" Target="https://sqlsaturday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www.meetup.com/capital-area-sql-server-user-group/" TargetMode="Externa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Database Design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0869" y="3563039"/>
            <a:ext cx="6761852" cy="453733"/>
          </a:xfrm>
        </p:spPr>
        <p:txBody>
          <a:bodyPr/>
          <a:lstStyle/>
          <a:p>
            <a:pPr algn="r"/>
            <a:r>
              <a:rPr lang="en-US" i="1" dirty="0"/>
              <a:t>Solving Problems Before they Start!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863008" y="4422526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Edward Pollack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Microsoft Data Platform MVP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&amp; Times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 consistent across all tables!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Will time zones matter? If so, use DATETIMEOFFSET or similar.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 UTC or a non-daylight savings standard! </a:t>
            </a:r>
            <a:r>
              <a:rPr lang="en-US" sz="1800" i="1" dirty="0">
                <a:solidFill>
                  <a:schemeClr val="tx1"/>
                </a:solidFill>
              </a:rPr>
              <a:t>PLEASE!!!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Store in correctly-sized/scoped data type: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Times = TIME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Dates = DATE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Datetimes = DATETIME2, DATETIMEOFFSET, </a:t>
            </a:r>
            <a:r>
              <a:rPr lang="en-US" sz="1000" dirty="0" err="1">
                <a:solidFill>
                  <a:schemeClr val="tx1"/>
                </a:solidFill>
              </a:rPr>
              <a:t>etc</a:t>
            </a:r>
            <a:r>
              <a:rPr lang="en-US" sz="1000" dirty="0">
                <a:solidFill>
                  <a:schemeClr val="tx1"/>
                </a:solidFill>
              </a:rPr>
              <a:t>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Avoid strings, integers, or decimals for dates/times.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Differentiate between dates/times and duration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Duration has units like SECOND, MILLISECOND, or MINUTE.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Configure database servers in UTC w/ no daylight savings.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 descr="A red text on a white background&#10;&#10;Description automatically generated">
            <a:extLst>
              <a:ext uri="{FF2B5EF4-FFF2-40B4-BE49-F238E27FC236}">
                <a16:creationId xmlns:a16="http://schemas.microsoft.com/office/drawing/2014/main" id="{87405462-77CF-978F-127C-3CED1F1CF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2671354"/>
            <a:ext cx="1852749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7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NULL = Does Not Exist. It is NOT A VALUE!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Do not make up “De-nullifiers” unless they have true meaning!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-1, ‘1/1/1900’, ‘N/A’, ‘00:00:00’…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NOT NULL =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Required by the application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Always has a meaningful value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NULL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Decide what it means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SET ANSI NULLS ON (beware NULL behavior)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Normalization can remove NULL if problematic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how an application handles NULL, if needed</a:t>
            </a:r>
          </a:p>
          <a:p>
            <a:pPr marL="685800" lvl="1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 marL="342900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 descr="A red and white sign with a red circle&#10;&#10;Description automatically generated">
            <a:extLst>
              <a:ext uri="{FF2B5EF4-FFF2-40B4-BE49-F238E27FC236}">
                <a16:creationId xmlns:a16="http://schemas.microsoft.com/office/drawing/2014/main" id="{DF27691C-448F-DB8A-44A3-D5FD125E5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6" y="101093"/>
            <a:ext cx="3735572" cy="13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9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Objects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is it? Do not name for location, time, usage, new-ness,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Column names should be unique and used consistently across all entities.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BIT columns should describe what is being tested, such as: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Is_Deleted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is_administrator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IsActive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has_seventeen_pizzas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etc</a:t>
            </a:r>
            <a:r>
              <a:rPr lang="en-US" sz="1000" dirty="0">
                <a:solidFill>
                  <a:schemeClr val="tx1"/>
                </a:solidFill>
              </a:rPr>
              <a:t>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Avoid abbreviations/shorthand. Do not fear longer object names!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 err="1">
                <a:solidFill>
                  <a:schemeClr val="tx1"/>
                </a:solidFill>
              </a:rPr>
              <a:t>AccountOwner</a:t>
            </a:r>
            <a:r>
              <a:rPr lang="en-US" sz="1400" dirty="0">
                <a:solidFill>
                  <a:schemeClr val="tx1"/>
                </a:solidFill>
              </a:rPr>
              <a:t> is better than </a:t>
            </a:r>
            <a:r>
              <a:rPr lang="en-US" sz="1400" dirty="0" err="1">
                <a:solidFill>
                  <a:schemeClr val="tx1"/>
                </a:solidFill>
              </a:rPr>
              <a:t>ActOwr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BusinessRepresentive</a:t>
            </a:r>
            <a:r>
              <a:rPr lang="en-US" sz="1400" dirty="0">
                <a:solidFill>
                  <a:schemeClr val="tx1"/>
                </a:solidFill>
              </a:rPr>
              <a:t> is better than </a:t>
            </a:r>
            <a:r>
              <a:rPr lang="en-US" sz="1400" dirty="0" err="1">
                <a:solidFill>
                  <a:schemeClr val="tx1"/>
                </a:solidFill>
              </a:rPr>
              <a:t>Brep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Avoid spaces, special characters,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…They break things!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Avoid reserved words. They are confusing and also break things!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Object names should be as self-explanatory as possible.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7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vs. OLTP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Tranasctional</a:t>
            </a:r>
            <a:r>
              <a:rPr lang="en-US" sz="1800" dirty="0">
                <a:solidFill>
                  <a:schemeClr val="tx1"/>
                </a:solidFill>
              </a:rPr>
              <a:t> data is VERY different from analytic data!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OLTP: Fewer rows, more columns, more updates/inserts/deletes/single-row operations.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OLAP: More rows, fewer columns, mostly inserts, more aggregation and operations across many rows.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Separate reporting/analytics from transactional processing as much as possible.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Different tools may be needed for each.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Mixing OLAP/OLTP will get expensive and perform poorly as data size and contention increase.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4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&amp; Data Integrity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lives and dies by its quality.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Use: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Foreign keys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Check constraints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Default constraints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Validation processes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Bad data in = bad data out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Analytics?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Business Intelligence?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Dashboarding?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Machine learning?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AI?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integrity often improves performance, as well!</a:t>
            </a:r>
          </a:p>
          <a:p>
            <a:pPr marL="685800" lvl="1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Is data needed forever?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Can old data be: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Deleted/Inactivated/Partitioned/Archived?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Compressed?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Is archiving allowed, desired, or required?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How is data associated with archived data handled?</a:t>
            </a:r>
            <a:endParaRPr lang="en-US" sz="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Have a data retention policy!</a:t>
            </a:r>
            <a:endParaRPr lang="en-US" sz="800" dirty="0">
              <a:solidFill>
                <a:schemeClr val="tx1"/>
              </a:solidFill>
            </a:endParaRP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Compliance needs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Contractual obligations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Keeps data size manageable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Saves $$$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Improves performance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When building new data structures, ask what its retention will be!</a:t>
            </a:r>
            <a:endParaRPr lang="en-US" sz="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Can old data be stored elsewhere? Is keeping it for posterity good enough?</a:t>
            </a:r>
            <a:endParaRPr lang="en-US" sz="14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600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-up of several files&#10;&#10;Description automatically generated">
            <a:extLst>
              <a:ext uri="{FF2B5EF4-FFF2-40B4-BE49-F238E27FC236}">
                <a16:creationId xmlns:a16="http://schemas.microsoft.com/office/drawing/2014/main" id="{3B73DA08-806B-8736-E26D-927D26426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02" y="152400"/>
            <a:ext cx="3406139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2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Internationalization/Localization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Will customers ever be overseas?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so, consider: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Date/time/number/string formats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Size/format of addresses, phone numbers, </a:t>
            </a:r>
            <a:r>
              <a:rPr lang="en-US" sz="1000" dirty="0" err="1">
                <a:solidFill>
                  <a:schemeClr val="tx1"/>
                </a:solidFill>
              </a:rPr>
              <a:t>etc</a:t>
            </a:r>
            <a:r>
              <a:rPr lang="en-US" sz="1000" dirty="0">
                <a:solidFill>
                  <a:schemeClr val="tx1"/>
                </a:solidFill>
              </a:rPr>
              <a:t>…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Time zones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Language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Metadata for locality/users/data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Easier to incorporate now, rather than later.</a:t>
            </a:r>
          </a:p>
        </p:txBody>
      </p:sp>
    </p:spTree>
    <p:extLst>
      <p:ext uri="{BB962C8B-B14F-4D97-AF65-F5344CB8AC3E}">
        <p14:creationId xmlns:p14="http://schemas.microsoft.com/office/powerpoint/2010/main" val="421238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Good database design saves time, effort, and money!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data structures that are easier to understand and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Poor design = Technical debt!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is better, when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you will thank current you for</a:t>
            </a:r>
            <a:br>
              <a:rPr lang="en-US" dirty="0"/>
            </a:br>
            <a:r>
              <a:rPr lang="en-US" dirty="0"/>
              <a:t>making more thoughtful decisions now.</a:t>
            </a:r>
          </a:p>
        </p:txBody>
      </p:sp>
      <p:pic>
        <p:nvPicPr>
          <p:cNvPr id="3" name="Picture 2" descr="A sign with text on it&#10;&#10;Description automatically generated">
            <a:extLst>
              <a:ext uri="{FF2B5EF4-FFF2-40B4-BE49-F238E27FC236}">
                <a16:creationId xmlns:a16="http://schemas.microsoft.com/office/drawing/2014/main" id="{1D94BC37-B621-7DFC-6783-D2128F3CE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34" y="2317024"/>
            <a:ext cx="2751365" cy="27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D7694-6D38-D578-B6BE-6A0138EC0E4E}"/>
              </a:ext>
            </a:extLst>
          </p:cNvPr>
          <p:cNvSpPr txBox="1"/>
          <p:nvPr/>
        </p:nvSpPr>
        <p:spPr>
          <a:xfrm>
            <a:off x="456902" y="860032"/>
            <a:ext cx="57806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Find me here:</a:t>
            </a:r>
            <a:endParaRPr lang="en-US" b="1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ed@edwardpollack.com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Ed Pollack | LinkedIn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Find my content 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4"/>
              </a:rPr>
              <a:t>EdwardPollack</a:t>
            </a:r>
            <a:r>
              <a:rPr lang="en-US" dirty="0">
                <a:hlinkClick r:id="rId4"/>
              </a:rPr>
              <a:t> (Ed Pollack)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Edward Pollack, Author at Simple Talk (red-gate.com)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Ed Pollack, Author at SQL Shack - articles about database auditing, server performance, data recovery,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43" y="-12101"/>
            <a:ext cx="7712651" cy="58566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42" y="519554"/>
            <a:ext cx="8224118" cy="3751008"/>
          </a:xfrm>
        </p:spPr>
        <p:txBody>
          <a:bodyPr>
            <a:normAutofit fontScale="77500" lnSpcReduction="20000"/>
          </a:bodyPr>
          <a:lstStyle/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 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 Saturday Albany 2024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latin typeface="Arial" panose="020B0604020202020204" pitchFamily="34" charset="0"/>
                <a:hlinkClick r:id="rId9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1575" dirty="0">
                <a:latin typeface="Arial" panose="020B0604020202020204" pitchFamily="34" charset="0"/>
                <a:hlinkClick r:id="rId10"/>
              </a:rPr>
              <a:t>LinkedIn</a:t>
            </a:r>
            <a:endParaRPr lang="en-IN" sz="1575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48" y="3091303"/>
            <a:ext cx="1539147" cy="2052196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7690" y="3922657"/>
            <a:ext cx="1220842" cy="1220842"/>
          </a:xfrm>
          <a:prstGeom prst="rect">
            <a:avLst/>
          </a:prstGeom>
        </p:spPr>
      </p:pic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7681" y="4434746"/>
            <a:ext cx="1350008" cy="708754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5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06" y="3241296"/>
            <a:ext cx="1210608" cy="1899723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5" y="4545612"/>
            <a:ext cx="1466566" cy="611501"/>
          </a:xfrm>
          <a:prstGeom prst="rect">
            <a:avLst/>
          </a:prstGeom>
        </p:spPr>
      </p:pic>
      <p:pic>
        <p:nvPicPr>
          <p:cNvPr id="11" name="Picture 10">
            <a:hlinkClick r:id="rId19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571" y="4126459"/>
            <a:ext cx="2733184" cy="389479"/>
          </a:xfrm>
          <a:prstGeom prst="rect">
            <a:avLst/>
          </a:prstGeom>
        </p:spPr>
      </p:pic>
      <p:pic>
        <p:nvPicPr>
          <p:cNvPr id="8" name="Picture 7" descr="A red sign with white text&#10;&#10;Description automatically generated">
            <a:extLst>
              <a:ext uri="{FF2B5EF4-FFF2-40B4-BE49-F238E27FC236}">
                <a16:creationId xmlns:a16="http://schemas.microsoft.com/office/drawing/2014/main" id="{E22618DD-8B63-0416-0E5A-EFEA5D3C786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2" y="3619733"/>
            <a:ext cx="1141971" cy="15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Why does database design matter to us?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is needed to make good decisions?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Examples of database design best practices.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Decisions &amp; considerations when creating data structures.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Conclusion &amp; questions (?)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1800" b="1" i="1" dirty="0">
                <a:solidFill>
                  <a:schemeClr val="tx1"/>
                </a:solidFill>
              </a:rPr>
              <a:t>BONUS</a:t>
            </a:r>
            <a:r>
              <a:rPr lang="en-US" sz="1800" i="1" dirty="0">
                <a:solidFill>
                  <a:schemeClr val="tx1"/>
                </a:solidFill>
              </a:rPr>
              <a:t>: Think about your best data-related stories. The bloopers. The mishaps. The </a:t>
            </a:r>
            <a:r>
              <a:rPr lang="en-US" sz="1800" i="1" dirty="0" err="1">
                <a:solidFill>
                  <a:schemeClr val="tx1"/>
                </a:solidFill>
              </a:rPr>
              <a:t>oopses</a:t>
            </a:r>
            <a:r>
              <a:rPr lang="en-US" sz="1800" i="1" dirty="0">
                <a:solidFill>
                  <a:schemeClr val="tx1"/>
                </a:solidFill>
              </a:rPr>
              <a:t>. The clicks that maybe should not have been clicked. The code that should never have been committed.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 Design Matters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1136469"/>
            <a:ext cx="8357781" cy="3430353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Align business needs with 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Better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Ease of documentation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Decrease maintenance costs (aka: technical debt)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Avoid this:</a:t>
            </a:r>
          </a:p>
        </p:txBody>
      </p:sp>
      <p:pic>
        <p:nvPicPr>
          <p:cNvPr id="3" name="Picture 2" descr="A picture containing a dumpster fire">
            <a:extLst>
              <a:ext uri="{FF2B5EF4-FFF2-40B4-BE49-F238E27FC236}">
                <a16:creationId xmlns:a16="http://schemas.microsoft.com/office/drawing/2014/main" id="{DD60DD93-5DA8-FE5A-2DB7-BC91110DA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3" y="2952206"/>
            <a:ext cx="3162487" cy="20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Business/Application Logic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is the business need?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This is often non-technical in nature!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will the database be used for?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How is it accessed? Who uses it?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kind of data is it?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is the future of this data?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Clr>
                <a:srgbClr val="0090D2"/>
              </a:buClr>
            </a:pPr>
            <a:r>
              <a:rPr lang="en-US" sz="1800" i="1" dirty="0">
                <a:solidFill>
                  <a:schemeClr val="tx1"/>
                </a:solidFill>
              </a:rPr>
              <a:t>Data structures cannot be effectively built without understanding their purpose</a:t>
            </a:r>
          </a:p>
        </p:txBody>
      </p:sp>
    </p:spTree>
    <p:extLst>
      <p:ext uri="{BB962C8B-B14F-4D97-AF65-F5344CB8AC3E}">
        <p14:creationId xmlns:p14="http://schemas.microsoft.com/office/powerpoint/2010/main" val="372146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Put My data?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92777"/>
            <a:ext cx="8242300" cy="3625405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ideal data structures for different types of data. For example: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Transactional/ACID data: SQL Server, or a relational/transactional database.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Transactional/non-ACID data: Cosmos DB, or a NoSQL solution.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Structured analytic data: Data warehouse: Synapse, Fabric, Columnstore,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…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Unstructured analytic data: Data lake, parquet, Fabric,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…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Files/Images: File system, file store. NOT an OLTP database!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Documents: Document store (file system, NoSQL,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…). NOT an OLTP database!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Text searching/parsing: Elastic Search, Azure Cognitive Search (optimized for text).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3</a:t>
            </a:r>
            <a:r>
              <a:rPr lang="en-US" sz="1400" baseline="30000" dirty="0">
                <a:solidFill>
                  <a:schemeClr val="tx1"/>
                </a:solidFill>
              </a:rPr>
              <a:t>rd</a:t>
            </a:r>
            <a:r>
              <a:rPr lang="en-US" sz="1400" dirty="0">
                <a:solidFill>
                  <a:schemeClr val="tx1"/>
                </a:solidFill>
              </a:rPr>
              <a:t> party services.</a:t>
            </a:r>
          </a:p>
          <a:p>
            <a:pPr marL="685800" lvl="1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On-premises vs. cloud.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Easy decision to make. Hard to unmake!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Beware app bias!</a:t>
            </a:r>
          </a:p>
        </p:txBody>
      </p:sp>
      <p:pic>
        <p:nvPicPr>
          <p:cNvPr id="4" name="Picture 3" descr="A leaning tower of pisa with Leaning Tower of Pisa in the background&#10;&#10;Description automatically generated">
            <a:extLst>
              <a:ext uri="{FF2B5EF4-FFF2-40B4-BE49-F238E27FC236}">
                <a16:creationId xmlns:a16="http://schemas.microsoft.com/office/drawing/2014/main" id="{2045FC36-EFD8-0B9C-CF54-DD5A6335A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30" y="2901142"/>
            <a:ext cx="2984864" cy="20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7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99309"/>
            <a:ext cx="8242300" cy="3618873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Design for today, tomorrow, and the future…YEARS from now!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Hardware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Software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Licensing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size and change over time (row/object count, space used)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Contention &amp; Concurrency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High Availability &amp; Disaster Recovery. Define your RTO and RPO!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Re-evaluate scalability periodically as an app grows/evolved over time.</a:t>
            </a:r>
          </a:p>
        </p:txBody>
      </p:sp>
      <p:pic>
        <p:nvPicPr>
          <p:cNvPr id="4" name="Picture 3" descr="A silhouette of a person walking with a spear&#10;&#10;Description automatically generated">
            <a:extLst>
              <a:ext uri="{FF2B5EF4-FFF2-40B4-BE49-F238E27FC236}">
                <a16:creationId xmlns:a16="http://schemas.microsoft.com/office/drawing/2014/main" id="{7F07C4EA-FD66-298B-1B38-0D5FB7382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6" y="3197279"/>
            <a:ext cx="5835368" cy="169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2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Data Structures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103811"/>
            <a:ext cx="8242300" cy="3514371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One table = one distinct entity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One column = one distinct data element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a single table type per object: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Entity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Lookup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Relationship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Schemas can be used to classify tables into name spaces/security groups.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All tables should have a clustered index. Exceptions to that are rare.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For OLTP: unique/increasing/narrow.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For OLAP: Clustered columnstore.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Clustered indexes will typically align with primary key (or maybe a critical alternate key). If not, ask why.</a:t>
            </a:r>
          </a:p>
        </p:txBody>
      </p:sp>
    </p:spTree>
    <p:extLst>
      <p:ext uri="{BB962C8B-B14F-4D97-AF65-F5344CB8AC3E}">
        <p14:creationId xmlns:p14="http://schemas.microsoft.com/office/powerpoint/2010/main" val="246990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a natural data type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the ideal data length, precision, and size.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Unsure what to do? Use a standard!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ISO5218 for gender, ISO4217 for currency, ISO3166 for country,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…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Bit = 0 or 1. Not TINYINT, SMALLINT, INT, VARCHAR(1). Not NULL!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Decimals &amp; Numeric? Consider what mathematical operations will be performed on that data.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Do not encode data into unnatural data types!</a:t>
            </a:r>
          </a:p>
          <a:p>
            <a:pPr marL="685800" lvl="1">
              <a:spcBef>
                <a:spcPts val="0"/>
              </a:spcBef>
            </a:pPr>
            <a:r>
              <a:rPr lang="en-US" sz="1400" i="1" dirty="0">
                <a:solidFill>
                  <a:schemeClr val="tx1"/>
                </a:solidFill>
              </a:rPr>
              <a:t>Sure, bitmaps are cool, but are hard to read/understand without a secret decoder ring.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1800" i="1" dirty="0">
                <a:solidFill>
                  <a:schemeClr val="tx1"/>
                </a:solidFill>
              </a:rPr>
              <a:t>People often look at column definitions to understand data!</a:t>
            </a:r>
            <a:endParaRPr lang="en-US" sz="1400" i="1" dirty="0">
              <a:solidFill>
                <a:schemeClr val="tx1"/>
              </a:solidFill>
            </a:endParaRPr>
          </a:p>
        </p:txBody>
      </p:sp>
      <p:pic>
        <p:nvPicPr>
          <p:cNvPr id="4" name="Picture 3" descr="A silver ring with black letters&#10;&#10;Description automatically generated">
            <a:extLst>
              <a:ext uri="{FF2B5EF4-FFF2-40B4-BE49-F238E27FC236}">
                <a16:creationId xmlns:a16="http://schemas.microsoft.com/office/drawing/2014/main" id="{6A0FE603-2DC1-8BE4-9CA4-7F3D898C5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97" y="161653"/>
            <a:ext cx="2166937" cy="19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06372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1846</TotalTime>
  <Words>1357</Words>
  <Application>Microsoft Office PowerPoint</Application>
  <PresentationFormat>On-screen Show (16:9)</PresentationFormat>
  <Paragraphs>185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PASS 2013_SpeakerTemplate_16x9</vt:lpstr>
      <vt:lpstr>Database Design Fundamentals</vt:lpstr>
      <vt:lpstr>Ed Pollack</vt:lpstr>
      <vt:lpstr>Agenda</vt:lpstr>
      <vt:lpstr>Why Database Design Matters</vt:lpstr>
      <vt:lpstr>Business/Application Logic</vt:lpstr>
      <vt:lpstr>Where Do I Put My data?</vt:lpstr>
      <vt:lpstr>Scalability</vt:lpstr>
      <vt:lpstr>Designing Data Structures</vt:lpstr>
      <vt:lpstr>Data Types</vt:lpstr>
      <vt:lpstr>Dates &amp; Times</vt:lpstr>
      <vt:lpstr>NULL</vt:lpstr>
      <vt:lpstr>Naming Objects</vt:lpstr>
      <vt:lpstr>OLAP vs. OLTP</vt:lpstr>
      <vt:lpstr>Data Quality &amp; Data Integrity</vt:lpstr>
      <vt:lpstr>Old Data</vt:lpstr>
      <vt:lpstr>Internationalization/Localization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343</cp:revision>
  <dcterms:created xsi:type="dcterms:W3CDTF">2013-07-12T18:23:55Z</dcterms:created>
  <dcterms:modified xsi:type="dcterms:W3CDTF">2024-06-05T16:37:13Z</dcterms:modified>
</cp:coreProperties>
</file>