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434" r:id="rId3"/>
    <p:sldId id="349" r:id="rId4"/>
    <p:sldId id="435" r:id="rId5"/>
    <p:sldId id="436" r:id="rId6"/>
    <p:sldId id="478" r:id="rId7"/>
    <p:sldId id="437" r:id="rId8"/>
    <p:sldId id="443" r:id="rId9"/>
    <p:sldId id="444" r:id="rId10"/>
    <p:sldId id="453" r:id="rId11"/>
    <p:sldId id="445" r:id="rId12"/>
    <p:sldId id="446" r:id="rId13"/>
    <p:sldId id="448" r:id="rId14"/>
    <p:sldId id="447" r:id="rId15"/>
    <p:sldId id="449" r:id="rId16"/>
    <p:sldId id="450" r:id="rId17"/>
    <p:sldId id="451" r:id="rId18"/>
    <p:sldId id="452" r:id="rId19"/>
    <p:sldId id="455" r:id="rId20"/>
    <p:sldId id="454" r:id="rId21"/>
    <p:sldId id="463" r:id="rId22"/>
    <p:sldId id="464" r:id="rId23"/>
    <p:sldId id="457" r:id="rId24"/>
    <p:sldId id="477" r:id="rId25"/>
    <p:sldId id="438" r:id="rId26"/>
    <p:sldId id="439" r:id="rId27"/>
    <p:sldId id="440" r:id="rId28"/>
    <p:sldId id="441" r:id="rId29"/>
    <p:sldId id="442" r:id="rId30"/>
    <p:sldId id="480" r:id="rId31"/>
    <p:sldId id="456" r:id="rId32"/>
    <p:sldId id="458" r:id="rId33"/>
    <p:sldId id="459" r:id="rId34"/>
    <p:sldId id="461" r:id="rId35"/>
    <p:sldId id="460" r:id="rId36"/>
    <p:sldId id="462" r:id="rId37"/>
    <p:sldId id="481" r:id="rId38"/>
    <p:sldId id="465" r:id="rId39"/>
    <p:sldId id="467" r:id="rId40"/>
    <p:sldId id="468" r:id="rId41"/>
    <p:sldId id="471" r:id="rId42"/>
    <p:sldId id="472" r:id="rId43"/>
    <p:sldId id="473" r:id="rId44"/>
    <p:sldId id="479" r:id="rId45"/>
    <p:sldId id="482" r:id="rId46"/>
    <p:sldId id="474" r:id="rId47"/>
    <p:sldId id="475" r:id="rId48"/>
    <p:sldId id="476" r:id="rId49"/>
    <p:sldId id="277" r:id="rId50"/>
    <p:sldId id="26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883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780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F94D2D-41F8-ED67-5A95-E5BA9BAE9F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733C59-CB11-9A02-1FC8-5588A7212DB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8EC358-284D-DCF2-D2EA-9AB9B79534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38A2BD-48B6-286F-6ECF-3F070CBC1E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C69D85-9E12-2C3F-4B82-F4C7597C6A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4792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9AA9A8-E109-3714-A09E-6D0F8E97B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F4AFE5F-5CD2-B75D-0DFF-475BA179B6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BEF7-1EFD-8A03-5385-C95B654FF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B6AC8-25B7-D303-4765-0E40DBC7A2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4AD62D-4E40-ABDF-4260-5C90785669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70568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0BB1E37-7849-10ED-8C32-81BA288EEA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B524C1-8908-5491-BBCC-C2BF874A50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F4DE49-B263-EF85-8D96-BD953DE8BA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90979D-E1CF-C16A-4997-95B7940FEC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1974D8-E316-E52E-11ED-461045ECA9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2101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4BE83F-D4F9-E2CA-F4AC-31C9EE2A95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EBFF34-48A6-D1B5-0B5D-99262D1947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5A9344-6EA1-771B-A6CF-B64C8273D2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3A62EE-7DD7-ECDD-7C18-19B8751E6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42D990-6660-1FA5-FE03-C4D1AAD910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6430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C80D3A-D15E-781B-BBCB-E427747518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7D6638-C50A-02AA-5209-DF80DEE6F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BD5D3F-B54B-A400-C304-9B47D42C46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E4EEC5-BA61-45D0-8CFC-78B72127A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75FE48-484F-AE34-30E3-860AAC3CC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3070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62748B-E286-CD80-42FD-611825BE0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0075F3-E175-C4E2-6392-C0D5FE187B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50F35DB-DBAF-53B5-7365-37608FF2A4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1B20D7-5FCB-EB38-95B7-94167643D0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95AAD3-7A86-7AF6-2694-2FEB806ADF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8E3E79-D433-99CC-491D-B4C17EA0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8407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626FA8-C302-C9F1-47FF-CDE6D2C30C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51E468-EDC7-0FC6-98B1-7B7E3857DA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075641-DC68-0FC6-BBC2-88CFAF35FA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FD79FB7-1DC7-11C8-A679-E557F7FC1B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087ACD-02BA-733D-63A2-0BBE03EE98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A02244D-0478-BFD6-78E8-991522BA5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96C10BE-0C1F-B0B1-0D0D-346A3A43AD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A1F46B3-BF58-392F-366B-0A7244408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00569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C1A29-906A-FC19-1578-97C2862854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5B9184-248E-BC44-8991-A678A80C0F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26F98A-0A6E-D189-9B11-BD5AED7A2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73C010F-AD02-DCEC-2355-A721EBA48C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5933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D14304-D131-AD05-8307-3F91ED451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82A8129-F65F-58DE-C802-2A79141EBD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2E8900-E4E1-9299-4FAC-C4D860B1F3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0208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E8762E-99C0-65FA-7EED-D60D9BAED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EBFC3-C68C-C9B2-A57B-448405A128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5375EAA-5857-D261-D1F7-5B7F0408C6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C50EF3-F0F9-2C4B-16F2-1B5F0B832F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F8F37-8854-744D-7ADB-5F59173F21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AF0FF-7AFD-591F-9CCD-FA3026CB03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879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ED613-793D-D2C8-7578-F0864786D4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8AD657-EA50-3BA0-8D15-B53215B015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C106BB-1E26-158F-EAE0-03963F8E05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A0AEAC-132F-FCD7-CF2A-F7FCED979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1199D-F4D8-4FB7-A8CF-B4911B34E9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BE3788-9C86-ED6D-189F-CC9117227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E67632-5CA9-C19F-6F30-A636DA40D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28044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AB868E-35B1-A1DE-A847-70B8D6B86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9EA5984-F6B9-B936-F3EE-ED54CB7B06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2B61C-E2A3-108A-9DFE-A3F4B3ED21C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51199D-F4D8-4FB7-A8CF-B4911B34E997}" type="datetimeFigureOut">
              <a:rPr lang="en-US" smtClean="0"/>
              <a:t>3/6/2024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BF01C3-1E41-E0F2-9E9F-D1A4FCD8DFE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2B3451-CCC0-6CEA-E227-C3511439A4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B0F839-8639-482D-9B63-79F555E9E7B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16649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red-gate.com/simple-talk/author/ed7alum-rpi-edu/" TargetMode="External"/><Relationship Id="rId13" Type="http://schemas.openxmlformats.org/officeDocument/2006/relationships/hyperlink" Target="https://link.springer.com/search?dc.creator=Edward+Pollack" TargetMode="External"/><Relationship Id="rId18" Type="http://schemas.openxmlformats.org/officeDocument/2006/relationships/hyperlink" Target="https://www.transfinder.com/" TargetMode="External"/><Relationship Id="rId3" Type="http://schemas.openxmlformats.org/officeDocument/2006/relationships/hyperlink" Target="https://link.springer.com/book/10.1007/978-1-4842-8048-5" TargetMode="External"/><Relationship Id="rId21" Type="http://schemas.openxmlformats.org/officeDocument/2006/relationships/image" Target="../media/image6.png"/><Relationship Id="rId7" Type="http://schemas.openxmlformats.org/officeDocument/2006/relationships/hyperlink" Target="https://www.sqlshack.com/author/edward-pollack/" TargetMode="External"/><Relationship Id="rId12" Type="http://schemas.openxmlformats.org/officeDocument/2006/relationships/image" Target="../media/image1.jpeg"/><Relationship Id="rId17" Type="http://schemas.openxmlformats.org/officeDocument/2006/relationships/image" Target="../media/image4.jpeg"/><Relationship Id="rId2" Type="http://schemas.openxmlformats.org/officeDocument/2006/relationships/hyperlink" Target="https://link.springer.com/book/10.1007/978-1-4842-4318-3" TargetMode="External"/><Relationship Id="rId16" Type="http://schemas.openxmlformats.org/officeDocument/2006/relationships/hyperlink" Target="https://mvp.microsoft.com/en-US/MVP/profile/c7dc42d5-ff3e-ed11-bba3-000d3a197333" TargetMode="External"/><Relationship Id="rId20" Type="http://schemas.openxmlformats.org/officeDocument/2006/relationships/hyperlink" Target="https://sqlsaturday.com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sqlservercentral.com/author/ed-pollack" TargetMode="External"/><Relationship Id="rId11" Type="http://schemas.openxmlformats.org/officeDocument/2006/relationships/hyperlink" Target="https://www.linkedin.com/in/ed-pollack-65a3aa23/" TargetMode="External"/><Relationship Id="rId5" Type="http://schemas.openxmlformats.org/officeDocument/2006/relationships/hyperlink" Target="https://link.springer.com/book/10.1007/978-1-4842-9215-0" TargetMode="External"/><Relationship Id="rId15" Type="http://schemas.openxmlformats.org/officeDocument/2006/relationships/image" Target="../media/image3.png"/><Relationship Id="rId10" Type="http://schemas.openxmlformats.org/officeDocument/2006/relationships/hyperlink" Target="https://www.meetup.com/capital-area-sql-server-user-group/" TargetMode="External"/><Relationship Id="rId19" Type="http://schemas.openxmlformats.org/officeDocument/2006/relationships/image" Target="../media/image5.jpg"/><Relationship Id="rId4" Type="http://schemas.openxmlformats.org/officeDocument/2006/relationships/hyperlink" Target="https://link.springer.com/book/10.1007/978-1-4842-5197-3" TargetMode="External"/><Relationship Id="rId9" Type="http://schemas.openxmlformats.org/officeDocument/2006/relationships/hyperlink" Target="https://datadrivencommunity.com/" TargetMode="External"/><Relationship Id="rId14" Type="http://schemas.openxmlformats.org/officeDocument/2006/relationships/image" Target="../media/image2.jpeg"/><Relationship Id="rId22" Type="http://schemas.openxmlformats.org/officeDocument/2006/relationships/image" Target="../media/image7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linkedin.com/in/ed-pollack-65a3aa23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000153E-13F0-2A86-7928-E130AFF3A083}"/>
              </a:ext>
            </a:extLst>
          </p:cNvPr>
          <p:cNvSpPr txBox="1">
            <a:spLocks/>
          </p:cNvSpPr>
          <p:nvPr/>
        </p:nvSpPr>
        <p:spPr>
          <a:xfrm>
            <a:off x="380711" y="332656"/>
            <a:ext cx="7425807" cy="2260417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US" sz="4200" b="0" i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</a:rPr>
              <a:t>Columnar Data Storage: A Deep-Dive into Parquet, Delta Parquet, Columnstore Indexes, and More!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78C6CF1-01E0-E808-5932-A514A53E8DF8}"/>
              </a:ext>
            </a:extLst>
          </p:cNvPr>
          <p:cNvSpPr txBox="1">
            <a:spLocks/>
          </p:cNvSpPr>
          <p:nvPr/>
        </p:nvSpPr>
        <p:spPr>
          <a:xfrm>
            <a:off x="380713" y="3045588"/>
            <a:ext cx="3407062" cy="160754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457200" rtl="0" eaLnBrk="1" latinLnBrk="0" hangingPunct="1">
              <a:lnSpc>
                <a:spcPts val="2800"/>
              </a:lnSpc>
              <a:spcBef>
                <a:spcPts val="500"/>
              </a:spcBef>
              <a:spcAft>
                <a:spcPts val="800"/>
              </a:spcAft>
              <a:buFont typeface="Arial"/>
              <a:buNone/>
              <a:defRPr sz="2400" kern="1200">
                <a:solidFill>
                  <a:schemeClr val="accent6">
                    <a:lumMod val="75000"/>
                  </a:schemeClr>
                </a:solidFill>
                <a:latin typeface="Arial"/>
                <a:ea typeface="+mn-ea"/>
                <a:cs typeface="Arial"/>
              </a:defRPr>
            </a:lvl1pPr>
            <a:lvl2pPr marL="457200" indent="0" algn="ctr" defTabSz="457200" rtl="0" eaLnBrk="1" latinLnBrk="0" hangingPunct="1">
              <a:lnSpc>
                <a:spcPts val="2500"/>
              </a:lnSpc>
              <a:spcBef>
                <a:spcPts val="200"/>
              </a:spcBef>
              <a:spcAft>
                <a:spcPts val="200"/>
              </a:spcAft>
              <a:buFont typeface="Arial"/>
              <a:buNone/>
              <a:defRPr sz="24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buSzPct val="100000"/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3pPr>
            <a:lvl4pPr marL="1371600" indent="0" algn="ctr" defTabSz="442913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Arial"/>
                <a:ea typeface="+mn-ea"/>
                <a:cs typeface="Arial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buFont typeface="Arial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1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Edward Pollack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Microsoft Data Platform MVP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Data Architect</a:t>
            </a:r>
          </a:p>
          <a:p>
            <a:pPr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rPr>
              <a:t>Transfinder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558531-503D-27CF-9E62-95ACD339588F}"/>
              </a:ext>
            </a:extLst>
          </p:cNvPr>
          <p:cNvCxnSpPr>
            <a:cxnSpLocks/>
          </p:cNvCxnSpPr>
          <p:nvPr/>
        </p:nvCxnSpPr>
        <p:spPr>
          <a:xfrm>
            <a:off x="475900" y="3071811"/>
            <a:ext cx="6696251" cy="0"/>
          </a:xfrm>
          <a:prstGeom prst="line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95637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Bit Packing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Excess zeroes are removed from fixed-width data types, reducing their storage footprint: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EC271E7A-F914-1EFA-E492-6308B4007EF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0191532"/>
              </p:ext>
            </p:extLst>
          </p:nvPr>
        </p:nvGraphicFramePr>
        <p:xfrm>
          <a:off x="1216153" y="2751352"/>
          <a:ext cx="8439912" cy="37415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9263">
                  <a:extLst>
                    <a:ext uri="{9D8B030D-6E8A-4147-A177-3AD203B41FA5}">
                      <a16:colId xmlns:a16="http://schemas.microsoft.com/office/drawing/2014/main" val="4046369581"/>
                    </a:ext>
                  </a:extLst>
                </a:gridCol>
                <a:gridCol w="1563624">
                  <a:extLst>
                    <a:ext uri="{9D8B030D-6E8A-4147-A177-3AD203B41FA5}">
                      <a16:colId xmlns:a16="http://schemas.microsoft.com/office/drawing/2014/main" val="1308029408"/>
                    </a:ext>
                  </a:extLst>
                </a:gridCol>
                <a:gridCol w="1115568">
                  <a:extLst>
                    <a:ext uri="{9D8B030D-6E8A-4147-A177-3AD203B41FA5}">
                      <a16:colId xmlns:a16="http://schemas.microsoft.com/office/drawing/2014/main" val="311813368"/>
                    </a:ext>
                  </a:extLst>
                </a:gridCol>
                <a:gridCol w="2880360">
                  <a:extLst>
                    <a:ext uri="{9D8B030D-6E8A-4147-A177-3AD203B41FA5}">
                      <a16:colId xmlns:a16="http://schemas.microsoft.com/office/drawing/2014/main" val="182842768"/>
                    </a:ext>
                  </a:extLst>
                </a:gridCol>
                <a:gridCol w="1911097">
                  <a:extLst>
                    <a:ext uri="{9D8B030D-6E8A-4147-A177-3AD203B41FA5}">
                      <a16:colId xmlns:a16="http://schemas.microsoft.com/office/drawing/2014/main" val="1384942759"/>
                    </a:ext>
                  </a:extLst>
                </a:gridCol>
              </a:tblGrid>
              <a:tr h="598273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Value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SQL Data Type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Size (bits)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Binary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Bit-Packed Size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69676552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65000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1111110111101000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3009608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10011100010000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53426098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950000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11100111111011110000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32178258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1100100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2847397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>
                          <a:effectLst/>
                        </a:rPr>
                        <a:t>INT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205854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1011010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95713132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10339517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1111101000000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28144992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2000" u="none" strike="noStrike" dirty="0">
                          <a:effectLst/>
                        </a:rPr>
                        <a:t>INT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10010101101100</a:t>
                      </a: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2030071"/>
                  </a:ext>
                </a:extLst>
              </a:tr>
              <a:tr h="222406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288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108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47371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900213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 dictionary is a compressed hash table of reusable values.</a:t>
            </a:r>
          </a:p>
          <a:p>
            <a:r>
              <a:rPr lang="en-US" dirty="0"/>
              <a:t>Strings and larger data types benefit most from this.</a:t>
            </a:r>
          </a:p>
          <a:p>
            <a:r>
              <a:rPr lang="en-US" dirty="0"/>
              <a:t>Values are converted into dictionary lookups.</a:t>
            </a:r>
          </a:p>
          <a:p>
            <a:r>
              <a:rPr lang="en-US" dirty="0"/>
              <a:t>Removes the need to repeat large values over and over.</a:t>
            </a:r>
          </a:p>
          <a:p>
            <a:r>
              <a:rPr lang="en-US" dirty="0"/>
              <a:t>Dictionaries have a maximum size of </a:t>
            </a:r>
            <a:r>
              <a:rPr lang="en-US" b="1" dirty="0"/>
              <a:t>16MB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This can cause rowgroup splits and reduce columnstore storage efficiency.</a:t>
            </a:r>
          </a:p>
        </p:txBody>
      </p:sp>
    </p:spTree>
    <p:extLst>
      <p:ext uri="{BB962C8B-B14F-4D97-AF65-F5344CB8AC3E}">
        <p14:creationId xmlns:p14="http://schemas.microsoft.com/office/powerpoint/2010/main" val="7334420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Encoding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7FB28EA-3788-4D13-9A25-3284835CBB0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7281935"/>
              </p:ext>
            </p:extLst>
          </p:nvPr>
        </p:nvGraphicFramePr>
        <p:xfrm>
          <a:off x="2549281" y="1551763"/>
          <a:ext cx="5751340" cy="49411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886041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1865299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35293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Original Data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Values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Size (bytes)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Chocolate Chip Cookie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21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Blueberry Scone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Double-Chocolate Brownie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Strawberry Cake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15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Baklava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Double-Chocolate Brownie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Double-Chocolate Brownie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Baklava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Double-Chocolate Brownie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Chocolate Chip Cookie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Chocolate Chip Cookie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  <a:tr h="352937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effectLst/>
                        </a:rPr>
                        <a:t>TOTAL DATA SIZE (bytes):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effectLst/>
                        </a:rPr>
                        <a:t>203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7996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610109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Encoding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86160FC9-7951-A499-964A-63955E93DD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20118588"/>
              </p:ext>
            </p:extLst>
          </p:nvPr>
        </p:nvGraphicFramePr>
        <p:xfrm>
          <a:off x="511476" y="1558680"/>
          <a:ext cx="4451108" cy="47589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780626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1670482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3399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</a:rPr>
                        <a:t>Original Data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</a:rPr>
                        <a:t>Values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</a:rPr>
                        <a:t>Size (bytes)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Chocolate Chip Cookie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Blueberry Scone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Double-Chocolate Brownie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Strawberry Cake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</a:rPr>
                        <a:t>Baklava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7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Double-Chocolate Brownie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Double-Chocolate Brownie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Baklava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Double-Chocolate Brownie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24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Chocolate Chip Cookie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>
                          <a:effectLst/>
                        </a:rPr>
                        <a:t>Chocolate Chip Cookie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</a:rPr>
                        <a:t>21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none" strike="noStrike" dirty="0">
                          <a:effectLst/>
                        </a:rPr>
                        <a:t>TOTAL DATA SIZE (bytes):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b="1" i="1" u="none" strike="noStrike" dirty="0">
                          <a:effectLst/>
                        </a:rPr>
                        <a:t>203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79963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121E74D-F128-6A51-91CB-C7ECCE303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63088810"/>
              </p:ext>
            </p:extLst>
          </p:nvPr>
        </p:nvGraphicFramePr>
        <p:xfrm>
          <a:off x="6199921" y="2395510"/>
          <a:ext cx="5642891" cy="2719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8902">
                  <a:extLst>
                    <a:ext uri="{9D8B030D-6E8A-4147-A177-3AD203B41FA5}">
                      <a16:colId xmlns:a16="http://schemas.microsoft.com/office/drawing/2014/main" val="4216421738"/>
                    </a:ext>
                  </a:extLst>
                </a:gridCol>
                <a:gridCol w="3343936">
                  <a:extLst>
                    <a:ext uri="{9D8B030D-6E8A-4147-A177-3AD203B41FA5}">
                      <a16:colId xmlns:a16="http://schemas.microsoft.com/office/drawing/2014/main" val="3305558814"/>
                    </a:ext>
                  </a:extLst>
                </a:gridCol>
                <a:gridCol w="1270053">
                  <a:extLst>
                    <a:ext uri="{9D8B030D-6E8A-4147-A177-3AD203B41FA5}">
                      <a16:colId xmlns:a16="http://schemas.microsoft.com/office/drawing/2014/main" val="969678189"/>
                    </a:ext>
                  </a:extLst>
                </a:gridCol>
              </a:tblGrid>
              <a:tr h="33992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800" b="1" i="1" u="none" strike="noStrike" dirty="0">
                          <a:effectLst/>
                          <a:latin typeface="+mn-lt"/>
                        </a:rPr>
                        <a:t>Dictionary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357051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>
                          <a:effectLst/>
                          <a:latin typeface="+mn-lt"/>
                        </a:rPr>
                        <a:t>Index ID</a:t>
                      </a:r>
                      <a:endParaRPr lang="en-US" sz="18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  <a:latin typeface="+mn-lt"/>
                        </a:rPr>
                        <a:t>String Value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i="1" u="none" strike="noStrike" dirty="0">
                          <a:effectLst/>
                          <a:latin typeface="+mn-lt"/>
                        </a:rPr>
                        <a:t>Size (bytes)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188449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Chocolate Chip Cookie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258481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Blueberry Scone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8032146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Double-Chocolate Brownie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24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824933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Strawberry Cake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879228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>
                          <a:effectLst/>
                          <a:latin typeface="+mn-lt"/>
                        </a:rPr>
                        <a:t>4</a:t>
                      </a:r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Baklava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7</a:t>
                      </a:r>
                      <a:endParaRPr lang="en-US" sz="18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1718521"/>
                  </a:ext>
                </a:extLst>
              </a:tr>
              <a:tr h="339925">
                <a:tc>
                  <a:txBody>
                    <a:bodyPr/>
                    <a:lstStyle/>
                    <a:p>
                      <a:pPr algn="l" fontAlgn="b"/>
                      <a:endParaRPr lang="en-US" sz="18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800" b="1" i="1" u="none" strike="noStrike" dirty="0">
                          <a:effectLst/>
                          <a:latin typeface="+mn-lt"/>
                        </a:rPr>
                        <a:t>TOTAL DICTIONARY SIZE (bytes):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800" u="none" strike="noStrike" dirty="0">
                          <a:effectLst/>
                          <a:latin typeface="+mn-lt"/>
                        </a:rPr>
                        <a:t>82</a:t>
                      </a:r>
                      <a:endParaRPr lang="en-US" sz="18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367821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3088DBBF-CACC-1CDA-B0E4-6107DCC91BFA}"/>
              </a:ext>
            </a:extLst>
          </p:cNvPr>
          <p:cNvSpPr/>
          <p:nvPr/>
        </p:nvSpPr>
        <p:spPr>
          <a:xfrm>
            <a:off x="5167103" y="3259825"/>
            <a:ext cx="828299" cy="99076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D9D687B-4E8F-C8E3-9DA5-7A60DAEA7D64}"/>
              </a:ext>
            </a:extLst>
          </p:cNvPr>
          <p:cNvSpPr txBox="1"/>
          <p:nvPr/>
        </p:nvSpPr>
        <p:spPr>
          <a:xfrm>
            <a:off x="5248656" y="1782128"/>
            <a:ext cx="3039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Build a dictionary lookup table</a:t>
            </a:r>
          </a:p>
        </p:txBody>
      </p:sp>
    </p:spTree>
    <p:extLst>
      <p:ext uri="{BB962C8B-B14F-4D97-AF65-F5344CB8AC3E}">
        <p14:creationId xmlns:p14="http://schemas.microsoft.com/office/powerpoint/2010/main" val="315811895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Dictionary Encoding Example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599555-0894-7A4A-A028-6F1FA67CA5E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6243548"/>
              </p:ext>
            </p:extLst>
          </p:nvPr>
        </p:nvGraphicFramePr>
        <p:xfrm>
          <a:off x="200361" y="1597544"/>
          <a:ext cx="3094611" cy="423365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156757">
                  <a:extLst>
                    <a:ext uri="{9D8B030D-6E8A-4147-A177-3AD203B41FA5}">
                      <a16:colId xmlns:a16="http://schemas.microsoft.com/office/drawing/2014/main" val="2789001609"/>
                    </a:ext>
                  </a:extLst>
                </a:gridCol>
                <a:gridCol w="937854">
                  <a:extLst>
                    <a:ext uri="{9D8B030D-6E8A-4147-A177-3AD203B41FA5}">
                      <a16:colId xmlns:a16="http://schemas.microsoft.com/office/drawing/2014/main" val="2625299168"/>
                    </a:ext>
                  </a:extLst>
                </a:gridCol>
              </a:tblGrid>
              <a:tr h="302404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Original Data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72473641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Values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Size (bytes)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74792260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Chocolate Chip Cookie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82260625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Blueberry Scone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3042665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Double-Chocolate Brownie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06257778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Strawberry Cake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87658332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</a:rPr>
                        <a:t>Baklava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61193430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7642502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57842650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Baklava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74848986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Double-Chocolate Brownie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6453246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Chocolate Chip Cookie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87788404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>
                          <a:effectLst/>
                        </a:rPr>
                        <a:t>Chocolate Chip Cookie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25958649"/>
                  </a:ext>
                </a:extLst>
              </a:tr>
              <a:tr h="302404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TOTAL DATA SIZE (bytes):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effectLst/>
                        </a:rPr>
                        <a:t>203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0979963"/>
                  </a:ext>
                </a:extLst>
              </a:tr>
            </a:tbl>
          </a:graphicData>
        </a:graphic>
      </p:graphicFrame>
      <p:sp>
        <p:nvSpPr>
          <p:cNvPr id="5" name="Arrow: Right 4">
            <a:extLst>
              <a:ext uri="{FF2B5EF4-FFF2-40B4-BE49-F238E27FC236}">
                <a16:creationId xmlns:a16="http://schemas.microsoft.com/office/drawing/2014/main" id="{4E53670C-7CD9-A803-854F-009E4114FCAA}"/>
              </a:ext>
            </a:extLst>
          </p:cNvPr>
          <p:cNvSpPr/>
          <p:nvPr/>
        </p:nvSpPr>
        <p:spPr>
          <a:xfrm>
            <a:off x="3378632" y="3272873"/>
            <a:ext cx="440523" cy="882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88D194BE-FDBD-DB58-D4FF-31BB3EF52F0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5496910"/>
              </p:ext>
            </p:extLst>
          </p:nvPr>
        </p:nvGraphicFramePr>
        <p:xfrm>
          <a:off x="3900944" y="2762824"/>
          <a:ext cx="4344600" cy="1903096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41761">
                  <a:extLst>
                    <a:ext uri="{9D8B030D-6E8A-4147-A177-3AD203B41FA5}">
                      <a16:colId xmlns:a16="http://schemas.microsoft.com/office/drawing/2014/main" val="4216421738"/>
                    </a:ext>
                  </a:extLst>
                </a:gridCol>
                <a:gridCol w="2609273">
                  <a:extLst>
                    <a:ext uri="{9D8B030D-6E8A-4147-A177-3AD203B41FA5}">
                      <a16:colId xmlns:a16="http://schemas.microsoft.com/office/drawing/2014/main" val="3305558814"/>
                    </a:ext>
                  </a:extLst>
                </a:gridCol>
                <a:gridCol w="993566">
                  <a:extLst>
                    <a:ext uri="{9D8B030D-6E8A-4147-A177-3AD203B41FA5}">
                      <a16:colId xmlns:a16="http://schemas.microsoft.com/office/drawing/2014/main" val="969678189"/>
                    </a:ext>
                  </a:extLst>
                </a:gridCol>
              </a:tblGrid>
              <a:tr h="23788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Dictionary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61357051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>
                          <a:effectLst/>
                          <a:latin typeface="+mn-lt"/>
                        </a:rPr>
                        <a:t>Index ID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  <a:latin typeface="+mn-lt"/>
                        </a:rPr>
                        <a:t>String Value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  <a:latin typeface="+mn-lt"/>
                        </a:rPr>
                        <a:t>Size (bytes)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275188449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Chocolate Chip Cookie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21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00258481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Blueberry Scone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8032146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Double-Chocolate Brownie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24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7824933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  <a:latin typeface="+mn-lt"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Strawberry Cake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15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31879228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4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Baklava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  <a:latin typeface="+mn-lt"/>
                        </a:rPr>
                        <a:t>7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1718521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l" fontAlgn="b"/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TOTAL DICTIONARY SIZE (bytes):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effectLst/>
                          <a:latin typeface="+mn-lt"/>
                        </a:rPr>
                        <a:t>82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0367821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9A1471B9-DECD-51A2-299C-87AACF8F8DBC}"/>
              </a:ext>
            </a:extLst>
          </p:cNvPr>
          <p:cNvSpPr/>
          <p:nvPr/>
        </p:nvSpPr>
        <p:spPr>
          <a:xfrm>
            <a:off x="8346960" y="3272873"/>
            <a:ext cx="440523" cy="88299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3EB40432-3D45-7F2B-E131-C25E19D2F0D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2911656"/>
              </p:ext>
            </p:extLst>
          </p:nvPr>
        </p:nvGraphicFramePr>
        <p:xfrm>
          <a:off x="8915548" y="2049163"/>
          <a:ext cx="3094611" cy="3330418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088415">
                  <a:extLst>
                    <a:ext uri="{9D8B030D-6E8A-4147-A177-3AD203B41FA5}">
                      <a16:colId xmlns:a16="http://schemas.microsoft.com/office/drawing/2014/main" val="2873492821"/>
                    </a:ext>
                  </a:extLst>
                </a:gridCol>
                <a:gridCol w="1006196">
                  <a:extLst>
                    <a:ext uri="{9D8B030D-6E8A-4147-A177-3AD203B41FA5}">
                      <a16:colId xmlns:a16="http://schemas.microsoft.com/office/drawing/2014/main" val="2589342794"/>
                    </a:ext>
                  </a:extLst>
                </a:gridCol>
              </a:tblGrid>
              <a:tr h="237887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1" u="none" strike="noStrike" dirty="0">
                          <a:effectLst/>
                        </a:rPr>
                        <a:t>Dictionary Encoded Data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4589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>
                          <a:effectLst/>
                        </a:rPr>
                        <a:t>Index ID</a:t>
                      </a:r>
                      <a:endParaRPr lang="en-US" sz="14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i="1" u="none" strike="noStrike" dirty="0">
                          <a:effectLst/>
                        </a:rPr>
                        <a:t>Size (bits)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365771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38588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1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586390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537219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3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962354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836235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6848859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4140900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4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3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370825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2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2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768343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419312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>
                          <a:effectLst/>
                        </a:rPr>
                        <a:t>0</a:t>
                      </a:r>
                      <a:endParaRPr lang="en-US" sz="14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u="none" strike="noStrike" dirty="0">
                          <a:effectLst/>
                        </a:rPr>
                        <a:t>1</a:t>
                      </a:r>
                      <a:endParaRPr lang="en-US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7631653"/>
                  </a:ext>
                </a:extLst>
              </a:tr>
              <a:tr h="237887">
                <a:tc>
                  <a:txBody>
                    <a:bodyPr/>
                    <a:lstStyle/>
                    <a:p>
                      <a:pPr algn="l" fontAlgn="b"/>
                      <a:r>
                        <a:rPr lang="en-US" sz="1400" b="1" i="1" u="none" strike="noStrike" dirty="0">
                          <a:effectLst/>
                        </a:rPr>
                        <a:t>TOTAL DATA SIZE (bits):</a:t>
                      </a:r>
                      <a:endParaRPr lang="en-US" sz="14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400" b="1" i="1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20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10209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9D8B6A03-D4A7-A59D-E1A1-680C99C1250A}"/>
              </a:ext>
            </a:extLst>
          </p:cNvPr>
          <p:cNvSpPr txBox="1"/>
          <p:nvPr/>
        </p:nvSpPr>
        <p:spPr>
          <a:xfrm>
            <a:off x="5554996" y="2112448"/>
            <a:ext cx="3094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Map values to the dictionary</a:t>
            </a:r>
          </a:p>
        </p:txBody>
      </p:sp>
    </p:spTree>
    <p:extLst>
      <p:ext uri="{BB962C8B-B14F-4D97-AF65-F5344CB8AC3E}">
        <p14:creationId xmlns:p14="http://schemas.microsoft.com/office/powerpoint/2010/main" val="688708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Mathematical manipulation to shrink footprint of numeric columns.</a:t>
            </a:r>
          </a:p>
          <a:p>
            <a:r>
              <a:rPr lang="en-US" dirty="0"/>
              <a:t>Values are transformed using common rules for each segment.</a:t>
            </a:r>
          </a:p>
          <a:p>
            <a:r>
              <a:rPr lang="en-US" dirty="0"/>
              <a:t>Dictionary and value encoding can be combined.</a:t>
            </a:r>
          </a:p>
          <a:p>
            <a:r>
              <a:rPr lang="en-US" dirty="0"/>
              <a:t>Can be applied to any data type that can be represented by a numeric (including dates, datetime, </a:t>
            </a:r>
            <a:r>
              <a:rPr lang="en-US" dirty="0" err="1"/>
              <a:t>etc</a:t>
            </a:r>
            <a:r>
              <a:rPr lang="en-US" dirty="0"/>
              <a:t>…).</a:t>
            </a:r>
          </a:p>
        </p:txBody>
      </p:sp>
    </p:spTree>
    <p:extLst>
      <p:ext uri="{BB962C8B-B14F-4D97-AF65-F5344CB8AC3E}">
        <p14:creationId xmlns:p14="http://schemas.microsoft.com/office/powerpoint/2010/main" val="277026402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Encoding Example #1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7C6E6277-6151-6C69-CC32-819EC431DCB5}"/>
              </a:ext>
            </a:extLst>
          </p:cNvPr>
          <p:cNvSpPr/>
          <p:nvPr/>
        </p:nvSpPr>
        <p:spPr>
          <a:xfrm>
            <a:off x="3178205" y="3308606"/>
            <a:ext cx="4322912" cy="11368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87D79E6-5066-A779-C86D-074B82312370}"/>
              </a:ext>
            </a:extLst>
          </p:cNvPr>
          <p:cNvSpPr txBox="1"/>
          <p:nvPr/>
        </p:nvSpPr>
        <p:spPr>
          <a:xfrm>
            <a:off x="3292634" y="2081194"/>
            <a:ext cx="45016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Pick a common divisor (magnitude)</a:t>
            </a: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D26FED3D-6E59-1052-2216-8D182B005F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27739028"/>
              </p:ext>
            </p:extLst>
          </p:nvPr>
        </p:nvGraphicFramePr>
        <p:xfrm>
          <a:off x="83699" y="1690688"/>
          <a:ext cx="3010797" cy="437485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56146">
                  <a:extLst>
                    <a:ext uri="{9D8B030D-6E8A-4147-A177-3AD203B41FA5}">
                      <a16:colId xmlns:a16="http://schemas.microsoft.com/office/drawing/2014/main" val="2688199014"/>
                    </a:ext>
                  </a:extLst>
                </a:gridCol>
                <a:gridCol w="1854651">
                  <a:extLst>
                    <a:ext uri="{9D8B030D-6E8A-4147-A177-3AD203B41FA5}">
                      <a16:colId xmlns:a16="http://schemas.microsoft.com/office/drawing/2014/main" val="423026852"/>
                    </a:ext>
                  </a:extLst>
                </a:gridCol>
              </a:tblGrid>
              <a:tr h="4687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Value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Min Size in bits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960544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65000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3738124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437893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507710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719044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5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4345052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7297062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755298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79582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866467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0600214"/>
                  </a:ext>
                </a:extLst>
              </a:tr>
            </a:tbl>
          </a:graphicData>
        </a:graphic>
      </p:graphicFrame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745D63BB-2D3E-A59E-E5B8-7661A90D10C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02655477"/>
              </p:ext>
            </p:extLst>
          </p:nvPr>
        </p:nvGraphicFramePr>
        <p:xfrm>
          <a:off x="7584826" y="1690688"/>
          <a:ext cx="4469054" cy="437485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55623">
                  <a:extLst>
                    <a:ext uri="{9D8B030D-6E8A-4147-A177-3AD203B41FA5}">
                      <a16:colId xmlns:a16="http://schemas.microsoft.com/office/drawing/2014/main" val="456618034"/>
                    </a:ext>
                  </a:extLst>
                </a:gridCol>
                <a:gridCol w="1534569">
                  <a:extLst>
                    <a:ext uri="{9D8B030D-6E8A-4147-A177-3AD203B41FA5}">
                      <a16:colId xmlns:a16="http://schemas.microsoft.com/office/drawing/2014/main" val="1478113492"/>
                    </a:ext>
                  </a:extLst>
                </a:gridCol>
                <a:gridCol w="1878862">
                  <a:extLst>
                    <a:ext uri="{9D8B030D-6E8A-4147-A177-3AD203B41FA5}">
                      <a16:colId xmlns:a16="http://schemas.microsoft.com/office/drawing/2014/main" val="1502953281"/>
                    </a:ext>
                  </a:extLst>
                </a:gridCol>
              </a:tblGrid>
              <a:tr h="468734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Value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Value * </a:t>
                      </a:r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10</a:t>
                      </a:r>
                      <a:r>
                        <a:rPr lang="en-US" sz="2000" b="1" u="none" strike="noStrike" baseline="30000" dirty="0">
                          <a:solidFill>
                            <a:srgbClr val="FF0000"/>
                          </a:solidFill>
                          <a:effectLst/>
                        </a:rPr>
                        <a:t>-1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Min Size in bits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40542427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65000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6500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67385239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4896932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70063738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33961703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77285990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1090438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28794083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86655013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4453086"/>
                  </a:ext>
                </a:extLst>
              </a:tr>
              <a:tr h="390612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92901440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407B91A2-DFED-8C3E-FB0E-A2B243683B99}"/>
              </a:ext>
            </a:extLst>
          </p:cNvPr>
          <p:cNvSpPr txBox="1"/>
          <p:nvPr/>
        </p:nvSpPr>
        <p:spPr>
          <a:xfrm>
            <a:off x="3292634" y="4576751"/>
            <a:ext cx="462982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Divide values by the common divisor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9D29B9-ED51-BD5F-53E5-3E72E22C6F25}"/>
              </a:ext>
            </a:extLst>
          </p:cNvPr>
          <p:cNvSpPr txBox="1"/>
          <p:nvPr/>
        </p:nvSpPr>
        <p:spPr>
          <a:xfrm>
            <a:off x="4241005" y="2764387"/>
            <a:ext cx="18549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Magnitude = 10</a:t>
            </a:r>
            <a:r>
              <a:rPr lang="en-US" i="1" baseline="30000" dirty="0">
                <a:solidFill>
                  <a:srgbClr val="0070C0"/>
                </a:solidFill>
              </a:rPr>
              <a:t>-1</a:t>
            </a:r>
          </a:p>
        </p:txBody>
      </p:sp>
    </p:spTree>
    <p:extLst>
      <p:ext uri="{BB962C8B-B14F-4D97-AF65-F5344CB8AC3E}">
        <p14:creationId xmlns:p14="http://schemas.microsoft.com/office/powerpoint/2010/main" val="236154540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Encoding Example #2</a:t>
            </a: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092754AF-9BA4-1424-0B92-BBAD52185DB4}"/>
              </a:ext>
            </a:extLst>
          </p:cNvPr>
          <p:cNvSpPr/>
          <p:nvPr/>
        </p:nvSpPr>
        <p:spPr>
          <a:xfrm>
            <a:off x="3322655" y="3240086"/>
            <a:ext cx="4273303" cy="11276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D8C358B-4387-19A7-E64B-BA03FED5C34F}"/>
              </a:ext>
            </a:extLst>
          </p:cNvPr>
          <p:cNvSpPr txBox="1"/>
          <p:nvPr/>
        </p:nvSpPr>
        <p:spPr>
          <a:xfrm>
            <a:off x="4102680" y="2065277"/>
            <a:ext cx="27132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Pick a common base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4CFE961D-0BBC-0EC1-366C-5BFBA599566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71842965"/>
              </p:ext>
            </p:extLst>
          </p:nvPr>
        </p:nvGraphicFramePr>
        <p:xfrm>
          <a:off x="112174" y="1690688"/>
          <a:ext cx="3033021" cy="43393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64680">
                  <a:extLst>
                    <a:ext uri="{9D8B030D-6E8A-4147-A177-3AD203B41FA5}">
                      <a16:colId xmlns:a16="http://schemas.microsoft.com/office/drawing/2014/main" val="2688199014"/>
                    </a:ext>
                  </a:extLst>
                </a:gridCol>
                <a:gridCol w="1868341">
                  <a:extLst>
                    <a:ext uri="{9D8B030D-6E8A-4147-A177-3AD203B41FA5}">
                      <a16:colId xmlns:a16="http://schemas.microsoft.com/office/drawing/2014/main" val="423026852"/>
                    </a:ext>
                  </a:extLst>
                </a:gridCol>
              </a:tblGrid>
              <a:tr h="46493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Value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Min Size in bits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57960544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65000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33738124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0437893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22507710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85719044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5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4345052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17297062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7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755298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879582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3866467"/>
                  </a:ext>
                </a:extLst>
              </a:tr>
              <a:tr h="387445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103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50600214"/>
                  </a:ext>
                </a:extLst>
              </a:tr>
            </a:tbl>
          </a:graphicData>
        </a:graphic>
      </p:graphicFrame>
      <p:graphicFrame>
        <p:nvGraphicFramePr>
          <p:cNvPr id="11" name="Table 10">
            <a:extLst>
              <a:ext uri="{FF2B5EF4-FFF2-40B4-BE49-F238E27FC236}">
                <a16:creationId xmlns:a16="http://schemas.microsoft.com/office/drawing/2014/main" id="{C0051F93-63D7-28D9-0B16-8E6CC016A51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01568560"/>
              </p:ext>
            </p:extLst>
          </p:nvPr>
        </p:nvGraphicFramePr>
        <p:xfrm>
          <a:off x="7773419" y="1735365"/>
          <a:ext cx="4273303" cy="4338801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022959">
                  <a:extLst>
                    <a:ext uri="{9D8B030D-6E8A-4147-A177-3AD203B41FA5}">
                      <a16:colId xmlns:a16="http://schemas.microsoft.com/office/drawing/2014/main" val="1532641741"/>
                    </a:ext>
                  </a:extLst>
                </a:gridCol>
                <a:gridCol w="1308065">
                  <a:extLst>
                    <a:ext uri="{9D8B030D-6E8A-4147-A177-3AD203B41FA5}">
                      <a16:colId xmlns:a16="http://schemas.microsoft.com/office/drawing/2014/main" val="3060259082"/>
                    </a:ext>
                  </a:extLst>
                </a:gridCol>
                <a:gridCol w="1942279">
                  <a:extLst>
                    <a:ext uri="{9D8B030D-6E8A-4147-A177-3AD203B41FA5}">
                      <a16:colId xmlns:a16="http://schemas.microsoft.com/office/drawing/2014/main" val="2144168216"/>
                    </a:ext>
                  </a:extLst>
                </a:gridCol>
              </a:tblGrid>
              <a:tr h="464871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>
                          <a:effectLst/>
                        </a:rPr>
                        <a:t>Value</a:t>
                      </a:r>
                      <a:endParaRPr lang="en-US" sz="20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Value - </a:t>
                      </a:r>
                      <a:r>
                        <a:rPr lang="en-US" sz="20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30</a:t>
                      </a:r>
                      <a:endParaRPr lang="en-US" sz="20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u="none" strike="noStrike" dirty="0">
                          <a:effectLst/>
                        </a:rPr>
                        <a:t>Min Size in bits</a:t>
                      </a:r>
                      <a:endParaRPr lang="en-US" sz="20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88495929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65000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64970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16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54036486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9970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18522776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950000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949970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25380635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3256566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131253950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60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6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16757380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120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30975290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8000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7970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19408548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9580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9550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14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161997821"/>
                  </a:ext>
                </a:extLst>
              </a:tr>
              <a:tr h="387393"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98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41838269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9E7451D8-DC36-6C2A-FB8D-AEB3E88DC50A}"/>
              </a:ext>
            </a:extLst>
          </p:cNvPr>
          <p:cNvSpPr txBox="1"/>
          <p:nvPr/>
        </p:nvSpPr>
        <p:spPr>
          <a:xfrm>
            <a:off x="3322655" y="4542073"/>
            <a:ext cx="416425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Subtract the common base from</a:t>
            </a:r>
          </a:p>
          <a:p>
            <a:pPr algn="ctr"/>
            <a:r>
              <a:rPr lang="en-US" sz="2000" dirty="0"/>
              <a:t>each value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747FAA8-70CD-CAE2-1836-3B756D622572}"/>
              </a:ext>
            </a:extLst>
          </p:cNvPr>
          <p:cNvSpPr txBox="1"/>
          <p:nvPr/>
        </p:nvSpPr>
        <p:spPr>
          <a:xfrm>
            <a:off x="4599432" y="2668070"/>
            <a:ext cx="1080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Base = 30</a:t>
            </a:r>
          </a:p>
        </p:txBody>
      </p:sp>
    </p:spTree>
    <p:extLst>
      <p:ext uri="{BB962C8B-B14F-4D97-AF65-F5344CB8AC3E}">
        <p14:creationId xmlns:p14="http://schemas.microsoft.com/office/powerpoint/2010/main" val="1997075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Encoding Example #3</a:t>
            </a:r>
          </a:p>
        </p:txBody>
      </p:sp>
      <p:sp>
        <p:nvSpPr>
          <p:cNvPr id="3" name="Arrow: Right 2">
            <a:extLst>
              <a:ext uri="{FF2B5EF4-FFF2-40B4-BE49-F238E27FC236}">
                <a16:creationId xmlns:a16="http://schemas.microsoft.com/office/drawing/2014/main" id="{4C15D472-BD01-2964-4ED6-67F80A104BF9}"/>
              </a:ext>
            </a:extLst>
          </p:cNvPr>
          <p:cNvSpPr/>
          <p:nvPr/>
        </p:nvSpPr>
        <p:spPr>
          <a:xfrm>
            <a:off x="3195679" y="3068692"/>
            <a:ext cx="3814550" cy="1073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D024A5-C4F0-7311-48CE-A0D0CEE02B04}"/>
              </a:ext>
            </a:extLst>
          </p:cNvPr>
          <p:cNvSpPr txBox="1"/>
          <p:nvPr/>
        </p:nvSpPr>
        <p:spPr>
          <a:xfrm>
            <a:off x="3758184" y="1966924"/>
            <a:ext cx="2425479" cy="4127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Pick a common base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25A1C5-9649-CCA6-C01C-63EFC923E29F}"/>
              </a:ext>
            </a:extLst>
          </p:cNvPr>
          <p:cNvSpPr txBox="1"/>
          <p:nvPr/>
        </p:nvSpPr>
        <p:spPr>
          <a:xfrm>
            <a:off x="3056457" y="4247859"/>
            <a:ext cx="3722584" cy="730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/>
              <a:t>Subtract the common base from</a:t>
            </a:r>
          </a:p>
          <a:p>
            <a:pPr algn="ctr"/>
            <a:r>
              <a:rPr lang="en-US" sz="2000" dirty="0"/>
              <a:t>each value</a:t>
            </a: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D0A07658-127D-EE43-4EA7-888D2915CC6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372378"/>
              </p:ext>
            </p:extLst>
          </p:nvPr>
        </p:nvGraphicFramePr>
        <p:xfrm>
          <a:off x="7180847" y="1837408"/>
          <a:ext cx="4827253" cy="3764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7307">
                  <a:extLst>
                    <a:ext uri="{9D8B030D-6E8A-4147-A177-3AD203B41FA5}">
                      <a16:colId xmlns:a16="http://schemas.microsoft.com/office/drawing/2014/main" val="1508436648"/>
                    </a:ext>
                  </a:extLst>
                </a:gridCol>
                <a:gridCol w="1993866">
                  <a:extLst>
                    <a:ext uri="{9D8B030D-6E8A-4147-A177-3AD203B41FA5}">
                      <a16:colId xmlns:a16="http://schemas.microsoft.com/office/drawing/2014/main" val="4073104281"/>
                    </a:ext>
                  </a:extLst>
                </a:gridCol>
                <a:gridCol w="1616080">
                  <a:extLst>
                    <a:ext uri="{9D8B030D-6E8A-4147-A177-3AD203B41FA5}">
                      <a16:colId xmlns:a16="http://schemas.microsoft.com/office/drawing/2014/main" val="3666694321"/>
                    </a:ext>
                  </a:extLst>
                </a:gridCol>
              </a:tblGrid>
              <a:tr h="328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Value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 dirty="0">
                          <a:effectLst/>
                        </a:rPr>
                        <a:t>Value - </a:t>
                      </a:r>
                      <a:r>
                        <a:rPr lang="en-US" sz="1700" b="1" u="none" strike="noStrike" dirty="0">
                          <a:solidFill>
                            <a:srgbClr val="FF0000"/>
                          </a:solidFill>
                          <a:effectLst/>
                        </a:rPr>
                        <a:t>1500000000</a:t>
                      </a:r>
                      <a:endParaRPr lang="en-US" sz="17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Min Size in bits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04521145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1500000000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7690101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951541102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3006706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6606861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78241932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45039293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77682068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1670903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30610027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4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67924812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26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337166542"/>
                  </a:ext>
                </a:extLst>
              </a:tr>
            </a:tbl>
          </a:graphicData>
        </a:graphic>
      </p:graphicFrame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5839471-AF3D-400E-3A71-C2E5B83C315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75885038"/>
              </p:ext>
            </p:extLst>
          </p:nvPr>
        </p:nvGraphicFramePr>
        <p:xfrm>
          <a:off x="181412" y="1837407"/>
          <a:ext cx="2832363" cy="3764407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216867">
                  <a:extLst>
                    <a:ext uri="{9D8B030D-6E8A-4147-A177-3AD203B41FA5}">
                      <a16:colId xmlns:a16="http://schemas.microsoft.com/office/drawing/2014/main" val="687437709"/>
                    </a:ext>
                  </a:extLst>
                </a:gridCol>
                <a:gridCol w="1615496">
                  <a:extLst>
                    <a:ext uri="{9D8B030D-6E8A-4147-A177-3AD203B41FA5}">
                      <a16:colId xmlns:a16="http://schemas.microsoft.com/office/drawing/2014/main" val="321054384"/>
                    </a:ext>
                  </a:extLst>
                </a:gridCol>
              </a:tblGrid>
              <a:tr h="328018"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Value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700" u="none" strike="noStrike">
                          <a:effectLst/>
                        </a:rPr>
                        <a:t>Min Size in bits</a:t>
                      </a:r>
                      <a:endParaRPr lang="en-US" sz="17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66572508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1500000000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04778479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1500000001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4733157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90555749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1500000003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32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44284637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1500000004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8477324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1500000005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61037590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1500000006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6721000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1500000007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52487744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1500000008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989496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1500000009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>
                          <a:effectLst/>
                        </a:rPr>
                        <a:t>32</a:t>
                      </a:r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9511392"/>
                  </a:ext>
                </a:extLst>
              </a:tr>
              <a:tr h="312399">
                <a:tc>
                  <a:txBody>
                    <a:bodyPr/>
                    <a:lstStyle/>
                    <a:p>
                      <a:pPr algn="l" fontAlgn="b"/>
                      <a:endParaRPr lang="en-US" sz="17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700" u="none" strike="noStrike" dirty="0">
                          <a:effectLst/>
                        </a:rPr>
                        <a:t>320</a:t>
                      </a:r>
                      <a:endParaRPr lang="en-US" sz="17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7069559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C8A90794-742C-17F7-3D21-BCED9DFE4F0F}"/>
              </a:ext>
            </a:extLst>
          </p:cNvPr>
          <p:cNvSpPr txBox="1"/>
          <p:nvPr/>
        </p:nvSpPr>
        <p:spPr>
          <a:xfrm>
            <a:off x="3758184" y="2605226"/>
            <a:ext cx="21900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Base = 1,500,000,000</a:t>
            </a:r>
          </a:p>
        </p:txBody>
      </p:sp>
    </p:spTree>
    <p:extLst>
      <p:ext uri="{BB962C8B-B14F-4D97-AF65-F5344CB8AC3E}">
        <p14:creationId xmlns:p14="http://schemas.microsoft.com/office/powerpoint/2010/main" val="145601138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Run-Length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Finds repeated values and byte patterns and summarizes them.</a:t>
            </a:r>
          </a:p>
          <a:p>
            <a:r>
              <a:rPr lang="en-US" dirty="0"/>
              <a:t>Is significantly more effective on repetitive, sorted* data.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F0D21F7-7D0E-3112-52FD-3E357D133EB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7533647"/>
              </p:ext>
            </p:extLst>
          </p:nvPr>
        </p:nvGraphicFramePr>
        <p:xfrm>
          <a:off x="1219940" y="2928237"/>
          <a:ext cx="3067975" cy="380047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67243">
                  <a:extLst>
                    <a:ext uri="{9D8B030D-6E8A-4147-A177-3AD203B41FA5}">
                      <a16:colId xmlns:a16="http://schemas.microsoft.com/office/drawing/2014/main" val="3197701429"/>
                    </a:ext>
                  </a:extLst>
                </a:gridCol>
                <a:gridCol w="2100732">
                  <a:extLst>
                    <a:ext uri="{9D8B030D-6E8A-4147-A177-3AD203B41FA5}">
                      <a16:colId xmlns:a16="http://schemas.microsoft.com/office/drawing/2014/main" val="952069078"/>
                    </a:ext>
                  </a:extLst>
                </a:gridCol>
              </a:tblGrid>
              <a:tr h="23764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Value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Bit-Packed Size (bits)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40340999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62320138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88975410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82810343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30021439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7824034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9683169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21154746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10289080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83731827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13085687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6990246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3340732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22166847"/>
                  </a:ext>
                </a:extLst>
              </a:tr>
              <a:tr h="23764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Total: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88382406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252CCFF3-48EF-DB5E-33F0-B7917D8E2C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0330308"/>
              </p:ext>
            </p:extLst>
          </p:nvPr>
        </p:nvGraphicFramePr>
        <p:xfrm>
          <a:off x="6254496" y="3429000"/>
          <a:ext cx="3100349" cy="266367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980926">
                  <a:extLst>
                    <a:ext uri="{9D8B030D-6E8A-4147-A177-3AD203B41FA5}">
                      <a16:colId xmlns:a16="http://schemas.microsoft.com/office/drawing/2014/main" val="711226721"/>
                    </a:ext>
                  </a:extLst>
                </a:gridCol>
                <a:gridCol w="1170870">
                  <a:extLst>
                    <a:ext uri="{9D8B030D-6E8A-4147-A177-3AD203B41FA5}">
                      <a16:colId xmlns:a16="http://schemas.microsoft.com/office/drawing/2014/main" val="632657316"/>
                    </a:ext>
                  </a:extLst>
                </a:gridCol>
                <a:gridCol w="948553">
                  <a:extLst>
                    <a:ext uri="{9D8B030D-6E8A-4147-A177-3AD203B41FA5}">
                      <a16:colId xmlns:a16="http://schemas.microsoft.com/office/drawing/2014/main" val="2141276055"/>
                    </a:ext>
                  </a:extLst>
                </a:gridCol>
              </a:tblGrid>
              <a:tr h="266367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 dirty="0">
                          <a:effectLst/>
                        </a:rPr>
                        <a:t>Value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Repetitions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u="none" strike="noStrike">
                          <a:effectLst/>
                        </a:rPr>
                        <a:t>Size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031707218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6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89933015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4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5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24966999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41388677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233627804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5729105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4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6472946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3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3386834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23333216"/>
                  </a:ext>
                </a:extLst>
              </a:tr>
              <a:tr h="266367">
                <a:tc>
                  <a:txBody>
                    <a:bodyPr/>
                    <a:lstStyle/>
                    <a:p>
                      <a:pPr algn="l" fontAlgn="b"/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Total: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28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39736555"/>
                  </a:ext>
                </a:extLst>
              </a:tr>
            </a:tbl>
          </a:graphicData>
        </a:graphic>
      </p:graphicFrame>
      <p:sp>
        <p:nvSpPr>
          <p:cNvPr id="7" name="Arrow: Right 6">
            <a:extLst>
              <a:ext uri="{FF2B5EF4-FFF2-40B4-BE49-F238E27FC236}">
                <a16:creationId xmlns:a16="http://schemas.microsoft.com/office/drawing/2014/main" id="{484087C1-5DE7-7865-D164-9C862482C71F}"/>
              </a:ext>
            </a:extLst>
          </p:cNvPr>
          <p:cNvSpPr/>
          <p:nvPr/>
        </p:nvSpPr>
        <p:spPr>
          <a:xfrm>
            <a:off x="4465639" y="4224267"/>
            <a:ext cx="1630361" cy="107313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68D70DD-FDFF-0ADF-D3D5-92B42BD63D00}"/>
              </a:ext>
            </a:extLst>
          </p:cNvPr>
          <p:cNvSpPr txBox="1"/>
          <p:nvPr/>
        </p:nvSpPr>
        <p:spPr>
          <a:xfrm>
            <a:off x="4365825" y="3602801"/>
            <a:ext cx="18299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Aggregate Values</a:t>
            </a:r>
          </a:p>
        </p:txBody>
      </p:sp>
    </p:spTree>
    <p:extLst>
      <p:ext uri="{BB962C8B-B14F-4D97-AF65-F5344CB8AC3E}">
        <p14:creationId xmlns:p14="http://schemas.microsoft.com/office/powerpoint/2010/main" val="184988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3256" y="-16135"/>
            <a:ext cx="10283535" cy="780881"/>
          </a:xfrm>
        </p:spPr>
        <p:txBody>
          <a:bodyPr/>
          <a:lstStyle/>
          <a:p>
            <a:r>
              <a:rPr lang="en-US" dirty="0"/>
              <a:t>Ed Pollack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3256" y="692738"/>
            <a:ext cx="10965490" cy="5001344"/>
          </a:xfrm>
        </p:spPr>
        <p:txBody>
          <a:bodyPr>
            <a:normAutofit fontScale="92500" lnSpcReduction="10000"/>
          </a:bodyPr>
          <a:lstStyle/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Microsoft Data Platform MVP</a:t>
            </a:r>
          </a:p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author of:</a:t>
            </a: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Dynamic SQL: Applications, Performance, and Security, 2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nd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2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3"/>
              </a:rPr>
              <a:t>Analytics Optimization with Columnstore Indexes in SQL Server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Published in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Expert T-SQL Functions in SQL Server, 3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rd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4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Expert Performance Indexing in SQL Server, 4</a:t>
            </a:r>
            <a:r>
              <a:rPr lang="en-US" baseline="30000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th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5"/>
              </a:rPr>
              <a:t> Edition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Author on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hlinkClick r:id="rId6"/>
              </a:rPr>
              <a:t>SQLServerCentral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</a:t>
            </a:r>
            <a:r>
              <a:rPr lang="en-US" dirty="0" err="1">
                <a:solidFill>
                  <a:schemeClr val="tx1"/>
                </a:solidFill>
                <a:latin typeface="Arial" panose="020B0604020202020204" pitchFamily="34" charset="0"/>
                <a:hlinkClick r:id="rId7"/>
              </a:rPr>
              <a:t>SQLShack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, and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8"/>
              </a:rPr>
              <a:t>Simple Talk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marL="342872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Organizes:</a:t>
            </a:r>
          </a:p>
          <a:p>
            <a:pPr marL="800072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</a:rPr>
              <a:t>SQL Saturday Albany (TBA: Returning soon!)</a:t>
            </a:r>
          </a:p>
          <a:p>
            <a:pPr marL="800035" lvl="1" indent="-342872"/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hlinkClick r:id="rId9"/>
              </a:rPr>
              <a:t>Future Data Driven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800035" lvl="1" indent="-342872"/>
            <a:r>
              <a:rPr lang="en-US" dirty="0">
                <a:latin typeface="Arial" panose="020B0604020202020204" pitchFamily="34" charset="0"/>
                <a:hlinkClick r:id="rId10"/>
              </a:rPr>
              <a:t>Capital Area SQL Server User Group</a:t>
            </a:r>
            <a:endParaRPr lang="en-US" dirty="0">
              <a:solidFill>
                <a:schemeClr val="tx1"/>
              </a:solidFill>
              <a:latin typeface="Arial" panose="020B0604020202020204" pitchFamily="34" charset="0"/>
            </a:endParaRPr>
          </a:p>
          <a:p>
            <a:pPr marL="342872" indent="-342872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Speaker at many data events</a:t>
            </a:r>
          </a:p>
          <a:p>
            <a:pPr marL="342872" indent="-342872"/>
            <a:r>
              <a:rPr lang="en-IN" dirty="0">
                <a:solidFill>
                  <a:schemeClr val="tx1"/>
                </a:solidFill>
                <a:latin typeface="Arial" panose="020B0604020202020204" pitchFamily="34" charset="0"/>
              </a:rPr>
              <a:t>Find me on: </a:t>
            </a:r>
            <a:r>
              <a:rPr lang="en-IN" sz="2100" dirty="0">
                <a:latin typeface="Arial" panose="020B0604020202020204" pitchFamily="34" charset="0"/>
                <a:hlinkClick r:id="rId11"/>
              </a:rPr>
              <a:t>LinkedIn</a:t>
            </a:r>
            <a:endParaRPr lang="en-IN" sz="2100" i="1" dirty="0">
              <a:latin typeface="Arial" panose="020B0604020202020204" pitchFamily="34" charset="0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09A8EF-B183-4015-BB48-2C07A22F563C}"/>
              </a:ext>
            </a:extLst>
          </p:cNvPr>
          <p:cNvPicPr>
            <a:picLocks noChangeAspect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84373" y="4136464"/>
            <a:ext cx="2052196" cy="2736261"/>
          </a:xfrm>
          <a:prstGeom prst="rect">
            <a:avLst/>
          </a:prstGeom>
        </p:spPr>
      </p:pic>
      <p:pic>
        <p:nvPicPr>
          <p:cNvPr id="5" name="Picture 4" descr="A picture containing graphical user interface&#10;&#10;Description automatically generated">
            <a:hlinkClick r:id="rId13"/>
            <a:extLst>
              <a:ext uri="{FF2B5EF4-FFF2-40B4-BE49-F238E27FC236}">
                <a16:creationId xmlns:a16="http://schemas.microsoft.com/office/drawing/2014/main" id="{D3F7A6C4-8D67-22BC-72B0-492FB7CFB8A4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7698407" y="4589030"/>
            <a:ext cx="2285965" cy="2285965"/>
          </a:xfrm>
          <a:prstGeom prst="rect">
            <a:avLst/>
          </a:prstGeom>
        </p:spPr>
      </p:pic>
      <p:pic>
        <p:nvPicPr>
          <p:cNvPr id="6" name="Picture 5">
            <a:hlinkClick r:id="rId8"/>
            <a:extLst>
              <a:ext uri="{FF2B5EF4-FFF2-40B4-BE49-F238E27FC236}">
                <a16:creationId xmlns:a16="http://schemas.microsoft.com/office/drawing/2014/main" id="{C0150A70-4960-1467-2BCE-63525BFB5DD3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3889378" y="5591143"/>
            <a:ext cx="2412964" cy="1266805"/>
          </a:xfrm>
          <a:prstGeom prst="rect">
            <a:avLst/>
          </a:prstGeom>
        </p:spPr>
      </p:pic>
      <p:pic>
        <p:nvPicPr>
          <p:cNvPr id="9" name="Picture 8" descr="A blue and white sign&#10;&#10;Description automatically generated with low confidence">
            <a:hlinkClick r:id="rId16"/>
            <a:extLst>
              <a:ext uri="{FF2B5EF4-FFF2-40B4-BE49-F238E27FC236}">
                <a16:creationId xmlns:a16="http://schemas.microsoft.com/office/drawing/2014/main" id="{1EA7EEA1-2A6F-B598-BAAE-DC313E479F0A}"/>
              </a:ext>
            </a:extLst>
          </p:cNvPr>
          <p:cNvPicPr>
            <a:picLocks noChangeAspect="1"/>
          </p:cNvPicPr>
          <p:nvPr/>
        </p:nvPicPr>
        <p:blipFill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5424" y="4698757"/>
            <a:ext cx="1386818" cy="2176239"/>
          </a:xfrm>
          <a:prstGeom prst="rect">
            <a:avLst/>
          </a:prstGeom>
        </p:spPr>
      </p:pic>
      <p:pic>
        <p:nvPicPr>
          <p:cNvPr id="10" name="Picture 9" descr="A grey and orange logo&#10;&#10;Description automatically generated with low confidence">
            <a:hlinkClick r:id="rId18"/>
            <a:extLst>
              <a:ext uri="{FF2B5EF4-FFF2-40B4-BE49-F238E27FC236}">
                <a16:creationId xmlns:a16="http://schemas.microsoft.com/office/drawing/2014/main" id="{23D99231-E9AF-62EA-4A9E-A65939B34479}"/>
              </a:ext>
            </a:extLst>
          </p:cNvPr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93" y="6051138"/>
            <a:ext cx="1955421" cy="815334"/>
          </a:xfrm>
          <a:prstGeom prst="rect">
            <a:avLst/>
          </a:prstGeom>
        </p:spPr>
      </p:pic>
      <p:pic>
        <p:nvPicPr>
          <p:cNvPr id="11" name="Picture 10">
            <a:hlinkClick r:id="rId20"/>
            <a:extLst>
              <a:ext uri="{FF2B5EF4-FFF2-40B4-BE49-F238E27FC236}">
                <a16:creationId xmlns:a16="http://schemas.microsoft.com/office/drawing/2014/main" id="{CE1D1CE2-6B81-A465-0427-26DEE99175A1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119428" y="5501945"/>
            <a:ext cx="3644245" cy="519305"/>
          </a:xfrm>
          <a:prstGeom prst="rect">
            <a:avLst/>
          </a:prstGeom>
        </p:spPr>
      </p:pic>
      <p:pic>
        <p:nvPicPr>
          <p:cNvPr id="8" name="Picture 7" descr="A red sign with white text&#10;&#10;Description automatically generated">
            <a:extLst>
              <a:ext uri="{FF2B5EF4-FFF2-40B4-BE49-F238E27FC236}">
                <a16:creationId xmlns:a16="http://schemas.microsoft.com/office/drawing/2014/main" id="{7BBE8980-1FE6-1628-2E7F-31EAF2FFAF1B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567" y="1926729"/>
            <a:ext cx="1643002" cy="218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6265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Columnstore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SQL </a:t>
            </a:r>
            <a:r>
              <a:rPr lang="en-CA" sz="2800" dirty="0"/>
              <a:t>Server uses the Microsoft </a:t>
            </a:r>
            <a:r>
              <a:rPr lang="en-CA" sz="2800" dirty="0" err="1"/>
              <a:t>xVelocity</a:t>
            </a:r>
            <a:r>
              <a:rPr lang="en-CA" sz="2800" dirty="0"/>
              <a:t> algorithm for Columnstore compression</a:t>
            </a:r>
          </a:p>
          <a:p>
            <a:r>
              <a:rPr lang="en-US" dirty="0"/>
              <a:t>SQL </a:t>
            </a:r>
            <a:r>
              <a:rPr lang="en-CA" sz="2800" dirty="0"/>
              <a:t>Server uses the Microsoft Xpress algorithm for Columnstore archive compression.</a:t>
            </a:r>
          </a:p>
          <a:p>
            <a:r>
              <a:rPr lang="en-CA" sz="2800" dirty="0"/>
              <a:t>Both columnstore compression algorithms use at least bit-packing and run-length encoding.  Other algorithms are used situationally.</a:t>
            </a:r>
          </a:p>
        </p:txBody>
      </p:sp>
    </p:spTree>
    <p:extLst>
      <p:ext uri="{BB962C8B-B14F-4D97-AF65-F5344CB8AC3E}">
        <p14:creationId xmlns:p14="http://schemas.microsoft.com/office/powerpoint/2010/main" val="2392174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Vertipaq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Within each rowgroup, row order does not matter!</a:t>
            </a:r>
          </a:p>
          <a:p>
            <a:r>
              <a:rPr lang="en-US" sz="2800" dirty="0"/>
              <a:t>After segments are encoded, but prior to final compression algorithms are applied, rows are re-ordered.</a:t>
            </a:r>
          </a:p>
          <a:p>
            <a:r>
              <a:rPr lang="en-US" dirty="0"/>
              <a:t>Goal is for similar values to be grouped together in the segments that would benefit most from run-length encoding.</a:t>
            </a:r>
            <a:endParaRPr lang="en-US" sz="2800" dirty="0"/>
          </a:p>
          <a:p>
            <a:r>
              <a:rPr lang="en-US" dirty="0"/>
              <a:t>This is expensive, but greatly improves compression ratios.</a:t>
            </a:r>
          </a:p>
          <a:p>
            <a:r>
              <a:rPr lang="en-US" dirty="0"/>
              <a:t>Some scenarios prevent Vertipaq optimization from being applied to new data:</a:t>
            </a:r>
          </a:p>
          <a:p>
            <a:pPr lvl="1"/>
            <a:r>
              <a:rPr lang="en-US" dirty="0"/>
              <a:t>Delta rowgroup data merged into clustered columnstore w/ non-clustered rowstore index(es).</a:t>
            </a:r>
          </a:p>
          <a:p>
            <a:pPr lvl="1"/>
            <a:r>
              <a:rPr lang="en-US" dirty="0"/>
              <a:t>Memory-optimized columnstore indexes.</a:t>
            </a:r>
          </a:p>
        </p:txBody>
      </p:sp>
    </p:spTree>
    <p:extLst>
      <p:ext uri="{BB962C8B-B14F-4D97-AF65-F5344CB8AC3E}">
        <p14:creationId xmlns:p14="http://schemas.microsoft.com/office/powerpoint/2010/main" val="24374971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Vertipaq Optimization Example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49BA82-5C58-8E77-C46A-1625BF8EFD0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65243635"/>
              </p:ext>
            </p:extLst>
          </p:nvPr>
        </p:nvGraphicFramePr>
        <p:xfrm>
          <a:off x="774701" y="2352150"/>
          <a:ext cx="4581663" cy="443023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091960">
                  <a:extLst>
                    <a:ext uri="{9D8B030D-6E8A-4147-A177-3AD203B41FA5}">
                      <a16:colId xmlns:a16="http://schemas.microsoft.com/office/drawing/2014/main" val="2873492821"/>
                    </a:ext>
                  </a:extLst>
                </a:gridCol>
                <a:gridCol w="1489703">
                  <a:extLst>
                    <a:ext uri="{9D8B030D-6E8A-4147-A177-3AD203B41FA5}">
                      <a16:colId xmlns:a16="http://schemas.microsoft.com/office/drawing/2014/main" val="2589342794"/>
                    </a:ext>
                  </a:extLst>
                </a:gridCol>
              </a:tblGrid>
              <a:tr h="316445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effectLst/>
                        </a:rPr>
                        <a:t>Dictionary Encoded Data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8064589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>
                          <a:effectLst/>
                        </a:rPr>
                        <a:t>Index ID</a:t>
                      </a:r>
                      <a:endParaRPr lang="en-US" sz="2000" b="1" i="1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effectLst/>
                        </a:rPr>
                        <a:t>Size (bits)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83365771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3838588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12586390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9537219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343962354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4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17836235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76848859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674140900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301370825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2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701768343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16419312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27631653"/>
                  </a:ext>
                </a:extLst>
              </a:tr>
              <a:tr h="316445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effectLst/>
                        </a:rPr>
                        <a:t>TOTAL DATA SIZE (bits):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effectLst/>
                        </a:rPr>
                        <a:t>20</a:t>
                      </a:r>
                      <a:endParaRPr lang="en-US" sz="2000" b="1" i="1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891102092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2B10520B-00FF-E64E-F394-2E08A9BFB0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5354668"/>
              </p:ext>
            </p:extLst>
          </p:nvPr>
        </p:nvGraphicFramePr>
        <p:xfrm>
          <a:off x="7168818" y="2352150"/>
          <a:ext cx="3629096" cy="440055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627610">
                  <a:extLst>
                    <a:ext uri="{9D8B030D-6E8A-4147-A177-3AD203B41FA5}">
                      <a16:colId xmlns:a16="http://schemas.microsoft.com/office/drawing/2014/main" val="2960501690"/>
                    </a:ext>
                  </a:extLst>
                </a:gridCol>
                <a:gridCol w="1001486">
                  <a:extLst>
                    <a:ext uri="{9D8B030D-6E8A-4147-A177-3AD203B41FA5}">
                      <a16:colId xmlns:a16="http://schemas.microsoft.com/office/drawing/2014/main" val="943052161"/>
                    </a:ext>
                  </a:extLst>
                </a:gridCol>
              </a:tblGrid>
              <a:tr h="1905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2000" b="1" i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Optimized Data</a:t>
                      </a:r>
                      <a:endParaRPr lang="en-US" sz="2000" b="1" i="1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406906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>
                          <a:solidFill>
                            <a:srgbClr val="0070C0"/>
                          </a:solidFill>
                          <a:effectLst/>
                        </a:rPr>
                        <a:t>Index ID</a:t>
                      </a:r>
                      <a:endParaRPr lang="en-US" sz="2000" b="1" i="1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i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Size (bits)</a:t>
                      </a:r>
                      <a:endParaRPr lang="en-US" sz="2000" b="1" i="1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059698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027401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89934108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0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4181983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1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18950446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683991492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537896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6214103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2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47382279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0" i="0" u="none" strike="noStrike" dirty="0">
                          <a:solidFill>
                            <a:srgbClr val="0070C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59141495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 dirty="0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9703560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4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u="none" strike="noStrike">
                          <a:solidFill>
                            <a:srgbClr val="0070C0"/>
                          </a:solidFill>
                          <a:effectLst/>
                        </a:rPr>
                        <a:t>3</a:t>
                      </a:r>
                      <a:endParaRPr lang="en-US" sz="2000" b="0" i="0" u="none" strike="noStrike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158651847"/>
                  </a:ext>
                </a:extLst>
              </a:tr>
              <a:tr h="190500">
                <a:tc>
                  <a:txBody>
                    <a:bodyPr/>
                    <a:lstStyle/>
                    <a:p>
                      <a:pPr algn="l" fontAlgn="b"/>
                      <a:r>
                        <a:rPr lang="en-US" sz="2000" b="1" i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TOTAL DATA SIZE (bits):</a:t>
                      </a:r>
                      <a:endParaRPr lang="en-US" sz="2000" b="1" i="1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2000" b="1" i="1" u="none" strike="noStrike" dirty="0">
                          <a:solidFill>
                            <a:srgbClr val="0070C0"/>
                          </a:solidFill>
                          <a:effectLst/>
                        </a:rPr>
                        <a:t>20</a:t>
                      </a:r>
                      <a:endParaRPr lang="en-US" sz="2000" b="1" i="1" u="none" strike="noStrike" dirty="0">
                        <a:solidFill>
                          <a:srgbClr val="0070C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3134543"/>
                  </a:ext>
                </a:extLst>
              </a:tr>
            </a:tbl>
          </a:graphicData>
        </a:graphic>
      </p:graphicFrame>
      <p:sp>
        <p:nvSpPr>
          <p:cNvPr id="6" name="Arrow: Right 5">
            <a:extLst>
              <a:ext uri="{FF2B5EF4-FFF2-40B4-BE49-F238E27FC236}">
                <a16:creationId xmlns:a16="http://schemas.microsoft.com/office/drawing/2014/main" id="{68BEB646-E492-9849-94A4-7E66F2FF3B88}"/>
              </a:ext>
            </a:extLst>
          </p:cNvPr>
          <p:cNvSpPr/>
          <p:nvPr/>
        </p:nvSpPr>
        <p:spPr>
          <a:xfrm>
            <a:off x="5740052" y="4153608"/>
            <a:ext cx="775063" cy="827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F498AF-05B1-39AD-C7DE-2C63FED61B6E}"/>
              </a:ext>
            </a:extLst>
          </p:cNvPr>
          <p:cNvSpPr txBox="1"/>
          <p:nvPr/>
        </p:nvSpPr>
        <p:spPr>
          <a:xfrm>
            <a:off x="6922628" y="1402717"/>
            <a:ext cx="49439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Optimization does not save space, but sets up data</a:t>
            </a:r>
          </a:p>
          <a:p>
            <a:r>
              <a:rPr lang="en-US" i="1" dirty="0"/>
              <a:t>so that compression is far more effective later.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06DC80-178E-8425-F58B-15FD1F84E385}"/>
              </a:ext>
            </a:extLst>
          </p:cNvPr>
          <p:cNvSpPr txBox="1"/>
          <p:nvPr/>
        </p:nvSpPr>
        <p:spPr>
          <a:xfrm>
            <a:off x="5436563" y="3429000"/>
            <a:ext cx="1652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>
                <a:solidFill>
                  <a:srgbClr val="0070C0"/>
                </a:solidFill>
              </a:rPr>
              <a:t>Re-order values</a:t>
            </a:r>
          </a:p>
        </p:txBody>
      </p:sp>
    </p:spTree>
    <p:extLst>
      <p:ext uri="{BB962C8B-B14F-4D97-AF65-F5344CB8AC3E}">
        <p14:creationId xmlns:p14="http://schemas.microsoft.com/office/powerpoint/2010/main" val="216044205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Metadata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Metadata about each segment and Rowgroup is stored centrally.</a:t>
            </a:r>
          </a:p>
          <a:p>
            <a:r>
              <a:rPr lang="en-US" sz="2800" dirty="0"/>
              <a:t>Includes min, max, count</a:t>
            </a:r>
            <a:r>
              <a:rPr lang="en-US" dirty="0"/>
              <a:t>, </a:t>
            </a:r>
            <a:r>
              <a:rPr lang="en-US" sz="2800" dirty="0" err="1"/>
              <a:t>NULLability</a:t>
            </a:r>
            <a:r>
              <a:rPr lang="en-US" dirty="0"/>
              <a:t>, </a:t>
            </a:r>
            <a:r>
              <a:rPr lang="en-US" sz="2800" dirty="0"/>
              <a:t>and more.</a:t>
            </a:r>
          </a:p>
          <a:p>
            <a:r>
              <a:rPr lang="en-US" dirty="0"/>
              <a:t>Facilitates segment/Rowgroup elimination and faster filtering.</a:t>
            </a:r>
          </a:p>
          <a:p>
            <a:pPr lvl="1"/>
            <a:r>
              <a:rPr lang="en-US" dirty="0"/>
              <a:t>Data order is CRITICAL to this!</a:t>
            </a:r>
          </a:p>
          <a:p>
            <a:r>
              <a:rPr lang="en-US" sz="2800" dirty="0"/>
              <a:t>Exposed via dynamic management views</a:t>
            </a:r>
          </a:p>
          <a:p>
            <a:pPr lvl="1"/>
            <a:r>
              <a:rPr lang="en-US" i="1" dirty="0" err="1"/>
              <a:t>sys.column_store_rowgroups</a:t>
            </a:r>
            <a:endParaRPr lang="en-US" i="1" dirty="0"/>
          </a:p>
          <a:p>
            <a:pPr lvl="1"/>
            <a:r>
              <a:rPr lang="en-US" i="1" dirty="0" err="1"/>
              <a:t>sys.column_store_segments</a:t>
            </a:r>
            <a:endParaRPr lang="en-US" i="1" dirty="0"/>
          </a:p>
          <a:p>
            <a:pPr lvl="1"/>
            <a:r>
              <a:rPr lang="en-US" i="1" dirty="0" err="1"/>
              <a:t>sys.column_store_dictionaries</a:t>
            </a:r>
            <a:endParaRPr lang="en-US" i="1" dirty="0"/>
          </a:p>
          <a:p>
            <a:pPr lvl="1"/>
            <a:r>
              <a:rPr lang="en-US" i="1" dirty="0"/>
              <a:t>And more!</a:t>
            </a:r>
          </a:p>
        </p:txBody>
      </p:sp>
    </p:spTree>
    <p:extLst>
      <p:ext uri="{BB962C8B-B14F-4D97-AF65-F5344CB8AC3E}">
        <p14:creationId xmlns:p14="http://schemas.microsoft.com/office/powerpoint/2010/main" val="272574070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Order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Ordered data compresses far better than unordered data.</a:t>
            </a:r>
          </a:p>
          <a:p>
            <a:r>
              <a:rPr lang="en-US" sz="2800" dirty="0"/>
              <a:t>Order by most common filter.  This is often a date/datetime </a:t>
            </a:r>
            <a:r>
              <a:rPr lang="en-US" dirty="0"/>
              <a:t>dimension</a:t>
            </a:r>
          </a:p>
          <a:p>
            <a:r>
              <a:rPr lang="en-US" sz="2800" dirty="0"/>
              <a:t>Data often naturally orders by date.</a:t>
            </a:r>
          </a:p>
          <a:p>
            <a:r>
              <a:rPr lang="en-US" dirty="0"/>
              <a:t>If order is disrupted heavily by maintenance/releases, consider a rebuild.</a:t>
            </a:r>
          </a:p>
          <a:p>
            <a:pPr lvl="1"/>
            <a:r>
              <a:rPr lang="en-US" dirty="0"/>
              <a:t>Clustered rowstore index on unordered data by key data order column.</a:t>
            </a:r>
          </a:p>
          <a:p>
            <a:pPr lvl="1"/>
            <a:r>
              <a:rPr lang="en-US" dirty="0"/>
              <a:t>Replace with clustered columnstore on newly ordered data.</a:t>
            </a:r>
          </a:p>
          <a:p>
            <a:r>
              <a:rPr lang="en-US" dirty="0"/>
              <a:t>If older data is inactive/read-only, it can be ordered and left alone.</a:t>
            </a:r>
          </a:p>
          <a:p>
            <a:pPr lvl="1"/>
            <a:r>
              <a:rPr lang="en-US" dirty="0"/>
              <a:t>Forever </a:t>
            </a:r>
            <a:r>
              <a:rPr lang="en-US" dirty="0">
                <a:sym typeface="Wingdings" panose="05000000000000000000" pitchFamily="2" charset="2"/>
              </a:rPr>
              <a:t></a:t>
            </a:r>
          </a:p>
          <a:p>
            <a:pPr lvl="1"/>
            <a:r>
              <a:rPr lang="en-US" dirty="0">
                <a:sym typeface="Wingdings" panose="05000000000000000000" pitchFamily="2" charset="2"/>
              </a:rPr>
              <a:t>Partitioning makes this easy.</a:t>
            </a:r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6956112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Elimination</a:t>
            </a:r>
          </a:p>
        </p:txBody>
      </p:sp>
      <p:pic>
        <p:nvPicPr>
          <p:cNvPr id="5" name="Content Placeholder 2">
            <a:extLst>
              <a:ext uri="{FF2B5EF4-FFF2-40B4-BE49-F238E27FC236}">
                <a16:creationId xmlns:a16="http://schemas.microsoft.com/office/drawing/2014/main" id="{36ECC128-C848-FFDD-04A2-112F9B90664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7654" y="2217078"/>
            <a:ext cx="7187214" cy="3462554"/>
          </a:xfrm>
          <a:prstGeom prst="rect">
            <a:avLst/>
          </a:prstGeom>
        </p:spPr>
      </p:pic>
      <p:sp>
        <p:nvSpPr>
          <p:cNvPr id="6" name="Text Placeholder 8">
            <a:extLst>
              <a:ext uri="{FF2B5EF4-FFF2-40B4-BE49-F238E27FC236}">
                <a16:creationId xmlns:a16="http://schemas.microsoft.com/office/drawing/2014/main" id="{05726D51-CEA1-EF56-A1A6-D1AAB248E6A5}"/>
              </a:ext>
            </a:extLst>
          </p:cNvPr>
          <p:cNvSpPr txBox="1">
            <a:spLocks/>
          </p:cNvSpPr>
          <p:nvPr/>
        </p:nvSpPr>
        <p:spPr>
          <a:xfrm>
            <a:off x="7568118" y="3836708"/>
            <a:ext cx="930955" cy="52281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marL="0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6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576027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32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152053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728079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304105" indent="0" algn="l" defTabSz="576026" rtl="0" eaLnBrk="1" latinLnBrk="0" hangingPunct="1">
              <a:spcBef>
                <a:spcPct val="20000"/>
              </a:spcBef>
              <a:buFont typeface="Wingdings" charset="2"/>
              <a:buNone/>
              <a:defRPr sz="20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168145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744171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320197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96223" indent="-288013" algn="l" defTabSz="576026" rtl="0" eaLnBrk="1" latinLnBrk="0" hangingPunct="1">
              <a:spcBef>
                <a:spcPct val="20000"/>
              </a:spcBef>
              <a:buFont typeface="Arial"/>
              <a:buChar char="•"/>
              <a:defRPr sz="252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3810"/>
              <a:t> </a:t>
            </a:r>
            <a:endParaRPr lang="en-US" sz="381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7F83F-2853-8CB6-8F6D-3C6393188A4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756" y="2217078"/>
            <a:ext cx="3186653" cy="346255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E260887-9D88-667C-0AD7-7F744F3EA712}"/>
              </a:ext>
            </a:extLst>
          </p:cNvPr>
          <p:cNvSpPr txBox="1"/>
          <p:nvPr/>
        </p:nvSpPr>
        <p:spPr>
          <a:xfrm>
            <a:off x="5044023" y="1656411"/>
            <a:ext cx="2917658" cy="38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i="1" dirty="0"/>
              <a:t>Only query for Col A &amp; Col 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EA20D3-AE58-B492-E29A-521DD3C47050}"/>
              </a:ext>
            </a:extLst>
          </p:cNvPr>
          <p:cNvSpPr txBox="1"/>
          <p:nvPr/>
        </p:nvSpPr>
        <p:spPr>
          <a:xfrm>
            <a:off x="4600935" y="5942190"/>
            <a:ext cx="5091354" cy="385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5" i="1" dirty="0"/>
              <a:t>Unneeded columns are automatically skipped</a:t>
            </a:r>
          </a:p>
        </p:txBody>
      </p:sp>
    </p:spTree>
    <p:extLst>
      <p:ext uri="{BB962C8B-B14F-4D97-AF65-F5344CB8AC3E}">
        <p14:creationId xmlns:p14="http://schemas.microsoft.com/office/powerpoint/2010/main" val="5047549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Rowgroup Elimination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9AC0E64C-0534-28F1-BFC6-48738C29121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448" y="1511730"/>
            <a:ext cx="7511796" cy="36189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4B40DA7-DA0E-2872-BFC9-AB7ACD0266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1396" y="5604801"/>
            <a:ext cx="7511796" cy="1056248"/>
          </a:xfrm>
          <a:prstGeom prst="rect">
            <a:avLst/>
          </a:prstGeom>
        </p:spPr>
      </p:pic>
      <p:sp>
        <p:nvSpPr>
          <p:cNvPr id="6" name="Arrow: Down 5">
            <a:extLst>
              <a:ext uri="{FF2B5EF4-FFF2-40B4-BE49-F238E27FC236}">
                <a16:creationId xmlns:a16="http://schemas.microsoft.com/office/drawing/2014/main" id="{CE8B80F1-26F3-682F-BE91-44F20F5653BF}"/>
              </a:ext>
            </a:extLst>
          </p:cNvPr>
          <p:cNvSpPr/>
          <p:nvPr/>
        </p:nvSpPr>
        <p:spPr>
          <a:xfrm>
            <a:off x="4331389" y="5215656"/>
            <a:ext cx="1312259" cy="32276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6795B6B-BA21-BB1C-AD65-50577F109CFA}"/>
              </a:ext>
            </a:extLst>
          </p:cNvPr>
          <p:cNvSpPr txBox="1"/>
          <p:nvPr/>
        </p:nvSpPr>
        <p:spPr>
          <a:xfrm>
            <a:off x="8519527" y="2506168"/>
            <a:ext cx="3175036" cy="971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i="1" dirty="0"/>
              <a:t>Query for a small date range</a:t>
            </a:r>
          </a:p>
          <a:p>
            <a:r>
              <a:rPr lang="en-US" sz="1905" i="1" dirty="0"/>
              <a:t>and rowgroups outside of that</a:t>
            </a:r>
          </a:p>
          <a:p>
            <a:r>
              <a:rPr lang="en-US" sz="1905" i="1" dirty="0"/>
              <a:t>Range are ignored.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DEDE3D6-18F1-C04F-66BF-DC226949025C}"/>
              </a:ext>
            </a:extLst>
          </p:cNvPr>
          <p:cNvSpPr txBox="1"/>
          <p:nvPr/>
        </p:nvSpPr>
        <p:spPr>
          <a:xfrm>
            <a:off x="8519527" y="4618697"/>
            <a:ext cx="3100913" cy="3854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i="1" dirty="0"/>
              <a:t>***Requires ordered data***</a:t>
            </a:r>
          </a:p>
        </p:txBody>
      </p:sp>
    </p:spTree>
    <p:extLst>
      <p:ext uri="{BB962C8B-B14F-4D97-AF65-F5344CB8AC3E}">
        <p14:creationId xmlns:p14="http://schemas.microsoft.com/office/powerpoint/2010/main" val="13109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 and Rowgroup Elimination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099AADA7-9F89-DBA4-02BE-4F2276043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887" y="2203513"/>
            <a:ext cx="6898033" cy="332323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BEA134A-AAA9-A1BA-0D8B-03D7809277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47179" y="3443654"/>
            <a:ext cx="2927267" cy="984167"/>
          </a:xfrm>
          <a:prstGeom prst="rect">
            <a:avLst/>
          </a:prstGeo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47E4A510-331F-FCCB-FB98-844C3769F5CC}"/>
              </a:ext>
            </a:extLst>
          </p:cNvPr>
          <p:cNvSpPr/>
          <p:nvPr/>
        </p:nvSpPr>
        <p:spPr>
          <a:xfrm>
            <a:off x="7627831" y="3735417"/>
            <a:ext cx="1035438" cy="5128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905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4687896-A50C-CCAE-B02D-D6C26460F4FD}"/>
              </a:ext>
            </a:extLst>
          </p:cNvPr>
          <p:cNvSpPr txBox="1"/>
          <p:nvPr/>
        </p:nvSpPr>
        <p:spPr>
          <a:xfrm>
            <a:off x="8019185" y="2382717"/>
            <a:ext cx="3008003" cy="6786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i="1" dirty="0"/>
              <a:t>Query for a small date range</a:t>
            </a:r>
          </a:p>
          <a:p>
            <a:r>
              <a:rPr lang="en-US" sz="1905" i="1" dirty="0"/>
              <a:t>AND for only Col A &amp; Col B</a:t>
            </a:r>
          </a:p>
        </p:txBody>
      </p:sp>
    </p:spTree>
    <p:extLst>
      <p:ext uri="{BB962C8B-B14F-4D97-AF65-F5344CB8AC3E}">
        <p14:creationId xmlns:p14="http://schemas.microsoft.com/office/powerpoint/2010/main" val="667867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Columnstore Indexes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36AC03E-FA84-EFC8-63EF-0042EA5ED0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7293" y="1541060"/>
            <a:ext cx="11657413" cy="377588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DA889F5-E171-1967-6C93-0C8F535ADD1B}"/>
              </a:ext>
            </a:extLst>
          </p:cNvPr>
          <p:cNvSpPr txBox="1"/>
          <p:nvPr/>
        </p:nvSpPr>
        <p:spPr>
          <a:xfrm>
            <a:off x="147824" y="5606280"/>
            <a:ext cx="8377999" cy="9718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5" dirty="0"/>
              <a:t>Compressing rowgroups is expensive.  The delta store accumulates smaller batches</a:t>
            </a:r>
          </a:p>
          <a:p>
            <a:r>
              <a:rPr lang="en-US" sz="1905" dirty="0"/>
              <a:t>of write operations and processes them in bulk asynchronously.  Read queries</a:t>
            </a:r>
          </a:p>
          <a:p>
            <a:r>
              <a:rPr lang="en-US" sz="1905" dirty="0"/>
              <a:t>interrogate both compressed rowgroups and the deltastore to retrieve result sets.</a:t>
            </a:r>
          </a:p>
        </p:txBody>
      </p:sp>
    </p:spTree>
    <p:extLst>
      <p:ext uri="{BB962C8B-B14F-4D97-AF65-F5344CB8AC3E}">
        <p14:creationId xmlns:p14="http://schemas.microsoft.com/office/powerpoint/2010/main" val="36676437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Writing to Columnstore Indexes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F7E2654-14D6-23D6-6F00-2CE71AA633F0}"/>
              </a:ext>
            </a:extLst>
          </p:cNvPr>
          <p:cNvSpPr txBox="1"/>
          <p:nvPr/>
        </p:nvSpPr>
        <p:spPr>
          <a:xfrm>
            <a:off x="177287" y="5521177"/>
            <a:ext cx="8570166" cy="1493534"/>
          </a:xfrm>
          <a:prstGeom prst="rect">
            <a:avLst/>
          </a:prstGeom>
        </p:spPr>
        <p:txBody>
          <a:bodyPr vert="horz" lIns="96770" tIns="48385" rIns="96770" bIns="48385" rtlCol="0" anchor="ctr">
            <a:normAutofit/>
          </a:bodyPr>
          <a:lstStyle/>
          <a:p>
            <a:pPr>
              <a:lnSpc>
                <a:spcPct val="90000"/>
              </a:lnSpc>
              <a:spcAft>
                <a:spcPts val="635"/>
              </a:spcAft>
            </a:pPr>
            <a:r>
              <a:rPr lang="en-US" sz="1799" dirty="0"/>
              <a:t>The delete bitmap overlays each rowgroup, indicating which rows are deleted.  Delete bitmaps are only created when deleted rows exist. Deletes are soft-deletes.</a:t>
            </a:r>
          </a:p>
        </p:txBody>
      </p:sp>
      <p:pic>
        <p:nvPicPr>
          <p:cNvPr id="5" name="Picture 4" descr="Diagram&#10;&#10;Description automatically generated">
            <a:extLst>
              <a:ext uri="{FF2B5EF4-FFF2-40B4-BE49-F238E27FC236}">
                <a16:creationId xmlns:a16="http://schemas.microsoft.com/office/drawing/2014/main" id="{4190A12B-E1D7-5C45-B42C-E921632B18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87" y="1690688"/>
            <a:ext cx="12014713" cy="37558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8495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Brief review of OLAP vs. OLTP workloads &amp; columnstore.</a:t>
            </a:r>
          </a:p>
          <a:p>
            <a:r>
              <a:rPr lang="en-US" dirty="0"/>
              <a:t>Columnstore Index compression and storage.</a:t>
            </a:r>
          </a:p>
          <a:p>
            <a:r>
              <a:rPr lang="en-US" dirty="0"/>
              <a:t>Parquet storage and compression.</a:t>
            </a:r>
          </a:p>
          <a:p>
            <a:r>
              <a:rPr lang="en-US" dirty="0"/>
              <a:t>Delta parquet storage and compression.</a:t>
            </a:r>
          </a:p>
          <a:p>
            <a:r>
              <a:rPr lang="en-US" dirty="0"/>
              <a:t>Vertipaq optimization / V-Order Optimization</a:t>
            </a:r>
            <a:br>
              <a:rPr lang="en-US" dirty="0"/>
            </a:br>
            <a:r>
              <a:rPr lang="en-US" dirty="0"/>
              <a:t>Z-Order Optimization / Liquid Clustering</a:t>
            </a:r>
          </a:p>
          <a:p>
            <a:r>
              <a:rPr lang="en-US" dirty="0"/>
              <a:t>Performance notes/best practices.</a:t>
            </a:r>
          </a:p>
          <a:p>
            <a:r>
              <a:rPr lang="en-US" dirty="0"/>
              <a:t>Take a few deep breaths.</a:t>
            </a:r>
          </a:p>
          <a:p>
            <a:r>
              <a:rPr lang="en-US" dirty="0"/>
              <a:t>Conclusion.</a:t>
            </a:r>
          </a:p>
        </p:txBody>
      </p:sp>
    </p:spTree>
    <p:extLst>
      <p:ext uri="{BB962C8B-B14F-4D97-AF65-F5344CB8AC3E}">
        <p14:creationId xmlns:p14="http://schemas.microsoft.com/office/powerpoint/2010/main" val="299350653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388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Apache</a:t>
            </a:r>
            <a:br>
              <a:rPr lang="en-US" sz="6000" b="1" dirty="0"/>
            </a:br>
            <a:r>
              <a:rPr lang="en-US" sz="6000" b="1" dirty="0"/>
              <a:t>Parquet</a:t>
            </a:r>
            <a:br>
              <a:rPr lang="en-US" sz="6000" b="1" dirty="0"/>
            </a:br>
            <a:br>
              <a:rPr lang="en-US" sz="6000" b="1" dirty="0"/>
            </a:br>
            <a:br>
              <a:rPr lang="en-US" sz="6000" b="1" dirty="0"/>
            </a:br>
            <a:endParaRPr lang="en-US" sz="6000" b="1" dirty="0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A4182B86-337C-F972-5567-0ECC57A21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34" y="2779458"/>
            <a:ext cx="1509331" cy="326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107232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 File Format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An open format that has been adopted by many platforms.</a:t>
            </a:r>
          </a:p>
          <a:p>
            <a:pPr lvl="1"/>
            <a:r>
              <a:rPr lang="en-US" dirty="0"/>
              <a:t>Open = portable!  No vendor lock-in!</a:t>
            </a:r>
          </a:p>
          <a:p>
            <a:r>
              <a:rPr lang="en-US" dirty="0"/>
              <a:t>Column-based storage.</a:t>
            </a:r>
          </a:p>
          <a:p>
            <a:r>
              <a:rPr lang="en-US" sz="2800" dirty="0"/>
              <a:t>Many similarities to columnstore index conventions.</a:t>
            </a:r>
          </a:p>
          <a:p>
            <a:r>
              <a:rPr lang="en-US" sz="2800" dirty="0"/>
              <a:t>(MUCH) more efficient for analytics than other file formats (CSV, XML, JSON, </a:t>
            </a:r>
            <a:r>
              <a:rPr lang="en-US" sz="2800" dirty="0" err="1"/>
              <a:t>etc</a:t>
            </a:r>
            <a:r>
              <a:rPr lang="en-US" sz="2800" dirty="0"/>
              <a:t>…)</a:t>
            </a:r>
            <a:endParaRPr lang="en-CA" sz="2800" dirty="0"/>
          </a:p>
        </p:txBody>
      </p:sp>
    </p:spTree>
    <p:extLst>
      <p:ext uri="{BB962C8B-B14F-4D97-AF65-F5344CB8AC3E}">
        <p14:creationId xmlns:p14="http://schemas.microsoft.com/office/powerpoint/2010/main" val="121239326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 File Format Details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BB1D6E7-D39F-CA34-D989-C511C49D7F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77268" y="1363986"/>
            <a:ext cx="7308449" cy="5332135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058D871-C3E1-43A2-6740-A25865238CDF}"/>
              </a:ext>
            </a:extLst>
          </p:cNvPr>
          <p:cNvSpPr txBox="1"/>
          <p:nvPr/>
        </p:nvSpPr>
        <p:spPr>
          <a:xfrm>
            <a:off x="8131946" y="1997476"/>
            <a:ext cx="391466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Within each Rowgroup, each column’s</a:t>
            </a:r>
          </a:p>
          <a:p>
            <a:r>
              <a:rPr lang="en-US" dirty="0"/>
              <a:t>data is referred to as a “Column Chunk”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276E4B8-EC29-2E56-77C5-702653470122}"/>
              </a:ext>
            </a:extLst>
          </p:cNvPr>
          <p:cNvSpPr txBox="1"/>
          <p:nvPr/>
        </p:nvSpPr>
        <p:spPr>
          <a:xfrm>
            <a:off x="8131946" y="3059668"/>
            <a:ext cx="38322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column chunk can be divided into</a:t>
            </a:r>
          </a:p>
          <a:p>
            <a:r>
              <a:rPr lang="en-US" dirty="0"/>
              <a:t>as many pages as is needed to store</a:t>
            </a:r>
          </a:p>
          <a:p>
            <a:r>
              <a:rPr lang="en-US" dirty="0"/>
              <a:t>its data.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3AC659-9FDE-1336-74FC-EB7AAA1848A9}"/>
              </a:ext>
            </a:extLst>
          </p:cNvPr>
          <p:cNvSpPr txBox="1"/>
          <p:nvPr/>
        </p:nvSpPr>
        <p:spPr>
          <a:xfrm>
            <a:off x="8131946" y="4398859"/>
            <a:ext cx="378988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Each data page contains a header with</a:t>
            </a:r>
          </a:p>
          <a:p>
            <a:r>
              <a:rPr lang="en-US" dirty="0"/>
              <a:t>metadata describing its contents.</a:t>
            </a:r>
          </a:p>
        </p:txBody>
      </p:sp>
    </p:spTree>
    <p:extLst>
      <p:ext uri="{BB962C8B-B14F-4D97-AF65-F5344CB8AC3E}">
        <p14:creationId xmlns:p14="http://schemas.microsoft.com/office/powerpoint/2010/main" val="336347747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 File Format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Like columnstore indexes, metadata is separated from data, though it does not provide the same optimizations as columnstore (yet!)</a:t>
            </a:r>
          </a:p>
          <a:p>
            <a:r>
              <a:rPr lang="en-US" sz="2800" dirty="0"/>
              <a:t>Data page defaults to approximate 1MB max size. This can be customized if needed.</a:t>
            </a:r>
          </a:p>
          <a:p>
            <a:pPr lvl="1"/>
            <a:r>
              <a:rPr lang="en-US" dirty="0"/>
              <a:t>Via </a:t>
            </a:r>
            <a:r>
              <a:rPr lang="en-US" dirty="0" err="1"/>
              <a:t>write_table</a:t>
            </a:r>
            <a:r>
              <a:rPr lang="en-US" dirty="0"/>
              <a:t>() option </a:t>
            </a:r>
            <a:r>
              <a:rPr lang="en-US" dirty="0" err="1"/>
              <a:t>data_page_size</a:t>
            </a:r>
            <a:r>
              <a:rPr lang="en-US" dirty="0"/>
              <a:t>.</a:t>
            </a:r>
          </a:p>
          <a:p>
            <a:r>
              <a:rPr lang="en-US" dirty="0"/>
              <a:t>Data types are extrapolated into smaller/simpler types.</a:t>
            </a:r>
          </a:p>
          <a:p>
            <a:pPr lvl="1"/>
            <a:r>
              <a:rPr lang="en-US" dirty="0"/>
              <a:t>For example, strings become binary byte arrays.</a:t>
            </a:r>
          </a:p>
          <a:p>
            <a:r>
              <a:rPr lang="en-CA" dirty="0"/>
              <a:t>Minimum unit of reads is the column chunk.</a:t>
            </a:r>
          </a:p>
        </p:txBody>
      </p:sp>
    </p:spTree>
    <p:extLst>
      <p:ext uri="{BB962C8B-B14F-4D97-AF65-F5344CB8AC3E}">
        <p14:creationId xmlns:p14="http://schemas.microsoft.com/office/powerpoint/2010/main" val="149017080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Apache Parquet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Spark supports many different algorithms/formats:</a:t>
            </a:r>
          </a:p>
          <a:p>
            <a:pPr lvl="1"/>
            <a:r>
              <a:rPr lang="en-CA" dirty="0"/>
              <a:t>Snappy, </a:t>
            </a:r>
            <a:r>
              <a:rPr lang="en-CA" dirty="0" err="1"/>
              <a:t>gzip</a:t>
            </a:r>
            <a:r>
              <a:rPr lang="en-CA" dirty="0"/>
              <a:t>, </a:t>
            </a:r>
            <a:r>
              <a:rPr lang="en-CA" dirty="0" err="1"/>
              <a:t>lzo</a:t>
            </a:r>
            <a:r>
              <a:rPr lang="en-CA" dirty="0"/>
              <a:t>, </a:t>
            </a:r>
            <a:r>
              <a:rPr lang="en-CA" dirty="0" err="1"/>
              <a:t>brotli</a:t>
            </a:r>
            <a:r>
              <a:rPr lang="en-CA" dirty="0"/>
              <a:t>, lz4, </a:t>
            </a:r>
            <a:r>
              <a:rPr lang="en-CA" dirty="0" err="1"/>
              <a:t>zstd</a:t>
            </a:r>
            <a:r>
              <a:rPr lang="en-CA" dirty="0"/>
              <a:t>, and uncompressed.</a:t>
            </a:r>
          </a:p>
          <a:p>
            <a:r>
              <a:rPr lang="en-CA" dirty="0"/>
              <a:t>Parquet uses many familiar encoding methods:</a:t>
            </a:r>
          </a:p>
          <a:p>
            <a:pPr lvl="1"/>
            <a:r>
              <a:rPr lang="en-CA" dirty="0"/>
              <a:t>Run-length encoding</a:t>
            </a:r>
          </a:p>
          <a:p>
            <a:pPr lvl="2"/>
            <a:r>
              <a:rPr lang="en-CA" dirty="0"/>
              <a:t>NULLs are removed via run-length encoding.</a:t>
            </a:r>
          </a:p>
          <a:p>
            <a:pPr lvl="1"/>
            <a:r>
              <a:rPr lang="en-CA" dirty="0"/>
              <a:t>Dictionary encoding</a:t>
            </a:r>
          </a:p>
          <a:p>
            <a:pPr lvl="1"/>
            <a:r>
              <a:rPr lang="en-CA" dirty="0"/>
              <a:t>Bit-packing</a:t>
            </a:r>
          </a:p>
          <a:p>
            <a:r>
              <a:rPr lang="en-CA" dirty="0"/>
              <a:t>Compression is applied at the page level.  This means that each column chunk can contain data compressed in different ways (by page).</a:t>
            </a:r>
          </a:p>
        </p:txBody>
      </p:sp>
    </p:spTree>
    <p:extLst>
      <p:ext uri="{BB962C8B-B14F-4D97-AF65-F5344CB8AC3E}">
        <p14:creationId xmlns:p14="http://schemas.microsoft.com/office/powerpoint/2010/main" val="354013653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Encoding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Additional encoding type available to the Parquet format.</a:t>
            </a:r>
          </a:p>
          <a:p>
            <a:r>
              <a:rPr lang="en-CA" dirty="0"/>
              <a:t>Computes the difference between consecutive values and stores that difference (delta).</a:t>
            </a:r>
          </a:p>
          <a:p>
            <a:r>
              <a:rPr lang="en-CA" dirty="0"/>
              <a:t>Effective on values that span a small range, especially large values.</a:t>
            </a:r>
          </a:p>
          <a:p>
            <a:r>
              <a:rPr lang="en-CA" dirty="0"/>
              <a:t>This has absolutely nothing to do with Delta Lake.</a:t>
            </a:r>
          </a:p>
        </p:txBody>
      </p:sp>
    </p:spTree>
    <p:extLst>
      <p:ext uri="{BB962C8B-B14F-4D97-AF65-F5344CB8AC3E}">
        <p14:creationId xmlns:p14="http://schemas.microsoft.com/office/powerpoint/2010/main" val="6108102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Encoding Example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8F38CBA7-BE88-9BFD-B77F-721C3EF245A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4346734"/>
              </p:ext>
            </p:extLst>
          </p:nvPr>
        </p:nvGraphicFramePr>
        <p:xfrm>
          <a:off x="838200" y="1690687"/>
          <a:ext cx="3733800" cy="436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882162">
                  <a:extLst>
                    <a:ext uri="{9D8B030D-6E8A-4147-A177-3AD203B41FA5}">
                      <a16:colId xmlns:a16="http://schemas.microsoft.com/office/drawing/2014/main" val="2439018138"/>
                    </a:ext>
                  </a:extLst>
                </a:gridCol>
                <a:gridCol w="2851638">
                  <a:extLst>
                    <a:ext uri="{9D8B030D-6E8A-4147-A177-3AD203B41FA5}">
                      <a16:colId xmlns:a16="http://schemas.microsoft.com/office/drawing/2014/main" val="640073008"/>
                    </a:ext>
                  </a:extLst>
                </a:gridCol>
              </a:tblGrid>
              <a:tr h="290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Value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Bit-Packed Size (bits)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518386149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787768347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535131095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99004784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0664712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555706910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75853602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066442320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1007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32021697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1008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2306005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1009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215856532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1015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1829104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4023115753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1025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432650251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Total: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131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86661228"/>
                  </a:ext>
                </a:extLst>
              </a:tr>
            </a:tbl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C1AB972-863D-C8FC-C36A-544B9571ED2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892158"/>
              </p:ext>
            </p:extLst>
          </p:nvPr>
        </p:nvGraphicFramePr>
        <p:xfrm>
          <a:off x="6342225" y="1690686"/>
          <a:ext cx="3361612" cy="436488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789516">
                  <a:extLst>
                    <a:ext uri="{9D8B030D-6E8A-4147-A177-3AD203B41FA5}">
                      <a16:colId xmlns:a16="http://schemas.microsoft.com/office/drawing/2014/main" val="4188926745"/>
                    </a:ext>
                  </a:extLst>
                </a:gridCol>
                <a:gridCol w="2572096">
                  <a:extLst>
                    <a:ext uri="{9D8B030D-6E8A-4147-A177-3AD203B41FA5}">
                      <a16:colId xmlns:a16="http://schemas.microsoft.com/office/drawing/2014/main" val="1702795855"/>
                    </a:ext>
                  </a:extLst>
                </a:gridCol>
              </a:tblGrid>
              <a:tr h="290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Delta</a:t>
                      </a:r>
                      <a:endParaRPr lang="en-US" sz="1600" b="1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 dirty="0">
                          <a:effectLst/>
                        </a:rPr>
                        <a:t>Bit-Packed Size (bits)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261852415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1000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 10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43979663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0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 dirty="0">
                          <a:effectLst/>
                        </a:rPr>
                        <a:t>1</a:t>
                      </a:r>
                      <a:endParaRPr lang="en-US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070049052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59393249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920608623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2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130047945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613966236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0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911488429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25755070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782821352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1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2692142563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6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188484825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861086320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5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u="none" strike="noStrike">
                          <a:effectLst/>
                        </a:rPr>
                        <a:t>3</a:t>
                      </a:r>
                      <a:endParaRPr lang="en-US" sz="16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972284123"/>
                  </a:ext>
                </a:extLst>
              </a:tr>
              <a:tr h="290992">
                <a:tc>
                  <a:txBody>
                    <a:bodyPr/>
                    <a:lstStyle/>
                    <a:p>
                      <a:pPr algn="l" fontAlgn="b"/>
                      <a:r>
                        <a:rPr lang="en-US" sz="1600" b="1" u="none" strike="noStrike">
                          <a:effectLst/>
                        </a:rPr>
                        <a:t>Total: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600" b="1" u="none" strike="noStrike" dirty="0">
                          <a:effectLst/>
                        </a:rPr>
                        <a:t>30</a:t>
                      </a:r>
                      <a:endParaRPr lang="en-US" sz="1600" b="1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9525" marR="9525" marT="9525" marB="0" anchor="b"/>
                </a:tc>
                <a:extLst>
                  <a:ext uri="{0D108BD9-81ED-4DB2-BD59-A6C34878D82A}">
                    <a16:rowId xmlns:a16="http://schemas.microsoft.com/office/drawing/2014/main" val="3763768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5875554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388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Delta Lake</a:t>
            </a:r>
            <a:br>
              <a:rPr lang="en-US" sz="6000" b="1" dirty="0"/>
            </a:br>
            <a:br>
              <a:rPr lang="en-US" sz="6000" b="1" dirty="0"/>
            </a:br>
            <a:br>
              <a:rPr lang="en-US" sz="6000" b="1" dirty="0"/>
            </a:br>
            <a:endParaRPr lang="en-US" sz="6000" b="1" dirty="0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A4182B86-337C-F972-5567-0ECC57A21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41334" y="2511555"/>
            <a:ext cx="1509331" cy="326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27134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Is a set of versioned Parquet files with a transaction log.</a:t>
            </a:r>
          </a:p>
          <a:p>
            <a:r>
              <a:rPr lang="en-CA" dirty="0"/>
              <a:t>Allows for concurrent writes, time travel, and versioning.</a:t>
            </a:r>
          </a:p>
          <a:p>
            <a:r>
              <a:rPr lang="en-CA" dirty="0"/>
              <a:t>Provides ACID transaction capabilities via optimistic snapshot isolation.</a:t>
            </a:r>
          </a:p>
          <a:p>
            <a:r>
              <a:rPr lang="en-CA" dirty="0"/>
              <a:t>Consumes more space and can become fragmented with lots of updates.  Similar challenge to columnstore indexes w/ updates.</a:t>
            </a:r>
          </a:p>
          <a:p>
            <a:pPr lvl="1"/>
            <a:r>
              <a:rPr lang="en-CA" dirty="0"/>
              <a:t>Ideal workloads are mainly insert/read, maybe deletes, no updates.</a:t>
            </a:r>
          </a:p>
          <a:p>
            <a:r>
              <a:rPr lang="en-CA" dirty="0"/>
              <a:t>Metadata is stored inline with data to prevent the metadata store from becoming prohibitively large.</a:t>
            </a:r>
          </a:p>
          <a:p>
            <a:r>
              <a:rPr lang="en-CA" dirty="0"/>
              <a:t>Changes are referred to as Commits.</a:t>
            </a:r>
          </a:p>
          <a:p>
            <a:r>
              <a:rPr lang="en-CA" dirty="0"/>
              <a:t>Open source format</a:t>
            </a:r>
          </a:p>
          <a:p>
            <a:pPr lvl="1"/>
            <a:r>
              <a:rPr lang="en-US" dirty="0"/>
              <a:t>Open = portable!  No vendor lock-in!</a:t>
            </a:r>
          </a:p>
        </p:txBody>
      </p:sp>
    </p:spTree>
    <p:extLst>
      <p:ext uri="{BB962C8B-B14F-4D97-AF65-F5344CB8AC3E}">
        <p14:creationId xmlns:p14="http://schemas.microsoft.com/office/powerpoint/2010/main" val="294093279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Files</a:t>
            </a:r>
          </a:p>
          <a:p>
            <a:pPr lvl="1"/>
            <a:r>
              <a:rPr lang="en-CA" dirty="0"/>
              <a:t>Details of data modified during the transaction</a:t>
            </a:r>
          </a:p>
          <a:p>
            <a:pPr lvl="1"/>
            <a:r>
              <a:rPr lang="en-CA" dirty="0"/>
              <a:t>Stored in a parquet file (*.parquet)</a:t>
            </a:r>
          </a:p>
          <a:p>
            <a:r>
              <a:rPr lang="en-CA" dirty="0"/>
              <a:t>Deletion Vector Files</a:t>
            </a:r>
          </a:p>
          <a:p>
            <a:pPr lvl="1"/>
            <a:r>
              <a:rPr lang="en-CA" dirty="0"/>
              <a:t>References deleted rows that are to be soft-deleted (like the delete bitmap)</a:t>
            </a:r>
          </a:p>
          <a:p>
            <a:pPr lvl="1"/>
            <a:r>
              <a:rPr lang="en-CA" dirty="0"/>
              <a:t>Stored as a binary file (*.bin)</a:t>
            </a:r>
          </a:p>
          <a:p>
            <a:r>
              <a:rPr lang="en-CA" dirty="0"/>
              <a:t>Change Data Files</a:t>
            </a:r>
          </a:p>
          <a:p>
            <a:pPr lvl="1"/>
            <a:r>
              <a:rPr lang="en-CA" dirty="0"/>
              <a:t>Manages data changes only: UPDATE, DELETE, MERGE.</a:t>
            </a:r>
          </a:p>
          <a:p>
            <a:pPr lvl="1"/>
            <a:r>
              <a:rPr lang="en-CA" dirty="0"/>
              <a:t>Stored as parquet file (*.</a:t>
            </a:r>
            <a:r>
              <a:rPr lang="en-CA" dirty="0" err="1"/>
              <a:t>snappy.parquet</a:t>
            </a:r>
            <a:r>
              <a:rPr lang="en-CA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33985428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OLAP vs. OLTP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Transactional (OLTP) workloads are typically:</a:t>
            </a:r>
          </a:p>
          <a:p>
            <a:pPr lvl="1"/>
            <a:r>
              <a:rPr lang="en-US" dirty="0"/>
              <a:t>Less rows</a:t>
            </a:r>
          </a:p>
          <a:p>
            <a:pPr lvl="1"/>
            <a:r>
              <a:rPr lang="en-US" dirty="0"/>
              <a:t>More updates/deletes.</a:t>
            </a:r>
          </a:p>
          <a:p>
            <a:pPr lvl="1"/>
            <a:r>
              <a:rPr lang="en-US" dirty="0"/>
              <a:t>More columns.  Columns may contain text or other binary data.</a:t>
            </a:r>
          </a:p>
          <a:p>
            <a:pPr lvl="1"/>
            <a:r>
              <a:rPr lang="en-US" dirty="0"/>
              <a:t>Very time-sensitive*. End users are waiting.</a:t>
            </a:r>
          </a:p>
          <a:p>
            <a:pPr lvl="1"/>
            <a:r>
              <a:rPr lang="en-US" dirty="0"/>
              <a:t>Limited aggregation.  Detail data is important.</a:t>
            </a:r>
          </a:p>
          <a:p>
            <a:r>
              <a:rPr lang="en-US" dirty="0"/>
              <a:t>Analytic (OLAP) workloads are typically:</a:t>
            </a:r>
          </a:p>
          <a:p>
            <a:pPr lvl="1"/>
            <a:r>
              <a:rPr lang="en-US" dirty="0"/>
              <a:t>More rows.</a:t>
            </a:r>
          </a:p>
          <a:p>
            <a:pPr lvl="1"/>
            <a:r>
              <a:rPr lang="en-US" dirty="0"/>
              <a:t>Mostly inserts, maybe deletes, few (if any) updates.</a:t>
            </a:r>
          </a:p>
          <a:p>
            <a:pPr lvl="1"/>
            <a:r>
              <a:rPr lang="en-US" dirty="0"/>
              <a:t>Less columns.  Columns are often numbers, dates, or lookups.</a:t>
            </a:r>
          </a:p>
          <a:p>
            <a:pPr lvl="1"/>
            <a:r>
              <a:rPr lang="en-US" dirty="0"/>
              <a:t>Not always time sensitive*.  Waiting a bit is more acceptable.</a:t>
            </a:r>
          </a:p>
          <a:p>
            <a:pPr lvl="1"/>
            <a:r>
              <a:rPr lang="en-US" dirty="0"/>
              <a:t>Aggregation common.  Metrics/calculations are important.</a:t>
            </a:r>
          </a:p>
        </p:txBody>
      </p:sp>
    </p:spTree>
    <p:extLst>
      <p:ext uri="{BB962C8B-B14F-4D97-AF65-F5344CB8AC3E}">
        <p14:creationId xmlns:p14="http://schemas.microsoft.com/office/powerpoint/2010/main" val="3480243178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CA" dirty="0"/>
              <a:t>Delta Log Entries</a:t>
            </a:r>
          </a:p>
          <a:p>
            <a:pPr lvl="1"/>
            <a:r>
              <a:rPr lang="en-CA" dirty="0"/>
              <a:t>Log of all changes to a table. Each log file is a unit of atomicity for the table.</a:t>
            </a:r>
          </a:p>
          <a:p>
            <a:pPr lvl="1"/>
            <a:r>
              <a:rPr lang="en-CA" dirty="0"/>
              <a:t>Stored as a JSON (*.</a:t>
            </a:r>
            <a:r>
              <a:rPr lang="en-CA" dirty="0" err="1"/>
              <a:t>json</a:t>
            </a:r>
            <a:r>
              <a:rPr lang="en-CA" dirty="0"/>
              <a:t>)</a:t>
            </a:r>
          </a:p>
          <a:p>
            <a:r>
              <a:rPr lang="en-CA" dirty="0"/>
              <a:t>Checkpoints</a:t>
            </a:r>
          </a:p>
          <a:p>
            <a:pPr lvl="1"/>
            <a:r>
              <a:rPr lang="en-CA" dirty="0"/>
              <a:t>Contains a complete replay of all actions on a table.</a:t>
            </a:r>
          </a:p>
          <a:p>
            <a:pPr lvl="1"/>
            <a:r>
              <a:rPr lang="en-CA" dirty="0"/>
              <a:t>May follow two distinct file conventions: V1 spec &amp; V2 spec:</a:t>
            </a:r>
          </a:p>
          <a:p>
            <a:pPr lvl="2"/>
            <a:r>
              <a:rPr lang="en-CA" dirty="0"/>
              <a:t>V1 spec are flat checkpoints stored in numbered parquet files.</a:t>
            </a:r>
          </a:p>
          <a:p>
            <a:pPr lvl="3"/>
            <a:r>
              <a:rPr lang="en-CA" dirty="0"/>
              <a:t>Single-file checkpoints are more reliable than multi-file, which are deprecated.</a:t>
            </a:r>
          </a:p>
          <a:p>
            <a:pPr lvl="2"/>
            <a:r>
              <a:rPr lang="en-CA" dirty="0"/>
              <a:t>V2 spec use a JSON file and any number of sidecar parquet files (or none)</a:t>
            </a:r>
          </a:p>
          <a:p>
            <a:pPr lvl="3"/>
            <a:r>
              <a:rPr lang="en-CA" dirty="0"/>
              <a:t>File adds/removes go in sidecar files, if needed.</a:t>
            </a:r>
          </a:p>
          <a:p>
            <a:r>
              <a:rPr lang="en-CA" dirty="0"/>
              <a:t>Compaction</a:t>
            </a:r>
          </a:p>
          <a:p>
            <a:pPr lvl="1"/>
            <a:r>
              <a:rPr lang="en-CA" dirty="0"/>
              <a:t>For entities that are the target of many writes, the OPTIMIZE command can be used to compact many small files into a smaller number of larger files.</a:t>
            </a:r>
          </a:p>
        </p:txBody>
      </p:sp>
    </p:spTree>
    <p:extLst>
      <p:ext uri="{BB962C8B-B14F-4D97-AF65-F5344CB8AC3E}">
        <p14:creationId xmlns:p14="http://schemas.microsoft.com/office/powerpoint/2010/main" val="150025257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Parquet vs. Delta Lake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CA" dirty="0"/>
              <a:t>Parquet is ideal for:</a:t>
            </a:r>
          </a:p>
          <a:p>
            <a:pPr lvl="1"/>
            <a:r>
              <a:rPr lang="en-CA" dirty="0"/>
              <a:t>Full or infrequent data loads (classic monthly/weekly/daily data load scenarios).</a:t>
            </a:r>
          </a:p>
          <a:p>
            <a:pPr lvl="1"/>
            <a:r>
              <a:rPr lang="en-CA" dirty="0"/>
              <a:t>Concurrency is not a problem.</a:t>
            </a:r>
          </a:p>
          <a:p>
            <a:pPr lvl="1"/>
            <a:r>
              <a:rPr lang="en-CA" dirty="0"/>
              <a:t>Time travel/versioning is not needed.</a:t>
            </a:r>
          </a:p>
          <a:p>
            <a:r>
              <a:rPr lang="en-CA" dirty="0"/>
              <a:t>Delta Lake is ideal for:</a:t>
            </a:r>
          </a:p>
          <a:p>
            <a:pPr lvl="1"/>
            <a:r>
              <a:rPr lang="en-CA" dirty="0"/>
              <a:t>ACID transaction support.</a:t>
            </a:r>
          </a:p>
          <a:p>
            <a:pPr lvl="1"/>
            <a:r>
              <a:rPr lang="en-CA" dirty="0"/>
              <a:t>Time travel/versioning.</a:t>
            </a:r>
          </a:p>
          <a:p>
            <a:pPr lvl="1"/>
            <a:r>
              <a:rPr lang="en-CA" dirty="0"/>
              <a:t>Frequent incremental data loads and/or streaming data.</a:t>
            </a:r>
          </a:p>
          <a:p>
            <a:pPr lvl="1"/>
            <a:r>
              <a:rPr lang="en-CA" dirty="0"/>
              <a:t>Expected contention between readers &amp; writers.</a:t>
            </a:r>
          </a:p>
          <a:p>
            <a:pPr lvl="1"/>
            <a:endParaRPr lang="en-CA" dirty="0"/>
          </a:p>
          <a:p>
            <a:pPr marL="0" indent="0">
              <a:buNone/>
            </a:pPr>
            <a:r>
              <a:rPr lang="en-CA" sz="2100" i="1" dirty="0"/>
              <a:t>*Note that Delta Lake requires more compute and will cost more than using only the parquet format.</a:t>
            </a:r>
          </a:p>
        </p:txBody>
      </p:sp>
    </p:spTree>
    <p:extLst>
      <p:ext uri="{BB962C8B-B14F-4D97-AF65-F5344CB8AC3E}">
        <p14:creationId xmlns:p14="http://schemas.microsoft.com/office/powerpoint/2010/main" val="2638121529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V-Order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Parquet file optimization found in Azure Lakehouse, Delta Lake, and Direct Lake.</a:t>
            </a:r>
          </a:p>
          <a:p>
            <a:r>
              <a:rPr lang="en-CA" dirty="0"/>
              <a:t>Orders rows within parquet files to optimize compression.</a:t>
            </a:r>
          </a:p>
          <a:p>
            <a:pPr lvl="1"/>
            <a:r>
              <a:rPr lang="en-CA" dirty="0"/>
              <a:t>Encoding/compression is tied directly into V-Order optimization.</a:t>
            </a:r>
          </a:p>
          <a:p>
            <a:r>
              <a:rPr lang="en-CA" dirty="0"/>
              <a:t>Analogous to Vertipaq optimization in columnstore indexes.</a:t>
            </a:r>
          </a:p>
          <a:p>
            <a:pPr lvl="1"/>
            <a:r>
              <a:rPr lang="en-CA" dirty="0"/>
              <a:t>Improves rowgroup read speeds.</a:t>
            </a:r>
          </a:p>
          <a:p>
            <a:r>
              <a:rPr lang="en-CA" dirty="0"/>
              <a:t>V-ordered files remain open source/parquet format compliant.</a:t>
            </a:r>
          </a:p>
          <a:p>
            <a:r>
              <a:rPr lang="en-CA" dirty="0"/>
              <a:t>Enabled by default in Apache Spark &amp; Microsoft Fabric.</a:t>
            </a:r>
          </a:p>
        </p:txBody>
      </p:sp>
    </p:spTree>
    <p:extLst>
      <p:ext uri="{BB962C8B-B14F-4D97-AF65-F5344CB8AC3E}">
        <p14:creationId xmlns:p14="http://schemas.microsoft.com/office/powerpoint/2010/main" val="262693852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Z-Order Optimization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Data is co-located in a set of Delta Lake files.</a:t>
            </a:r>
          </a:p>
          <a:p>
            <a:r>
              <a:rPr lang="en-CA" dirty="0"/>
              <a:t>Can be manually enabled for columns that are expected to be often used in query predicates, and that have high cardinalities.</a:t>
            </a:r>
          </a:p>
          <a:p>
            <a:r>
              <a:rPr lang="en-CA" dirty="0"/>
              <a:t>Allows selective loading of files and/or rowgroups.</a:t>
            </a:r>
          </a:p>
          <a:p>
            <a:pPr lvl="1"/>
            <a:r>
              <a:rPr lang="en-CA" dirty="0"/>
              <a:t>Analogous to rowgroup/segment elimination in columnstore indexes.</a:t>
            </a:r>
          </a:p>
          <a:p>
            <a:r>
              <a:rPr lang="en-CA" dirty="0"/>
              <a:t>Can work together with V-Order optimization.</a:t>
            </a:r>
          </a:p>
          <a:p>
            <a:r>
              <a:rPr lang="en-CA" dirty="0"/>
              <a:t>Statistics are automatically collected for up to the first 32 columns in a table.  Stats are needed for Z-Order optimization to be effective.</a:t>
            </a:r>
          </a:p>
          <a:p>
            <a:pPr lvl="1"/>
            <a:r>
              <a:rPr lang="en-CA" dirty="0"/>
              <a:t>Can be added manually, if needed.</a:t>
            </a:r>
          </a:p>
        </p:txBody>
      </p:sp>
    </p:spTree>
    <p:extLst>
      <p:ext uri="{BB962C8B-B14F-4D97-AF65-F5344CB8AC3E}">
        <p14:creationId xmlns:p14="http://schemas.microsoft.com/office/powerpoint/2010/main" val="344491121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071CD0-F6EE-7778-96EF-6B1A2FAA5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Liquid Clustering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EE7FA85-A0C8-B4ED-8398-93566A01B0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Z-Order optimization requires keys to be chosen and order to be maintained on newly inserted data (by reclustering that data)</a:t>
            </a:r>
          </a:p>
          <a:p>
            <a:r>
              <a:rPr lang="en-US" dirty="0"/>
              <a:t>Uses a faster method to organize data with less compute/time required to do so.</a:t>
            </a:r>
          </a:p>
          <a:p>
            <a:r>
              <a:rPr lang="en-US" dirty="0"/>
              <a:t>Great for data skew, inconsistent workloads, and scenarios where it is hard to predict query predicates.</a:t>
            </a:r>
          </a:p>
          <a:p>
            <a:r>
              <a:rPr lang="en-US" dirty="0"/>
              <a:t>Changing clustering column is faster than Z-Order Optimization.</a:t>
            </a:r>
          </a:p>
          <a:p>
            <a:r>
              <a:rPr lang="en-US" dirty="0"/>
              <a:t>Found in Databricks Runtime 13.3+ for Delta tables.</a:t>
            </a:r>
          </a:p>
          <a:p>
            <a:pPr marL="457200" lvl="1" indent="0">
              <a:buNone/>
            </a:pPr>
            <a:r>
              <a:rPr lang="en-US" dirty="0"/>
              <a:t>	Row-level concurrency is in Databricks Runtime 14.2+</a:t>
            </a:r>
          </a:p>
        </p:txBody>
      </p:sp>
    </p:spTree>
    <p:extLst>
      <p:ext uri="{BB962C8B-B14F-4D97-AF65-F5344CB8AC3E}">
        <p14:creationId xmlns:p14="http://schemas.microsoft.com/office/powerpoint/2010/main" val="297276271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8EC4D-5326-1C57-0EAA-B1B68D722D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3202BE-5209-F42E-5C3B-11E858D1F3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67FF4A-64ED-3B89-52F0-710560377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sz="6000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r>
              <a:rPr lang="en-US" sz="6000" b="1" dirty="0">
                <a:solidFill>
                  <a:srgbClr val="002060"/>
                </a:solidFill>
              </a:rPr>
              <a:t>	Phew! That was a LOT!</a:t>
            </a:r>
          </a:p>
        </p:txBody>
      </p:sp>
    </p:spTree>
    <p:extLst>
      <p:ext uri="{BB962C8B-B14F-4D97-AF65-F5344CB8AC3E}">
        <p14:creationId xmlns:p14="http://schemas.microsoft.com/office/powerpoint/2010/main" val="307678014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Proprietary Analytics Tools?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A" dirty="0"/>
              <a:t>Tableau, Snowflake, Iceberg, Sisense, Cognos, </a:t>
            </a:r>
            <a:r>
              <a:rPr lang="en-CA" dirty="0" err="1"/>
              <a:t>etc</a:t>
            </a:r>
            <a:r>
              <a:rPr lang="en-CA" dirty="0"/>
              <a:t>…</a:t>
            </a:r>
          </a:p>
          <a:p>
            <a:r>
              <a:rPr lang="en-CA" dirty="0"/>
              <a:t>Even if details are not available, architecture is similar.</a:t>
            </a:r>
          </a:p>
          <a:p>
            <a:r>
              <a:rPr lang="en-CA" dirty="0"/>
              <a:t>Columnstore plus:</a:t>
            </a:r>
          </a:p>
          <a:p>
            <a:pPr lvl="1"/>
            <a:r>
              <a:rPr lang="en-CA" dirty="0"/>
              <a:t>Supplemental indexing</a:t>
            </a:r>
          </a:p>
          <a:p>
            <a:pPr lvl="1"/>
            <a:r>
              <a:rPr lang="en-CA" dirty="0"/>
              <a:t>Encoding/Compression</a:t>
            </a:r>
          </a:p>
          <a:p>
            <a:pPr lvl="1"/>
            <a:r>
              <a:rPr lang="en-CA" dirty="0"/>
              <a:t>Co-locating data</a:t>
            </a:r>
          </a:p>
          <a:p>
            <a:pPr lvl="1"/>
            <a:r>
              <a:rPr lang="en-CA" dirty="0"/>
              <a:t>Row-order optimization</a:t>
            </a:r>
          </a:p>
          <a:p>
            <a:pPr lvl="1"/>
            <a:r>
              <a:rPr lang="en-CA" dirty="0"/>
              <a:t>Delta-like structures for ACID transactions</a:t>
            </a:r>
          </a:p>
          <a:p>
            <a:pPr lvl="1"/>
            <a:r>
              <a:rPr lang="en-CA" dirty="0"/>
              <a:t>Metadata analytics</a:t>
            </a:r>
          </a:p>
          <a:p>
            <a:pPr lvl="1"/>
            <a:endParaRPr lang="en-CA" dirty="0"/>
          </a:p>
        </p:txBody>
      </p:sp>
    </p:spTree>
    <p:extLst>
      <p:ext uri="{BB962C8B-B14F-4D97-AF65-F5344CB8AC3E}">
        <p14:creationId xmlns:p14="http://schemas.microsoft.com/office/powerpoint/2010/main" val="15273956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Best Practices for Analytic Data Storage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Avoid UPDATE operations.  They are computationally expensive in any format and increase concurrency risks in </a:t>
            </a:r>
            <a:r>
              <a:rPr lang="en-CA" dirty="0" err="1"/>
              <a:t>non-ACID</a:t>
            </a:r>
            <a:r>
              <a:rPr lang="en-CA" dirty="0"/>
              <a:t> solutions.</a:t>
            </a:r>
          </a:p>
          <a:p>
            <a:pPr lvl="1"/>
            <a:r>
              <a:rPr lang="en-CA" dirty="0"/>
              <a:t>Replacing with atomic DELETE/INSERT operations is a valid simplification.</a:t>
            </a:r>
          </a:p>
          <a:p>
            <a:r>
              <a:rPr lang="en-CA" dirty="0"/>
              <a:t>Load new data in order by a frequently-queried column.</a:t>
            </a:r>
          </a:p>
          <a:p>
            <a:pPr lvl="1"/>
            <a:r>
              <a:rPr lang="en-CA" dirty="0"/>
              <a:t>Often a datetime, such as a sample/load/log/event time.</a:t>
            </a:r>
          </a:p>
          <a:p>
            <a:pPr lvl="1"/>
            <a:r>
              <a:rPr lang="en-CA" dirty="0"/>
              <a:t>Maintain order over time, if possible.</a:t>
            </a:r>
          </a:p>
          <a:p>
            <a:pPr lvl="1"/>
            <a:r>
              <a:rPr lang="en-CA" dirty="0"/>
              <a:t>Consider a complete reload/re-creation of data if data is too fragmented.</a:t>
            </a:r>
          </a:p>
          <a:p>
            <a:pPr lvl="2"/>
            <a:r>
              <a:rPr lang="en-CA" dirty="0"/>
              <a:t>Can be done by table/partition/file as needed.  No need to reload everything if most is ordered.</a:t>
            </a:r>
          </a:p>
          <a:p>
            <a:pPr lvl="1"/>
            <a:r>
              <a:rPr lang="en-CA" dirty="0"/>
              <a:t>Ordered columnstore index feature is not production-worthy.  Yet.</a:t>
            </a:r>
          </a:p>
          <a:p>
            <a:r>
              <a:rPr lang="en-CA" dirty="0"/>
              <a:t>Dig into metadata and settings and fine-tune, </a:t>
            </a:r>
            <a:r>
              <a:rPr lang="en-CA" i="1" dirty="0"/>
              <a:t>but only when needed</a:t>
            </a:r>
            <a:r>
              <a:rPr lang="en-CA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65752848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300" dirty="0"/>
              <a:t>Best Practices for Analytic Data Storage (Part 2)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CA" dirty="0"/>
              <a:t>Partition data, if able.  Old data may not be used the same way as new data.  Consider archived, soft-deleted, inactive, or unused data.  Compress differently, if needed.</a:t>
            </a:r>
          </a:p>
          <a:p>
            <a:r>
              <a:rPr lang="en-CA" dirty="0"/>
              <a:t>Normalize large text/strings.  Especially with high cardinality.</a:t>
            </a:r>
          </a:p>
          <a:p>
            <a:pPr lvl="1"/>
            <a:r>
              <a:rPr lang="en-CA" dirty="0"/>
              <a:t>Lengthy text/binary data does not compress as well and can cause dictionary pressure in any format that uses dictionary compression.</a:t>
            </a:r>
          </a:p>
          <a:p>
            <a:r>
              <a:rPr lang="en-CA" dirty="0"/>
              <a:t>Query only the columns that are needed.</a:t>
            </a:r>
          </a:p>
          <a:p>
            <a:pPr lvl="1"/>
            <a:r>
              <a:rPr lang="en-CA" dirty="0"/>
              <a:t>Reduces reads significantly and speeds up data access on any platform.</a:t>
            </a:r>
          </a:p>
          <a:p>
            <a:r>
              <a:rPr lang="en-CA" dirty="0"/>
              <a:t>Use bulk-insert functionality, when available.</a:t>
            </a:r>
          </a:p>
          <a:p>
            <a:pPr lvl="1"/>
            <a:r>
              <a:rPr lang="en-CA" dirty="0"/>
              <a:t>Inserting more rows at once is more efficient than trickle-loads.</a:t>
            </a:r>
          </a:p>
          <a:p>
            <a:pPr lvl="1"/>
            <a:r>
              <a:rPr lang="en-CA" dirty="0"/>
              <a:t>Updates cannot take advantage of this on most platforms.</a:t>
            </a:r>
          </a:p>
        </p:txBody>
      </p:sp>
    </p:spTree>
    <p:extLst>
      <p:ext uri="{BB962C8B-B14F-4D97-AF65-F5344CB8AC3E}">
        <p14:creationId xmlns:p14="http://schemas.microsoft.com/office/powerpoint/2010/main" val="376244269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D6781-CDEE-971F-0FC6-6D6FE847E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182919-70D8-600B-8384-FDB06DB373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Knowing how analytic data is stored can help improve data load and analytics performance.</a:t>
            </a:r>
          </a:p>
          <a:p>
            <a:r>
              <a:rPr lang="en-US" dirty="0"/>
              <a:t>Most analytic storage engines have similar architectures.</a:t>
            </a:r>
          </a:p>
          <a:p>
            <a:r>
              <a:rPr lang="en-US" dirty="0"/>
              <a:t>Choosing the best tool for the job can reduce cost and improve performance.</a:t>
            </a:r>
          </a:p>
          <a:p>
            <a:r>
              <a:rPr lang="en-US" dirty="0"/>
              <a:t>Open-source tools carry a huge advantage if you want to avoid vendor lock-in.</a:t>
            </a:r>
          </a:p>
        </p:txBody>
      </p:sp>
    </p:spTree>
    <p:extLst>
      <p:ext uri="{BB962C8B-B14F-4D97-AF65-F5344CB8AC3E}">
        <p14:creationId xmlns:p14="http://schemas.microsoft.com/office/powerpoint/2010/main" val="362086446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About Mixed Workloads?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Log data, current/history tables, queue tables,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  <a:p>
            <a:r>
              <a:rPr lang="en-US" dirty="0"/>
              <a:t>Data is often written via inserts and rarely modified.</a:t>
            </a:r>
          </a:p>
          <a:p>
            <a:pPr lvl="1"/>
            <a:r>
              <a:rPr lang="en-US" dirty="0"/>
              <a:t>Or only a small portion is modified.</a:t>
            </a:r>
          </a:p>
          <a:p>
            <a:r>
              <a:rPr lang="en-US" dirty="0"/>
              <a:t>Data may be repetitive.</a:t>
            </a:r>
          </a:p>
          <a:p>
            <a:r>
              <a:rPr lang="en-US" dirty="0"/>
              <a:t>May or may not be time-sensitive*.</a:t>
            </a:r>
          </a:p>
          <a:p>
            <a:r>
              <a:rPr lang="en-US" dirty="0"/>
              <a:t>Data can often be partitioned into active/inactive data.</a:t>
            </a:r>
          </a:p>
          <a:p>
            <a:r>
              <a:rPr lang="en-US" dirty="0"/>
              <a:t>OLAP data conventions can sometimes be used (with a bit of caution).</a:t>
            </a:r>
          </a:p>
          <a:p>
            <a:r>
              <a:rPr lang="en-US" dirty="0"/>
              <a:t>Data lakes are a mix of OLAP and OLTP features, but are 100% OLAP for the purpose of compression/storage.</a:t>
            </a:r>
          </a:p>
        </p:txBody>
      </p:sp>
    </p:spTree>
    <p:extLst>
      <p:ext uri="{BB962C8B-B14F-4D97-AF65-F5344CB8AC3E}">
        <p14:creationId xmlns:p14="http://schemas.microsoft.com/office/powerpoint/2010/main" val="256129709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C08FE4AF-B348-5DEE-C10F-85D8705B96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203" y="274638"/>
            <a:ext cx="11003771" cy="1143000"/>
          </a:xfrm>
        </p:spPr>
        <p:txBody>
          <a:bodyPr/>
          <a:lstStyle/>
          <a:p>
            <a:r>
              <a:rPr lang="en-US" dirty="0"/>
              <a:t>Thank You!</a:t>
            </a:r>
            <a:endParaRPr lang="en-IN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BFA2969-999F-DDD3-C35F-3E279E43B35C}"/>
              </a:ext>
            </a:extLst>
          </p:cNvPr>
          <p:cNvSpPr txBox="1">
            <a:spLocks/>
          </p:cNvSpPr>
          <p:nvPr/>
        </p:nvSpPr>
        <p:spPr>
          <a:xfrm>
            <a:off x="3033784" y="2996952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Edward Pollack</a:t>
            </a:r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35ACAAD6-4E50-617D-6F1C-85EAA41388E2}"/>
              </a:ext>
            </a:extLst>
          </p:cNvPr>
          <p:cNvSpPr txBox="1">
            <a:spLocks/>
          </p:cNvSpPr>
          <p:nvPr/>
        </p:nvSpPr>
        <p:spPr>
          <a:xfrm>
            <a:off x="3033784" y="3568014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@EdwardPollack</a:t>
            </a:r>
          </a:p>
        </p:txBody>
      </p:sp>
      <p:sp>
        <p:nvSpPr>
          <p:cNvPr id="8" name="Content Placeholder 4">
            <a:extLst>
              <a:ext uri="{FF2B5EF4-FFF2-40B4-BE49-F238E27FC236}">
                <a16:creationId xmlns:a16="http://schemas.microsoft.com/office/drawing/2014/main" id="{33834A94-5551-2FFC-FBC5-30172EB7F237}"/>
              </a:ext>
            </a:extLst>
          </p:cNvPr>
          <p:cNvSpPr txBox="1">
            <a:spLocks/>
          </p:cNvSpPr>
          <p:nvPr/>
        </p:nvSpPr>
        <p:spPr>
          <a:xfrm>
            <a:off x="3033784" y="4139076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</a:rPr>
              <a:t>ed@edwardpollack.com</a:t>
            </a:r>
          </a:p>
        </p:txBody>
      </p:sp>
      <p:sp>
        <p:nvSpPr>
          <p:cNvPr id="9" name="Content Placeholder 5">
            <a:extLst>
              <a:ext uri="{FF2B5EF4-FFF2-40B4-BE49-F238E27FC236}">
                <a16:creationId xmlns:a16="http://schemas.microsoft.com/office/drawing/2014/main" id="{C696CE46-D081-E08B-7927-3727540391AE}"/>
              </a:ext>
            </a:extLst>
          </p:cNvPr>
          <p:cNvSpPr txBox="1">
            <a:spLocks/>
          </p:cNvSpPr>
          <p:nvPr/>
        </p:nvSpPr>
        <p:spPr>
          <a:xfrm>
            <a:off x="3033784" y="4710139"/>
            <a:ext cx="6116493" cy="553208"/>
          </a:xfrm>
          <a:prstGeom prst="rect">
            <a:avLst/>
          </a:prstGeom>
        </p:spPr>
        <p:txBody>
          <a:bodyPr/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6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1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rgbClr val="C00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Ed Pollack | LinkedIn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660413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413883"/>
          </a:xfrm>
        </p:spPr>
        <p:txBody>
          <a:bodyPr>
            <a:normAutofit/>
          </a:bodyPr>
          <a:lstStyle/>
          <a:p>
            <a:pPr algn="ctr"/>
            <a:r>
              <a:rPr lang="en-US" sz="6000" b="1" dirty="0"/>
              <a:t>Columnstore Indexes</a:t>
            </a:r>
            <a:br>
              <a:rPr lang="en-US" sz="6000" b="1" dirty="0"/>
            </a:br>
            <a:r>
              <a:rPr lang="en-US" sz="6000" b="1" dirty="0"/>
              <a:t>in SQL Server</a:t>
            </a:r>
            <a:br>
              <a:rPr lang="en-US" sz="6000" b="1" dirty="0"/>
            </a:br>
            <a:br>
              <a:rPr lang="en-US" sz="6000" b="1" dirty="0"/>
            </a:br>
            <a:br>
              <a:rPr lang="en-US" sz="6000" b="1" dirty="0"/>
            </a:br>
            <a:endParaRPr lang="en-US" sz="6000" b="1" dirty="0"/>
          </a:p>
        </p:txBody>
      </p:sp>
      <p:pic>
        <p:nvPicPr>
          <p:cNvPr id="9" name="Picture 8" descr="A screenshot of a graph&#10;&#10;Description automatically generated">
            <a:extLst>
              <a:ext uri="{FF2B5EF4-FFF2-40B4-BE49-F238E27FC236}">
                <a16:creationId xmlns:a16="http://schemas.microsoft.com/office/drawing/2014/main" id="{A4182B86-337C-F972-5567-0ECC57A218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0640" y="3115059"/>
            <a:ext cx="1509331" cy="32674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76353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Columnstore Index Storage Format (SQL Server)</a:t>
            </a:r>
          </a:p>
        </p:txBody>
      </p:sp>
      <p:pic>
        <p:nvPicPr>
          <p:cNvPr id="4" name="Content Placeholder 2">
            <a:extLst>
              <a:ext uri="{FF2B5EF4-FFF2-40B4-BE49-F238E27FC236}">
                <a16:creationId xmlns:a16="http://schemas.microsoft.com/office/drawing/2014/main" id="{DE901C7E-53FB-D57C-7FDE-7054A5FE3E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2139" y="1989373"/>
            <a:ext cx="8831922" cy="425491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B0F8F5E-5CCA-54BC-6C25-27BA39C8CD3C}"/>
              </a:ext>
            </a:extLst>
          </p:cNvPr>
          <p:cNvSpPr txBox="1"/>
          <p:nvPr/>
        </p:nvSpPr>
        <p:spPr>
          <a:xfrm>
            <a:off x="502139" y="1452646"/>
            <a:ext cx="60463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Data is stored in segments. Each contains data for one column.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B8BC42-C53C-A228-347E-F6D85A41CCC8}"/>
              </a:ext>
            </a:extLst>
          </p:cNvPr>
          <p:cNvSpPr txBox="1"/>
          <p:nvPr/>
        </p:nvSpPr>
        <p:spPr>
          <a:xfrm>
            <a:off x="9418116" y="2006644"/>
            <a:ext cx="223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Up to 2^20</a:t>
            </a:r>
            <a:r>
              <a:rPr lang="en-US" baseline="30000" dirty="0"/>
              <a:t>th</a:t>
            </a:r>
            <a:r>
              <a:rPr lang="en-US" dirty="0"/>
              <a:t> rows per rowgroup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C68006B-19D0-5067-635A-EC9020DD3D52}"/>
              </a:ext>
            </a:extLst>
          </p:cNvPr>
          <p:cNvSpPr txBox="1"/>
          <p:nvPr/>
        </p:nvSpPr>
        <p:spPr>
          <a:xfrm>
            <a:off x="9418116" y="3386803"/>
            <a:ext cx="22300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One segment per column per rowgroup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2ED4C2-B823-B3D0-5A88-6B3E6A18D343}"/>
              </a:ext>
            </a:extLst>
          </p:cNvPr>
          <p:cNvSpPr txBox="1"/>
          <p:nvPr/>
        </p:nvSpPr>
        <p:spPr>
          <a:xfrm>
            <a:off x="502139" y="6375581"/>
            <a:ext cx="95658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All segments, rowgroups, and metadata are stored in 8kb pages in SQL Server data files (MDF/NDF)</a:t>
            </a:r>
          </a:p>
        </p:txBody>
      </p:sp>
    </p:spTree>
    <p:extLst>
      <p:ext uri="{BB962C8B-B14F-4D97-AF65-F5344CB8AC3E}">
        <p14:creationId xmlns:p14="http://schemas.microsoft.com/office/powerpoint/2010/main" val="394684965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Columnstore Index Compression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Each segment is compressed separately.</a:t>
            </a:r>
          </a:p>
          <a:p>
            <a:r>
              <a:rPr lang="en-US" dirty="0"/>
              <a:t>1 segment = 1 column = 1 data type.</a:t>
            </a:r>
          </a:p>
          <a:p>
            <a:r>
              <a:rPr lang="en-US" dirty="0"/>
              <a:t>Ordered data compresses more effectively (more on this later).</a:t>
            </a:r>
          </a:p>
          <a:p>
            <a:pPr lvl="1"/>
            <a:r>
              <a:rPr lang="en-US" dirty="0"/>
              <a:t>Data that is “close” to other data is more similar.</a:t>
            </a:r>
          </a:p>
        </p:txBody>
      </p:sp>
    </p:spTree>
    <p:extLst>
      <p:ext uri="{BB962C8B-B14F-4D97-AF65-F5344CB8AC3E}">
        <p14:creationId xmlns:p14="http://schemas.microsoft.com/office/powerpoint/2010/main" val="14161942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A64DF8-4A8C-1E7C-EB53-7AF0591D1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Algorithms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E497C8-4216-2109-0D21-757B7032D8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Lossless algorithms to adjust how data is represented.</a:t>
            </a:r>
          </a:p>
          <a:p>
            <a:r>
              <a:rPr lang="en-US" dirty="0"/>
              <a:t>Common algorithms:</a:t>
            </a:r>
          </a:p>
          <a:p>
            <a:pPr lvl="1"/>
            <a:r>
              <a:rPr lang="en-US" dirty="0"/>
              <a:t>Bit packing</a:t>
            </a:r>
          </a:p>
          <a:p>
            <a:pPr lvl="1"/>
            <a:r>
              <a:rPr lang="en-US" dirty="0"/>
              <a:t>Dictionary encoding</a:t>
            </a:r>
          </a:p>
          <a:p>
            <a:pPr lvl="1"/>
            <a:r>
              <a:rPr lang="en-US" dirty="0"/>
              <a:t>Value encoding</a:t>
            </a:r>
          </a:p>
          <a:p>
            <a:pPr lvl="1"/>
            <a:r>
              <a:rPr lang="en-US" dirty="0"/>
              <a:t>Bitmap encoding</a:t>
            </a:r>
          </a:p>
          <a:p>
            <a:r>
              <a:rPr lang="en-US" dirty="0"/>
              <a:t>Encoding goals:</a:t>
            </a:r>
          </a:p>
          <a:p>
            <a:pPr lvl="1"/>
            <a:r>
              <a:rPr lang="en-US" dirty="0"/>
              <a:t>Reduce size of repeated data.</a:t>
            </a:r>
          </a:p>
          <a:p>
            <a:pPr lvl="1"/>
            <a:r>
              <a:rPr lang="en-US" dirty="0"/>
              <a:t>Save space</a:t>
            </a:r>
          </a:p>
          <a:p>
            <a:pPr lvl="1"/>
            <a:r>
              <a:rPr lang="en-US" dirty="0"/>
              <a:t>Allow for more effective compression later on.</a:t>
            </a:r>
          </a:p>
        </p:txBody>
      </p:sp>
    </p:spTree>
    <p:extLst>
      <p:ext uri="{BB962C8B-B14F-4D97-AF65-F5344CB8AC3E}">
        <p14:creationId xmlns:p14="http://schemas.microsoft.com/office/powerpoint/2010/main" val="6492172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10514</TotalTime>
  <Words>3256</Words>
  <Application>Microsoft Office PowerPoint</Application>
  <PresentationFormat>Widescreen</PresentationFormat>
  <Paragraphs>846</Paragraphs>
  <Slides>50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6" baseType="lpstr">
      <vt:lpstr>Arial</vt:lpstr>
      <vt:lpstr>Calibri</vt:lpstr>
      <vt:lpstr>Calibri Light</vt:lpstr>
      <vt:lpstr>Segoe UI</vt:lpstr>
      <vt:lpstr>Wingdings</vt:lpstr>
      <vt:lpstr>Office Theme</vt:lpstr>
      <vt:lpstr>PowerPoint Presentation</vt:lpstr>
      <vt:lpstr>Ed Pollack</vt:lpstr>
      <vt:lpstr>Agenda</vt:lpstr>
      <vt:lpstr>OLAP vs. OLTP</vt:lpstr>
      <vt:lpstr>What About Mixed Workloads?</vt:lpstr>
      <vt:lpstr>Columnstore Indexes in SQL Server   </vt:lpstr>
      <vt:lpstr>Columnstore Index Storage Format (SQL Server)</vt:lpstr>
      <vt:lpstr>Columnstore Index Compression</vt:lpstr>
      <vt:lpstr>Encoding Algorithms</vt:lpstr>
      <vt:lpstr>Bit Packing</vt:lpstr>
      <vt:lpstr>Dictionary Encoding</vt:lpstr>
      <vt:lpstr>Dictionary Encoding Example</vt:lpstr>
      <vt:lpstr>Dictionary Encoding Example</vt:lpstr>
      <vt:lpstr>Dictionary Encoding Example</vt:lpstr>
      <vt:lpstr>Value Encoding</vt:lpstr>
      <vt:lpstr>Value Encoding Example #1</vt:lpstr>
      <vt:lpstr>Value Encoding Example #2</vt:lpstr>
      <vt:lpstr>Value Encoding Example #3</vt:lpstr>
      <vt:lpstr>Run-Length Encoding</vt:lpstr>
      <vt:lpstr>Columnstore Compression</vt:lpstr>
      <vt:lpstr>Vertipaq Optimization</vt:lpstr>
      <vt:lpstr>Vertipaq Optimization Example</vt:lpstr>
      <vt:lpstr>Metadata</vt:lpstr>
      <vt:lpstr>Data Order</vt:lpstr>
      <vt:lpstr>Segment Elimination</vt:lpstr>
      <vt:lpstr>Rowgroup Elimination</vt:lpstr>
      <vt:lpstr>Segment and Rowgroup Elimination</vt:lpstr>
      <vt:lpstr>Writing to Columnstore Indexes</vt:lpstr>
      <vt:lpstr>Writing to Columnstore Indexes</vt:lpstr>
      <vt:lpstr>Apache Parquet   </vt:lpstr>
      <vt:lpstr>Apache Parquet File Format</vt:lpstr>
      <vt:lpstr>Apache Parquet File Format Details</vt:lpstr>
      <vt:lpstr>Apache Parquet File Format Notes</vt:lpstr>
      <vt:lpstr>Apache Parquet Compression</vt:lpstr>
      <vt:lpstr>Delta Encoding</vt:lpstr>
      <vt:lpstr>Delta Encoding Example</vt:lpstr>
      <vt:lpstr>Delta Lake   </vt:lpstr>
      <vt:lpstr>Delta Lake</vt:lpstr>
      <vt:lpstr>Delta Lake Components</vt:lpstr>
      <vt:lpstr>Delta Lake Components</vt:lpstr>
      <vt:lpstr>Parquet vs. Delta Lake</vt:lpstr>
      <vt:lpstr>V-Order Optimization</vt:lpstr>
      <vt:lpstr>Z-Order Optimization</vt:lpstr>
      <vt:lpstr>Liquid Clustering</vt:lpstr>
      <vt:lpstr>PowerPoint Presentation</vt:lpstr>
      <vt:lpstr>What About Proprietary Analytics Tools?</vt:lpstr>
      <vt:lpstr>Best Practices for Analytic Data Storage</vt:lpstr>
      <vt:lpstr>Best Practices for Analytic Data Storage (Part 2)</vt:lpstr>
      <vt:lpstr>Conclusion</vt:lpstr>
      <vt:lpstr>Thank You!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Edward Pollack</dc:creator>
  <cp:lastModifiedBy>Edward Pollack</cp:lastModifiedBy>
  <cp:revision>401</cp:revision>
  <dcterms:created xsi:type="dcterms:W3CDTF">2022-11-29T17:09:54Z</dcterms:created>
  <dcterms:modified xsi:type="dcterms:W3CDTF">2024-03-06T15:32:33Z</dcterms:modified>
</cp:coreProperties>
</file>