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34" r:id="rId3"/>
    <p:sldId id="349" r:id="rId4"/>
    <p:sldId id="266" r:id="rId5"/>
    <p:sldId id="358" r:id="rId6"/>
    <p:sldId id="341" r:id="rId7"/>
    <p:sldId id="357" r:id="rId8"/>
    <p:sldId id="344" r:id="rId9"/>
    <p:sldId id="345" r:id="rId10"/>
    <p:sldId id="346" r:id="rId11"/>
    <p:sldId id="350" r:id="rId12"/>
    <p:sldId id="348" r:id="rId13"/>
    <p:sldId id="347" r:id="rId14"/>
    <p:sldId id="342" r:id="rId15"/>
    <p:sldId id="354" r:id="rId16"/>
    <p:sldId id="343" r:id="rId17"/>
    <p:sldId id="353" r:id="rId18"/>
    <p:sldId id="351" r:id="rId19"/>
    <p:sldId id="355" r:id="rId20"/>
    <p:sldId id="356" r:id="rId21"/>
    <p:sldId id="277"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94D2D-41F8-ED67-5A95-E5BA9BAE9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733C59-CB11-9A02-1FC8-5588A7212D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8EC358-284D-DCF2-D2EA-9AB9B7953494}"/>
              </a:ext>
            </a:extLst>
          </p:cNvPr>
          <p:cNvSpPr>
            <a:spLocks noGrp="1"/>
          </p:cNvSpPr>
          <p:nvPr>
            <p:ph type="dt" sz="half" idx="10"/>
          </p:nvPr>
        </p:nvSpPr>
        <p:spPr/>
        <p:txBody>
          <a:bodyPr/>
          <a:lstStyle/>
          <a:p>
            <a:fld id="{2B51199D-F4D8-4FB7-A8CF-B4911B34E997}" type="datetimeFigureOut">
              <a:rPr lang="en-US" smtClean="0"/>
              <a:t>10/5/2023</a:t>
            </a:fld>
            <a:endParaRPr lang="en-US"/>
          </a:p>
        </p:txBody>
      </p:sp>
      <p:sp>
        <p:nvSpPr>
          <p:cNvPr id="5" name="Footer Placeholder 4">
            <a:extLst>
              <a:ext uri="{FF2B5EF4-FFF2-40B4-BE49-F238E27FC236}">
                <a16:creationId xmlns:a16="http://schemas.microsoft.com/office/drawing/2014/main" id="{A838A2BD-48B6-286F-6ECF-3F070CBC1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69D85-9E12-2C3F-4B82-F4C7597C6AAF}"/>
              </a:ext>
            </a:extLst>
          </p:cNvPr>
          <p:cNvSpPr>
            <a:spLocks noGrp="1"/>
          </p:cNvSpPr>
          <p:nvPr>
            <p:ph type="sldNum" sz="quarter" idx="12"/>
          </p:nvPr>
        </p:nvSpPr>
        <p:spPr/>
        <p:txBody>
          <a:bodyPr/>
          <a:lstStyle/>
          <a:p>
            <a:fld id="{41B0F839-8639-482D-9B63-79F555E9E7B5}" type="slidenum">
              <a:rPr lang="en-US" smtClean="0"/>
              <a:t>‹#›</a:t>
            </a:fld>
            <a:endParaRPr lang="en-US"/>
          </a:p>
        </p:txBody>
      </p:sp>
    </p:spTree>
    <p:extLst>
      <p:ext uri="{BB962C8B-B14F-4D97-AF65-F5344CB8AC3E}">
        <p14:creationId xmlns:p14="http://schemas.microsoft.com/office/powerpoint/2010/main" val="239479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A9A8-E109-3714-A09E-6D0F8E97BE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4AFE5F-5CD2-B75D-0DFF-475BA179B6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9BEF7-1EFD-8A03-5385-C95B654FF027}"/>
              </a:ext>
            </a:extLst>
          </p:cNvPr>
          <p:cNvSpPr>
            <a:spLocks noGrp="1"/>
          </p:cNvSpPr>
          <p:nvPr>
            <p:ph type="dt" sz="half" idx="10"/>
          </p:nvPr>
        </p:nvSpPr>
        <p:spPr/>
        <p:txBody>
          <a:bodyPr/>
          <a:lstStyle/>
          <a:p>
            <a:fld id="{2B51199D-F4D8-4FB7-A8CF-B4911B34E997}" type="datetimeFigureOut">
              <a:rPr lang="en-US" smtClean="0"/>
              <a:t>10/5/2023</a:t>
            </a:fld>
            <a:endParaRPr lang="en-US"/>
          </a:p>
        </p:txBody>
      </p:sp>
      <p:sp>
        <p:nvSpPr>
          <p:cNvPr id="5" name="Footer Placeholder 4">
            <a:extLst>
              <a:ext uri="{FF2B5EF4-FFF2-40B4-BE49-F238E27FC236}">
                <a16:creationId xmlns:a16="http://schemas.microsoft.com/office/drawing/2014/main" id="{DB1B6AC8-25B7-D303-4765-0E40DBC7A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AD62D-4E40-ABDF-4260-5C9078566987}"/>
              </a:ext>
            </a:extLst>
          </p:cNvPr>
          <p:cNvSpPr>
            <a:spLocks noGrp="1"/>
          </p:cNvSpPr>
          <p:nvPr>
            <p:ph type="sldNum" sz="quarter" idx="12"/>
          </p:nvPr>
        </p:nvSpPr>
        <p:spPr/>
        <p:txBody>
          <a:bodyPr/>
          <a:lstStyle/>
          <a:p>
            <a:fld id="{41B0F839-8639-482D-9B63-79F555E9E7B5}" type="slidenum">
              <a:rPr lang="en-US" smtClean="0"/>
              <a:t>‹#›</a:t>
            </a:fld>
            <a:endParaRPr lang="en-US"/>
          </a:p>
        </p:txBody>
      </p:sp>
    </p:spTree>
    <p:extLst>
      <p:ext uri="{BB962C8B-B14F-4D97-AF65-F5344CB8AC3E}">
        <p14:creationId xmlns:p14="http://schemas.microsoft.com/office/powerpoint/2010/main" val="177705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B1E37-7849-10ED-8C32-81BA288EEA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B524C1-8908-5491-BBCC-C2BF874A50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4DE49-B263-EF85-8D96-BD953DE8BAA6}"/>
              </a:ext>
            </a:extLst>
          </p:cNvPr>
          <p:cNvSpPr>
            <a:spLocks noGrp="1"/>
          </p:cNvSpPr>
          <p:nvPr>
            <p:ph type="dt" sz="half" idx="10"/>
          </p:nvPr>
        </p:nvSpPr>
        <p:spPr/>
        <p:txBody>
          <a:bodyPr/>
          <a:lstStyle/>
          <a:p>
            <a:fld id="{2B51199D-F4D8-4FB7-A8CF-B4911B34E997}" type="datetimeFigureOut">
              <a:rPr lang="en-US" smtClean="0"/>
              <a:t>10/5/2023</a:t>
            </a:fld>
            <a:endParaRPr lang="en-US"/>
          </a:p>
        </p:txBody>
      </p:sp>
      <p:sp>
        <p:nvSpPr>
          <p:cNvPr id="5" name="Footer Placeholder 4">
            <a:extLst>
              <a:ext uri="{FF2B5EF4-FFF2-40B4-BE49-F238E27FC236}">
                <a16:creationId xmlns:a16="http://schemas.microsoft.com/office/drawing/2014/main" id="{7190979D-E1CF-C16A-4997-95B7940FE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1974D8-E316-E52E-11ED-461045ECA982}"/>
              </a:ext>
            </a:extLst>
          </p:cNvPr>
          <p:cNvSpPr>
            <a:spLocks noGrp="1"/>
          </p:cNvSpPr>
          <p:nvPr>
            <p:ph type="sldNum" sz="quarter" idx="12"/>
          </p:nvPr>
        </p:nvSpPr>
        <p:spPr/>
        <p:txBody>
          <a:bodyPr/>
          <a:lstStyle/>
          <a:p>
            <a:fld id="{41B0F839-8639-482D-9B63-79F555E9E7B5}" type="slidenum">
              <a:rPr lang="en-US" smtClean="0"/>
              <a:t>‹#›</a:t>
            </a:fld>
            <a:endParaRPr lang="en-US"/>
          </a:p>
        </p:txBody>
      </p:sp>
    </p:spTree>
    <p:extLst>
      <p:ext uri="{BB962C8B-B14F-4D97-AF65-F5344CB8AC3E}">
        <p14:creationId xmlns:p14="http://schemas.microsoft.com/office/powerpoint/2010/main" val="2794210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E83F-D4F9-E2CA-F4AC-31C9EE2A9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EBFF34-48A6-D1B5-0B5D-99262D1947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A9344-6EA1-771B-A6CF-B64C8273D227}"/>
              </a:ext>
            </a:extLst>
          </p:cNvPr>
          <p:cNvSpPr>
            <a:spLocks noGrp="1"/>
          </p:cNvSpPr>
          <p:nvPr>
            <p:ph type="dt" sz="half" idx="10"/>
          </p:nvPr>
        </p:nvSpPr>
        <p:spPr/>
        <p:txBody>
          <a:bodyPr/>
          <a:lstStyle/>
          <a:p>
            <a:fld id="{2B51199D-F4D8-4FB7-A8CF-B4911B34E997}" type="datetimeFigureOut">
              <a:rPr lang="en-US" smtClean="0"/>
              <a:t>10/5/2023</a:t>
            </a:fld>
            <a:endParaRPr lang="en-US"/>
          </a:p>
        </p:txBody>
      </p:sp>
      <p:sp>
        <p:nvSpPr>
          <p:cNvPr id="5" name="Footer Placeholder 4">
            <a:extLst>
              <a:ext uri="{FF2B5EF4-FFF2-40B4-BE49-F238E27FC236}">
                <a16:creationId xmlns:a16="http://schemas.microsoft.com/office/drawing/2014/main" id="{A93A62EE-7DD7-ECDD-7C18-19B8751E6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2D990-6660-1FA5-FE03-C4D1AAD91041}"/>
              </a:ext>
            </a:extLst>
          </p:cNvPr>
          <p:cNvSpPr>
            <a:spLocks noGrp="1"/>
          </p:cNvSpPr>
          <p:nvPr>
            <p:ph type="sldNum" sz="quarter" idx="12"/>
          </p:nvPr>
        </p:nvSpPr>
        <p:spPr/>
        <p:txBody>
          <a:bodyPr/>
          <a:lstStyle/>
          <a:p>
            <a:fld id="{41B0F839-8639-482D-9B63-79F555E9E7B5}" type="slidenum">
              <a:rPr lang="en-US" smtClean="0"/>
              <a:t>‹#›</a:t>
            </a:fld>
            <a:endParaRPr lang="en-US"/>
          </a:p>
        </p:txBody>
      </p:sp>
    </p:spTree>
    <p:extLst>
      <p:ext uri="{BB962C8B-B14F-4D97-AF65-F5344CB8AC3E}">
        <p14:creationId xmlns:p14="http://schemas.microsoft.com/office/powerpoint/2010/main" val="42864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0D3A-D15E-781B-BBCB-E42774751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7D6638-C50A-02AA-5209-DF80DEE6F7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BD5D3F-B54B-A400-C304-9B47D42C46B2}"/>
              </a:ext>
            </a:extLst>
          </p:cNvPr>
          <p:cNvSpPr>
            <a:spLocks noGrp="1"/>
          </p:cNvSpPr>
          <p:nvPr>
            <p:ph type="dt" sz="half" idx="10"/>
          </p:nvPr>
        </p:nvSpPr>
        <p:spPr/>
        <p:txBody>
          <a:bodyPr/>
          <a:lstStyle/>
          <a:p>
            <a:fld id="{2B51199D-F4D8-4FB7-A8CF-B4911B34E997}" type="datetimeFigureOut">
              <a:rPr lang="en-US" smtClean="0"/>
              <a:t>10/5/2023</a:t>
            </a:fld>
            <a:endParaRPr lang="en-US"/>
          </a:p>
        </p:txBody>
      </p:sp>
      <p:sp>
        <p:nvSpPr>
          <p:cNvPr id="5" name="Footer Placeholder 4">
            <a:extLst>
              <a:ext uri="{FF2B5EF4-FFF2-40B4-BE49-F238E27FC236}">
                <a16:creationId xmlns:a16="http://schemas.microsoft.com/office/drawing/2014/main" id="{95E4EEC5-BA61-45D0-8CFC-78B72127A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5FE48-484F-AE34-30E3-860AAC3CC42C}"/>
              </a:ext>
            </a:extLst>
          </p:cNvPr>
          <p:cNvSpPr>
            <a:spLocks noGrp="1"/>
          </p:cNvSpPr>
          <p:nvPr>
            <p:ph type="sldNum" sz="quarter" idx="12"/>
          </p:nvPr>
        </p:nvSpPr>
        <p:spPr/>
        <p:txBody>
          <a:bodyPr/>
          <a:lstStyle/>
          <a:p>
            <a:fld id="{41B0F839-8639-482D-9B63-79F555E9E7B5}" type="slidenum">
              <a:rPr lang="en-US" smtClean="0"/>
              <a:t>‹#›</a:t>
            </a:fld>
            <a:endParaRPr lang="en-US"/>
          </a:p>
        </p:txBody>
      </p:sp>
    </p:spTree>
    <p:extLst>
      <p:ext uri="{BB962C8B-B14F-4D97-AF65-F5344CB8AC3E}">
        <p14:creationId xmlns:p14="http://schemas.microsoft.com/office/powerpoint/2010/main" val="224830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748B-E286-CD80-42FD-611825BE0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075F3-E175-C4E2-6392-C0D5FE187B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0F35DB-DBAF-53B5-7365-37608FF2A4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1B20D7-5FCB-EB38-95B7-94167643D075}"/>
              </a:ext>
            </a:extLst>
          </p:cNvPr>
          <p:cNvSpPr>
            <a:spLocks noGrp="1"/>
          </p:cNvSpPr>
          <p:nvPr>
            <p:ph type="dt" sz="half" idx="10"/>
          </p:nvPr>
        </p:nvSpPr>
        <p:spPr/>
        <p:txBody>
          <a:bodyPr/>
          <a:lstStyle/>
          <a:p>
            <a:fld id="{2B51199D-F4D8-4FB7-A8CF-B4911B34E997}" type="datetimeFigureOut">
              <a:rPr lang="en-US" smtClean="0"/>
              <a:t>10/5/2023</a:t>
            </a:fld>
            <a:endParaRPr lang="en-US"/>
          </a:p>
        </p:txBody>
      </p:sp>
      <p:sp>
        <p:nvSpPr>
          <p:cNvPr id="6" name="Footer Placeholder 5">
            <a:extLst>
              <a:ext uri="{FF2B5EF4-FFF2-40B4-BE49-F238E27FC236}">
                <a16:creationId xmlns:a16="http://schemas.microsoft.com/office/drawing/2014/main" id="{8A95AAD3-7A86-7AF6-2694-2FEB806AD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E3E79-D433-99CC-491D-B4C17EA09A4F}"/>
              </a:ext>
            </a:extLst>
          </p:cNvPr>
          <p:cNvSpPr>
            <a:spLocks noGrp="1"/>
          </p:cNvSpPr>
          <p:nvPr>
            <p:ph type="sldNum" sz="quarter" idx="12"/>
          </p:nvPr>
        </p:nvSpPr>
        <p:spPr/>
        <p:txBody>
          <a:bodyPr/>
          <a:lstStyle/>
          <a:p>
            <a:fld id="{41B0F839-8639-482D-9B63-79F555E9E7B5}" type="slidenum">
              <a:rPr lang="en-US" smtClean="0"/>
              <a:t>‹#›</a:t>
            </a:fld>
            <a:endParaRPr lang="en-US"/>
          </a:p>
        </p:txBody>
      </p:sp>
    </p:spTree>
    <p:extLst>
      <p:ext uri="{BB962C8B-B14F-4D97-AF65-F5344CB8AC3E}">
        <p14:creationId xmlns:p14="http://schemas.microsoft.com/office/powerpoint/2010/main" val="120084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6FA8-C302-C9F1-47FF-CDE6D2C30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51E468-EDC7-0FC6-98B1-7B7E3857D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075641-DC68-0FC6-BBC2-88CFAF35FA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D79FB7-1DC7-11C8-A679-E557F7FC1B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087ACD-02BA-733D-63A2-0BBE03EE98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02244D-0478-BFD6-78E8-991522BA57B0}"/>
              </a:ext>
            </a:extLst>
          </p:cNvPr>
          <p:cNvSpPr>
            <a:spLocks noGrp="1"/>
          </p:cNvSpPr>
          <p:nvPr>
            <p:ph type="dt" sz="half" idx="10"/>
          </p:nvPr>
        </p:nvSpPr>
        <p:spPr/>
        <p:txBody>
          <a:bodyPr/>
          <a:lstStyle/>
          <a:p>
            <a:fld id="{2B51199D-F4D8-4FB7-A8CF-B4911B34E997}" type="datetimeFigureOut">
              <a:rPr lang="en-US" smtClean="0"/>
              <a:t>10/5/2023</a:t>
            </a:fld>
            <a:endParaRPr lang="en-US"/>
          </a:p>
        </p:txBody>
      </p:sp>
      <p:sp>
        <p:nvSpPr>
          <p:cNvPr id="8" name="Footer Placeholder 7">
            <a:extLst>
              <a:ext uri="{FF2B5EF4-FFF2-40B4-BE49-F238E27FC236}">
                <a16:creationId xmlns:a16="http://schemas.microsoft.com/office/drawing/2014/main" id="{096C10BE-0C1F-B0B1-0D0D-346A3A43A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1F46B3-BF58-392F-366B-0A7244408CA4}"/>
              </a:ext>
            </a:extLst>
          </p:cNvPr>
          <p:cNvSpPr>
            <a:spLocks noGrp="1"/>
          </p:cNvSpPr>
          <p:nvPr>
            <p:ph type="sldNum" sz="quarter" idx="12"/>
          </p:nvPr>
        </p:nvSpPr>
        <p:spPr/>
        <p:txBody>
          <a:bodyPr/>
          <a:lstStyle/>
          <a:p>
            <a:fld id="{41B0F839-8639-482D-9B63-79F555E9E7B5}" type="slidenum">
              <a:rPr lang="en-US" smtClean="0"/>
              <a:t>‹#›</a:t>
            </a:fld>
            <a:endParaRPr lang="en-US"/>
          </a:p>
        </p:txBody>
      </p:sp>
    </p:spTree>
    <p:extLst>
      <p:ext uri="{BB962C8B-B14F-4D97-AF65-F5344CB8AC3E}">
        <p14:creationId xmlns:p14="http://schemas.microsoft.com/office/powerpoint/2010/main" val="267005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1A29-906A-FC19-1578-97C286285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5B9184-248E-BC44-8991-A678A80C0FE2}"/>
              </a:ext>
            </a:extLst>
          </p:cNvPr>
          <p:cNvSpPr>
            <a:spLocks noGrp="1"/>
          </p:cNvSpPr>
          <p:nvPr>
            <p:ph type="dt" sz="half" idx="10"/>
          </p:nvPr>
        </p:nvSpPr>
        <p:spPr/>
        <p:txBody>
          <a:bodyPr/>
          <a:lstStyle/>
          <a:p>
            <a:fld id="{2B51199D-F4D8-4FB7-A8CF-B4911B34E997}" type="datetimeFigureOut">
              <a:rPr lang="en-US" smtClean="0"/>
              <a:t>10/5/2023</a:t>
            </a:fld>
            <a:endParaRPr lang="en-US"/>
          </a:p>
        </p:txBody>
      </p:sp>
      <p:sp>
        <p:nvSpPr>
          <p:cNvPr id="4" name="Footer Placeholder 3">
            <a:extLst>
              <a:ext uri="{FF2B5EF4-FFF2-40B4-BE49-F238E27FC236}">
                <a16:creationId xmlns:a16="http://schemas.microsoft.com/office/drawing/2014/main" id="{9526F98A-0A6E-D189-9B11-BD5AED7A26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3C010F-AD02-DCEC-2355-A721EBA48CC2}"/>
              </a:ext>
            </a:extLst>
          </p:cNvPr>
          <p:cNvSpPr>
            <a:spLocks noGrp="1"/>
          </p:cNvSpPr>
          <p:nvPr>
            <p:ph type="sldNum" sz="quarter" idx="12"/>
          </p:nvPr>
        </p:nvSpPr>
        <p:spPr/>
        <p:txBody>
          <a:bodyPr/>
          <a:lstStyle/>
          <a:p>
            <a:fld id="{41B0F839-8639-482D-9B63-79F555E9E7B5}" type="slidenum">
              <a:rPr lang="en-US" smtClean="0"/>
              <a:t>‹#›</a:t>
            </a:fld>
            <a:endParaRPr lang="en-US"/>
          </a:p>
        </p:txBody>
      </p:sp>
    </p:spTree>
    <p:extLst>
      <p:ext uri="{BB962C8B-B14F-4D97-AF65-F5344CB8AC3E}">
        <p14:creationId xmlns:p14="http://schemas.microsoft.com/office/powerpoint/2010/main" val="360959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14304-D131-AD05-8307-3F91ED451038}"/>
              </a:ext>
            </a:extLst>
          </p:cNvPr>
          <p:cNvSpPr>
            <a:spLocks noGrp="1"/>
          </p:cNvSpPr>
          <p:nvPr>
            <p:ph type="dt" sz="half" idx="10"/>
          </p:nvPr>
        </p:nvSpPr>
        <p:spPr/>
        <p:txBody>
          <a:bodyPr/>
          <a:lstStyle/>
          <a:p>
            <a:fld id="{2B51199D-F4D8-4FB7-A8CF-B4911B34E997}" type="datetimeFigureOut">
              <a:rPr lang="en-US" smtClean="0"/>
              <a:t>10/5/2023</a:t>
            </a:fld>
            <a:endParaRPr lang="en-US"/>
          </a:p>
        </p:txBody>
      </p:sp>
      <p:sp>
        <p:nvSpPr>
          <p:cNvPr id="3" name="Footer Placeholder 2">
            <a:extLst>
              <a:ext uri="{FF2B5EF4-FFF2-40B4-BE49-F238E27FC236}">
                <a16:creationId xmlns:a16="http://schemas.microsoft.com/office/drawing/2014/main" id="{F82A8129-F65F-58DE-C802-2A79141EBD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2E8900-E4E1-9299-4FAC-C4D860B1F3DF}"/>
              </a:ext>
            </a:extLst>
          </p:cNvPr>
          <p:cNvSpPr>
            <a:spLocks noGrp="1"/>
          </p:cNvSpPr>
          <p:nvPr>
            <p:ph type="sldNum" sz="quarter" idx="12"/>
          </p:nvPr>
        </p:nvSpPr>
        <p:spPr/>
        <p:txBody>
          <a:bodyPr/>
          <a:lstStyle/>
          <a:p>
            <a:fld id="{41B0F839-8639-482D-9B63-79F555E9E7B5}" type="slidenum">
              <a:rPr lang="en-US" smtClean="0"/>
              <a:t>‹#›</a:t>
            </a:fld>
            <a:endParaRPr lang="en-US"/>
          </a:p>
        </p:txBody>
      </p:sp>
    </p:spTree>
    <p:extLst>
      <p:ext uri="{BB962C8B-B14F-4D97-AF65-F5344CB8AC3E}">
        <p14:creationId xmlns:p14="http://schemas.microsoft.com/office/powerpoint/2010/main" val="238402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762E-99C0-65FA-7EED-D60D9BAED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EEBFC3-C68C-C9B2-A57B-448405A128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375EAA-5857-D261-D1F7-5B7F0408C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50EF3-F0F9-2C4B-16F2-1B5F0B832F22}"/>
              </a:ext>
            </a:extLst>
          </p:cNvPr>
          <p:cNvSpPr>
            <a:spLocks noGrp="1"/>
          </p:cNvSpPr>
          <p:nvPr>
            <p:ph type="dt" sz="half" idx="10"/>
          </p:nvPr>
        </p:nvSpPr>
        <p:spPr/>
        <p:txBody>
          <a:bodyPr/>
          <a:lstStyle/>
          <a:p>
            <a:fld id="{2B51199D-F4D8-4FB7-A8CF-B4911B34E997}" type="datetimeFigureOut">
              <a:rPr lang="en-US" smtClean="0"/>
              <a:t>10/5/2023</a:t>
            </a:fld>
            <a:endParaRPr lang="en-US"/>
          </a:p>
        </p:txBody>
      </p:sp>
      <p:sp>
        <p:nvSpPr>
          <p:cNvPr id="6" name="Footer Placeholder 5">
            <a:extLst>
              <a:ext uri="{FF2B5EF4-FFF2-40B4-BE49-F238E27FC236}">
                <a16:creationId xmlns:a16="http://schemas.microsoft.com/office/drawing/2014/main" id="{9A1F8F37-8854-744D-7ADB-5F59173F2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3AF0FF-7AFD-591F-9CCD-FA3026CB03AC}"/>
              </a:ext>
            </a:extLst>
          </p:cNvPr>
          <p:cNvSpPr>
            <a:spLocks noGrp="1"/>
          </p:cNvSpPr>
          <p:nvPr>
            <p:ph type="sldNum" sz="quarter" idx="12"/>
          </p:nvPr>
        </p:nvSpPr>
        <p:spPr/>
        <p:txBody>
          <a:bodyPr/>
          <a:lstStyle/>
          <a:p>
            <a:fld id="{41B0F839-8639-482D-9B63-79F555E9E7B5}" type="slidenum">
              <a:rPr lang="en-US" smtClean="0"/>
              <a:t>‹#›</a:t>
            </a:fld>
            <a:endParaRPr lang="en-US"/>
          </a:p>
        </p:txBody>
      </p:sp>
    </p:spTree>
    <p:extLst>
      <p:ext uri="{BB962C8B-B14F-4D97-AF65-F5344CB8AC3E}">
        <p14:creationId xmlns:p14="http://schemas.microsoft.com/office/powerpoint/2010/main" val="13578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D613-793D-D2C8-7578-F0864786D4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8AD657-EA50-3BA0-8D15-B53215B01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C106BB-1E26-158F-EAE0-03963F8E0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0AEAC-132F-FCD7-CF2A-F7FCED9799D6}"/>
              </a:ext>
            </a:extLst>
          </p:cNvPr>
          <p:cNvSpPr>
            <a:spLocks noGrp="1"/>
          </p:cNvSpPr>
          <p:nvPr>
            <p:ph type="dt" sz="half" idx="10"/>
          </p:nvPr>
        </p:nvSpPr>
        <p:spPr/>
        <p:txBody>
          <a:bodyPr/>
          <a:lstStyle/>
          <a:p>
            <a:fld id="{2B51199D-F4D8-4FB7-A8CF-B4911B34E997}" type="datetimeFigureOut">
              <a:rPr lang="en-US" smtClean="0"/>
              <a:t>10/5/2023</a:t>
            </a:fld>
            <a:endParaRPr lang="en-US"/>
          </a:p>
        </p:txBody>
      </p:sp>
      <p:sp>
        <p:nvSpPr>
          <p:cNvPr id="6" name="Footer Placeholder 5">
            <a:extLst>
              <a:ext uri="{FF2B5EF4-FFF2-40B4-BE49-F238E27FC236}">
                <a16:creationId xmlns:a16="http://schemas.microsoft.com/office/drawing/2014/main" id="{C9BE3788-9C86-ED6D-189F-CC91172270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E67632-5CA9-C19F-6F30-A636DA40DA2D}"/>
              </a:ext>
            </a:extLst>
          </p:cNvPr>
          <p:cNvSpPr>
            <a:spLocks noGrp="1"/>
          </p:cNvSpPr>
          <p:nvPr>
            <p:ph type="sldNum" sz="quarter" idx="12"/>
          </p:nvPr>
        </p:nvSpPr>
        <p:spPr/>
        <p:txBody>
          <a:bodyPr/>
          <a:lstStyle/>
          <a:p>
            <a:fld id="{41B0F839-8639-482D-9B63-79F555E9E7B5}" type="slidenum">
              <a:rPr lang="en-US" smtClean="0"/>
              <a:t>‹#›</a:t>
            </a:fld>
            <a:endParaRPr lang="en-US"/>
          </a:p>
        </p:txBody>
      </p:sp>
    </p:spTree>
    <p:extLst>
      <p:ext uri="{BB962C8B-B14F-4D97-AF65-F5344CB8AC3E}">
        <p14:creationId xmlns:p14="http://schemas.microsoft.com/office/powerpoint/2010/main" val="2772804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AB868E-35B1-A1DE-A847-70B8D6B86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EA5984-F6B9-B936-F3EE-ED54CB7B0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2B61C-E2A3-108A-9DFE-A3F4B3ED2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1199D-F4D8-4FB7-A8CF-B4911B34E997}" type="datetimeFigureOut">
              <a:rPr lang="en-US" smtClean="0"/>
              <a:t>10/5/2023</a:t>
            </a:fld>
            <a:endParaRPr lang="en-US"/>
          </a:p>
        </p:txBody>
      </p:sp>
      <p:sp>
        <p:nvSpPr>
          <p:cNvPr id="5" name="Footer Placeholder 4">
            <a:extLst>
              <a:ext uri="{FF2B5EF4-FFF2-40B4-BE49-F238E27FC236}">
                <a16:creationId xmlns:a16="http://schemas.microsoft.com/office/drawing/2014/main" id="{F9BF01C3-1E41-E0F2-9E9F-D1A4FCD8DF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2B3451-CCC0-6CEA-E227-C3511439A4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0F839-8639-482D-9B63-79F555E9E7B5}" type="slidenum">
              <a:rPr lang="en-US" smtClean="0"/>
              <a:t>‹#›</a:t>
            </a:fld>
            <a:endParaRPr lang="en-US"/>
          </a:p>
        </p:txBody>
      </p:sp>
    </p:spTree>
    <p:extLst>
      <p:ext uri="{BB962C8B-B14F-4D97-AF65-F5344CB8AC3E}">
        <p14:creationId xmlns:p14="http://schemas.microsoft.com/office/powerpoint/2010/main" val="821664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ed-gate.com/simple-talk/author/ed7alum-rpi-edu/" TargetMode="External"/><Relationship Id="rId13" Type="http://schemas.openxmlformats.org/officeDocument/2006/relationships/image" Target="../media/image1.jpeg"/><Relationship Id="rId18" Type="http://schemas.openxmlformats.org/officeDocument/2006/relationships/image" Target="../media/image4.jpeg"/><Relationship Id="rId3" Type="http://schemas.openxmlformats.org/officeDocument/2006/relationships/hyperlink" Target="https://link.springer.com/book/10.1007/978-1-4842-8048-5" TargetMode="External"/><Relationship Id="rId21" Type="http://schemas.openxmlformats.org/officeDocument/2006/relationships/hyperlink" Target="https://sqlsaturday.com/" TargetMode="External"/><Relationship Id="rId7" Type="http://schemas.openxmlformats.org/officeDocument/2006/relationships/hyperlink" Target="https://www.sqlshack.com/author/edward-pollack/" TargetMode="External"/><Relationship Id="rId12" Type="http://schemas.openxmlformats.org/officeDocument/2006/relationships/hyperlink" Target="https://www.linkedin.com/in/ed-pollack-65a3aa23/" TargetMode="External"/><Relationship Id="rId17" Type="http://schemas.openxmlformats.org/officeDocument/2006/relationships/hyperlink" Target="https://mvp.microsoft.com/en-US/MVP/profile/c7dc42d5-ff3e-ed11-bba3-000d3a197333" TargetMode="External"/><Relationship Id="rId2" Type="http://schemas.openxmlformats.org/officeDocument/2006/relationships/hyperlink" Target="https://link.springer.com/book/10.1007/978-1-4842-4318-3" TargetMode="External"/><Relationship Id="rId16" Type="http://schemas.openxmlformats.org/officeDocument/2006/relationships/image" Target="../media/image3.png"/><Relationship Id="rId20"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hyperlink" Target="https://www.sqlservercentral.com/author/ed-pollack" TargetMode="External"/><Relationship Id="rId11" Type="http://schemas.openxmlformats.org/officeDocument/2006/relationships/hyperlink" Target="https://www.meetup.com/capital-area-sql-server-user-group/" TargetMode="External"/><Relationship Id="rId5" Type="http://schemas.openxmlformats.org/officeDocument/2006/relationships/hyperlink" Target="https://link.springer.com/book/10.1007/978-1-4842-9215-0" TargetMode="External"/><Relationship Id="rId15" Type="http://schemas.openxmlformats.org/officeDocument/2006/relationships/image" Target="../media/image2.jpeg"/><Relationship Id="rId10" Type="http://schemas.openxmlformats.org/officeDocument/2006/relationships/hyperlink" Target="https://datadrivencommunity.com/" TargetMode="External"/><Relationship Id="rId19" Type="http://schemas.openxmlformats.org/officeDocument/2006/relationships/hyperlink" Target="https://www.transfinder.com/" TargetMode="External"/><Relationship Id="rId4" Type="http://schemas.openxmlformats.org/officeDocument/2006/relationships/hyperlink" Target="https://link.springer.com/book/10.1007/978-1-4842-5197-3" TargetMode="External"/><Relationship Id="rId9" Type="http://schemas.openxmlformats.org/officeDocument/2006/relationships/hyperlink" Target="https://sqlsaturday.com/2023-05-06-sqlsaturday1048/" TargetMode="External"/><Relationship Id="rId14" Type="http://schemas.openxmlformats.org/officeDocument/2006/relationships/hyperlink" Target="https://link.springer.com/search?dc.creator=Edward+Pollack" TargetMode="External"/><Relationship Id="rId2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linkedin.com/in/ed-pollack-65a3aa2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00153E-13F0-2A86-7928-E130AFF3A083}"/>
              </a:ext>
            </a:extLst>
          </p:cNvPr>
          <p:cNvSpPr txBox="1">
            <a:spLocks/>
          </p:cNvSpPr>
          <p:nvPr/>
        </p:nvSpPr>
        <p:spPr>
          <a:xfrm>
            <a:off x="380711" y="332656"/>
            <a:ext cx="7425807" cy="226041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t>Diversity, Equity &amp; Inclusion in Data Architecture</a:t>
            </a:r>
          </a:p>
        </p:txBody>
      </p:sp>
      <p:sp>
        <p:nvSpPr>
          <p:cNvPr id="6" name="Subtitle 5">
            <a:extLst>
              <a:ext uri="{FF2B5EF4-FFF2-40B4-BE49-F238E27FC236}">
                <a16:creationId xmlns:a16="http://schemas.microsoft.com/office/drawing/2014/main" id="{C78C6CF1-01E0-E808-5932-A514A53E8DF8}"/>
              </a:ext>
            </a:extLst>
          </p:cNvPr>
          <p:cNvSpPr txBox="1">
            <a:spLocks/>
          </p:cNvSpPr>
          <p:nvPr/>
        </p:nvSpPr>
        <p:spPr>
          <a:xfrm>
            <a:off x="380713" y="3045588"/>
            <a:ext cx="3407062" cy="1607548"/>
          </a:xfrm>
          <a:prstGeom prst="rect">
            <a:avLst/>
          </a:prstGeom>
        </p:spPr>
        <p:txBody>
          <a:bodyPr vert="horz" lIns="91440" tIns="45720" rIns="91440" bIns="45720" rtlCol="0" anchor="t" anchorCtr="0">
            <a:noAutofit/>
          </a:bodyPr>
          <a:lstStyle>
            <a:lvl1pPr marL="0" indent="0" algn="l" defTabSz="457200" rtl="0" eaLnBrk="1" latinLnBrk="0" hangingPunct="1">
              <a:lnSpc>
                <a:spcPts val="2800"/>
              </a:lnSpc>
              <a:spcBef>
                <a:spcPts val="500"/>
              </a:spcBef>
              <a:spcAft>
                <a:spcPts val="800"/>
              </a:spcAft>
              <a:buFont typeface="Arial"/>
              <a:buNone/>
              <a:defRPr sz="2400" kern="1200">
                <a:solidFill>
                  <a:schemeClr val="accent6">
                    <a:lumMod val="75000"/>
                  </a:schemeClr>
                </a:solidFill>
                <a:latin typeface="Arial"/>
                <a:ea typeface="+mn-ea"/>
                <a:cs typeface="Arial"/>
              </a:defRPr>
            </a:lvl1pPr>
            <a:lvl2pPr marL="457200" indent="0" algn="ctr" defTabSz="457200" rtl="0" eaLnBrk="1" latinLnBrk="0" hangingPunct="1">
              <a:lnSpc>
                <a:spcPts val="2500"/>
              </a:lnSpc>
              <a:spcBef>
                <a:spcPts val="200"/>
              </a:spcBef>
              <a:spcAft>
                <a:spcPts val="200"/>
              </a:spcAft>
              <a:buFont typeface="Arial"/>
              <a:buNone/>
              <a:defRPr sz="2400" kern="1200">
                <a:solidFill>
                  <a:schemeClr val="tx1">
                    <a:tint val="75000"/>
                  </a:schemeClr>
                </a:solidFill>
                <a:latin typeface="Arial"/>
                <a:ea typeface="+mn-ea"/>
                <a:cs typeface="Arial"/>
              </a:defRPr>
            </a:lvl2pPr>
            <a:lvl3pPr marL="914400" indent="0" algn="ctr" defTabSz="457200" rtl="0" eaLnBrk="1" latinLnBrk="0" hangingPunct="1">
              <a:spcBef>
                <a:spcPct val="20000"/>
              </a:spcBef>
              <a:buSzPct val="100000"/>
              <a:buFont typeface="Arial"/>
              <a:buNone/>
              <a:defRPr sz="2000" kern="1200">
                <a:solidFill>
                  <a:schemeClr val="tx1">
                    <a:tint val="75000"/>
                  </a:schemeClr>
                </a:solidFill>
                <a:latin typeface="Arial"/>
                <a:ea typeface="+mn-ea"/>
                <a:cs typeface="Arial"/>
              </a:defRPr>
            </a:lvl3pPr>
            <a:lvl4pPr marL="1371600" indent="0" algn="ctr" defTabSz="442913" rtl="0" eaLnBrk="1" latinLnBrk="0" hangingPunct="1">
              <a:spcBef>
                <a:spcPct val="20000"/>
              </a:spcBef>
              <a:buFont typeface="Arial"/>
              <a:buNone/>
              <a:defRPr sz="20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50000"/>
              </a:lnSpc>
              <a:spcBef>
                <a:spcPts val="0"/>
              </a:spcBef>
              <a:spcAft>
                <a:spcPts val="0"/>
              </a:spcAft>
            </a:pPr>
            <a:r>
              <a:rPr lang="en-US" sz="1600" b="1" dirty="0">
                <a:solidFill>
                  <a:schemeClr val="tx1">
                    <a:lumMod val="50000"/>
                    <a:lumOff val="50000"/>
                  </a:schemeClr>
                </a:solidFill>
                <a:latin typeface="Segoe UI" pitchFamily="34" charset="0"/>
                <a:ea typeface="Segoe UI" pitchFamily="34" charset="0"/>
                <a:cs typeface="Segoe UI" pitchFamily="34" charset="0"/>
              </a:rPr>
              <a:t>Edward Pollack</a:t>
            </a:r>
          </a:p>
          <a:p>
            <a:pPr>
              <a:lnSpc>
                <a:spcPct val="150000"/>
              </a:lnSpc>
              <a:spcBef>
                <a:spcPts val="0"/>
              </a:spcBef>
              <a:spcAft>
                <a:spcPts val="0"/>
              </a:spcAft>
            </a:pPr>
            <a:r>
              <a:rPr lang="en-US" sz="1600" dirty="0">
                <a:solidFill>
                  <a:schemeClr val="tx1">
                    <a:lumMod val="50000"/>
                    <a:lumOff val="50000"/>
                  </a:schemeClr>
                </a:solidFill>
                <a:latin typeface="Segoe UI" pitchFamily="34" charset="0"/>
                <a:ea typeface="Segoe UI" pitchFamily="34" charset="0"/>
                <a:cs typeface="Segoe UI" pitchFamily="34" charset="0"/>
              </a:rPr>
              <a:t>Microsoft Data Platform MVP</a:t>
            </a:r>
          </a:p>
          <a:p>
            <a:pPr>
              <a:lnSpc>
                <a:spcPct val="150000"/>
              </a:lnSpc>
              <a:spcBef>
                <a:spcPts val="0"/>
              </a:spcBef>
              <a:spcAft>
                <a:spcPts val="0"/>
              </a:spcAft>
            </a:pPr>
            <a:r>
              <a:rPr lang="en-US" sz="1600" dirty="0">
                <a:solidFill>
                  <a:schemeClr val="tx1">
                    <a:lumMod val="50000"/>
                    <a:lumOff val="50000"/>
                  </a:schemeClr>
                </a:solidFill>
                <a:latin typeface="Segoe UI" pitchFamily="34" charset="0"/>
                <a:ea typeface="Segoe UI" pitchFamily="34" charset="0"/>
                <a:cs typeface="Segoe UI" pitchFamily="34" charset="0"/>
              </a:rPr>
              <a:t>Data Architect</a:t>
            </a:r>
          </a:p>
          <a:p>
            <a:pPr>
              <a:lnSpc>
                <a:spcPct val="150000"/>
              </a:lnSpc>
              <a:spcBef>
                <a:spcPts val="0"/>
              </a:spcBef>
              <a:spcAft>
                <a:spcPts val="0"/>
              </a:spcAft>
            </a:pPr>
            <a:r>
              <a:rPr lang="en-US" sz="1600" dirty="0">
                <a:solidFill>
                  <a:schemeClr val="tx1">
                    <a:lumMod val="50000"/>
                    <a:lumOff val="50000"/>
                  </a:schemeClr>
                </a:solidFill>
                <a:latin typeface="Segoe UI" pitchFamily="34" charset="0"/>
                <a:ea typeface="Segoe UI" pitchFamily="34" charset="0"/>
                <a:cs typeface="Segoe UI" pitchFamily="34" charset="0"/>
              </a:rPr>
              <a:t>Transfinder</a:t>
            </a:r>
          </a:p>
        </p:txBody>
      </p:sp>
      <p:cxnSp>
        <p:nvCxnSpPr>
          <p:cNvPr id="7" name="Straight Connector 6">
            <a:extLst>
              <a:ext uri="{FF2B5EF4-FFF2-40B4-BE49-F238E27FC236}">
                <a16:creationId xmlns:a16="http://schemas.microsoft.com/office/drawing/2014/main" id="{F2558531-503D-27CF-9E62-95ACD339588F}"/>
              </a:ext>
            </a:extLst>
          </p:cNvPr>
          <p:cNvCxnSpPr>
            <a:cxnSpLocks/>
          </p:cNvCxnSpPr>
          <p:nvPr/>
        </p:nvCxnSpPr>
        <p:spPr>
          <a:xfrm>
            <a:off x="475900" y="3071811"/>
            <a:ext cx="669625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56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Consider Non-Binary Solutions</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p:txBody>
          <a:bodyPr/>
          <a:lstStyle/>
          <a:p>
            <a:r>
              <a:rPr lang="en-US" dirty="0"/>
              <a:t>More than 2 options</a:t>
            </a:r>
          </a:p>
          <a:p>
            <a:r>
              <a:rPr lang="en-US" dirty="0"/>
              <a:t>Consider lookup tables</a:t>
            </a:r>
          </a:p>
          <a:p>
            <a:pPr lvl="1"/>
            <a:r>
              <a:rPr lang="en-US" dirty="0"/>
              <a:t>Allows for change/additions over time.</a:t>
            </a:r>
          </a:p>
          <a:p>
            <a:r>
              <a:rPr lang="en-US" dirty="0"/>
              <a:t>Consider freeform text</a:t>
            </a:r>
          </a:p>
          <a:p>
            <a:pPr lvl="1"/>
            <a:r>
              <a:rPr lang="en-US" dirty="0"/>
              <a:t>Allows for complete customization.</a:t>
            </a:r>
          </a:p>
          <a:p>
            <a:r>
              <a:rPr lang="en-US" dirty="0"/>
              <a:t>Avoid default values!</a:t>
            </a:r>
          </a:p>
          <a:p>
            <a:r>
              <a:rPr lang="en-US" dirty="0"/>
              <a:t>Gender &lt;&gt; Pronouns</a:t>
            </a:r>
          </a:p>
        </p:txBody>
      </p:sp>
    </p:spTree>
    <p:extLst>
      <p:ext uri="{BB962C8B-B14F-4D97-AF65-F5344CB8AC3E}">
        <p14:creationId xmlns:p14="http://schemas.microsoft.com/office/powerpoint/2010/main" val="1728363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Consider Compound/Dynamic Solutions</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p:txBody>
          <a:bodyPr/>
          <a:lstStyle/>
          <a:p>
            <a:r>
              <a:rPr lang="en-US" dirty="0"/>
              <a:t>First Name + Middle Name + Last Name </a:t>
            </a:r>
            <a:r>
              <a:rPr lang="en-US" dirty="0">
                <a:sym typeface="Wingdings" panose="05000000000000000000" pitchFamily="2" charset="2"/>
              </a:rPr>
              <a:t> Full Name</a:t>
            </a:r>
          </a:p>
          <a:p>
            <a:r>
              <a:rPr lang="en-US" dirty="0">
                <a:sym typeface="Wingdings" panose="05000000000000000000" pitchFamily="2" charset="2"/>
              </a:rPr>
              <a:t>Address1 + Address2 + City + State + Zip  Address</a:t>
            </a:r>
          </a:p>
          <a:p>
            <a:r>
              <a:rPr lang="en-US" dirty="0">
                <a:sym typeface="Wingdings" panose="05000000000000000000" pitchFamily="2" charset="2"/>
              </a:rPr>
              <a:t>Area Code + Prefix + Line Number  Phone Number</a:t>
            </a:r>
          </a:p>
          <a:p>
            <a:endParaRPr lang="en-US" dirty="0">
              <a:sym typeface="Wingdings" panose="05000000000000000000" pitchFamily="2" charset="2"/>
            </a:endParaRPr>
          </a:p>
          <a:p>
            <a:r>
              <a:rPr lang="en-US" dirty="0">
                <a:sym typeface="Wingdings" panose="05000000000000000000" pitchFamily="2" charset="2"/>
              </a:rPr>
              <a:t>Have field lengths long enough to accommodate this!</a:t>
            </a:r>
          </a:p>
          <a:p>
            <a:r>
              <a:rPr lang="en-US" dirty="0">
                <a:sym typeface="Wingdings" panose="05000000000000000000" pitchFamily="2" charset="2"/>
              </a:rPr>
              <a:t>Avoids splitting fields based on spaces, commas, </a:t>
            </a:r>
            <a:r>
              <a:rPr lang="en-US" dirty="0" err="1">
                <a:sym typeface="Wingdings" panose="05000000000000000000" pitchFamily="2" charset="2"/>
              </a:rPr>
              <a:t>etc</a:t>
            </a:r>
            <a:r>
              <a:rPr lang="en-US" dirty="0">
                <a:sym typeface="Wingdings" panose="05000000000000000000" pitchFamily="2" charset="2"/>
              </a:rPr>
              <a:t>…</a:t>
            </a:r>
          </a:p>
          <a:p>
            <a:r>
              <a:rPr lang="en-US" dirty="0">
                <a:sym typeface="Wingdings" panose="05000000000000000000" pitchFamily="2" charset="2"/>
              </a:rPr>
              <a:t>Allow fields to be changed.  Most attributes are not permanent.</a:t>
            </a:r>
            <a:endParaRPr lang="en-US" dirty="0"/>
          </a:p>
        </p:txBody>
      </p:sp>
    </p:spTree>
    <p:extLst>
      <p:ext uri="{BB962C8B-B14F-4D97-AF65-F5344CB8AC3E}">
        <p14:creationId xmlns:p14="http://schemas.microsoft.com/office/powerpoint/2010/main" val="3211371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Do We Need &lt;This&gt; Data?</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p:txBody>
          <a:bodyPr>
            <a:normAutofit fontScale="85000" lnSpcReduction="20000"/>
          </a:bodyPr>
          <a:lstStyle/>
          <a:p>
            <a:r>
              <a:rPr lang="en-US" dirty="0"/>
              <a:t>Mistakes and bias come from somewhere.</a:t>
            </a:r>
          </a:p>
          <a:p>
            <a:r>
              <a:rPr lang="en-US" dirty="0"/>
              <a:t>That somewhere can easily be unneeded data.</a:t>
            </a:r>
          </a:p>
          <a:p>
            <a:r>
              <a:rPr lang="en-US" b="1" dirty="0"/>
              <a:t>Do not store </a:t>
            </a:r>
            <a:r>
              <a:rPr lang="en-US" dirty="0"/>
              <a:t>data unless it serves an organizational purpose:</a:t>
            </a:r>
          </a:p>
          <a:p>
            <a:pPr lvl="1"/>
            <a:r>
              <a:rPr lang="en-US" dirty="0"/>
              <a:t>Gender</a:t>
            </a:r>
          </a:p>
          <a:p>
            <a:pPr lvl="1"/>
            <a:r>
              <a:rPr lang="en-US" dirty="0"/>
              <a:t>Pronouns</a:t>
            </a:r>
          </a:p>
          <a:p>
            <a:pPr lvl="1"/>
            <a:r>
              <a:rPr lang="en-US" dirty="0"/>
              <a:t>Birth name</a:t>
            </a:r>
          </a:p>
          <a:p>
            <a:pPr lvl="1"/>
            <a:r>
              <a:rPr lang="en-US" dirty="0"/>
              <a:t>Social Security #</a:t>
            </a:r>
          </a:p>
          <a:p>
            <a:pPr lvl="1"/>
            <a:r>
              <a:rPr lang="en-US" dirty="0"/>
              <a:t>Credit card #</a:t>
            </a:r>
          </a:p>
          <a:p>
            <a:pPr lvl="1"/>
            <a:r>
              <a:rPr lang="en-US" dirty="0"/>
              <a:t>Drivers license #</a:t>
            </a:r>
          </a:p>
          <a:p>
            <a:pPr lvl="1"/>
            <a:r>
              <a:rPr lang="en-US" dirty="0"/>
              <a:t>Social media (including linking to it)</a:t>
            </a:r>
          </a:p>
          <a:p>
            <a:pPr lvl="1"/>
            <a:r>
              <a:rPr lang="en-US" dirty="0"/>
              <a:t>Personal preferences</a:t>
            </a:r>
          </a:p>
          <a:p>
            <a:pPr lvl="1"/>
            <a:r>
              <a:rPr lang="en-US" dirty="0"/>
              <a:t>Pictures/selfies/images/portraits</a:t>
            </a:r>
          </a:p>
          <a:p>
            <a:pPr lvl="1"/>
            <a:r>
              <a:rPr lang="en-US" dirty="0" err="1"/>
              <a:t>Etc</a:t>
            </a:r>
            <a:r>
              <a:rPr lang="en-US" dirty="0"/>
              <a:t>…</a:t>
            </a:r>
          </a:p>
          <a:p>
            <a:r>
              <a:rPr lang="en-US" dirty="0"/>
              <a:t>This is very important in areas like sales/marketing!</a:t>
            </a:r>
          </a:p>
        </p:txBody>
      </p:sp>
    </p:spTree>
    <p:extLst>
      <p:ext uri="{BB962C8B-B14F-4D97-AF65-F5344CB8AC3E}">
        <p14:creationId xmlns:p14="http://schemas.microsoft.com/office/powerpoint/2010/main" val="3293502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Pronouns</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p:txBody>
          <a:bodyPr/>
          <a:lstStyle/>
          <a:p>
            <a:r>
              <a:rPr lang="en-US" dirty="0"/>
              <a:t>More modern and inclusive than prefixes (</a:t>
            </a:r>
            <a:r>
              <a:rPr lang="en-US" dirty="0" err="1"/>
              <a:t>Mr</a:t>
            </a:r>
            <a:r>
              <a:rPr lang="en-US" dirty="0"/>
              <a:t>, </a:t>
            </a:r>
            <a:r>
              <a:rPr lang="en-US" dirty="0" err="1"/>
              <a:t>Mrs</a:t>
            </a:r>
            <a:r>
              <a:rPr lang="en-US" dirty="0"/>
              <a:t>, </a:t>
            </a:r>
            <a:r>
              <a:rPr lang="en-US" dirty="0" err="1"/>
              <a:t>Ms</a:t>
            </a:r>
            <a:r>
              <a:rPr lang="en-US" dirty="0"/>
              <a:t>, Dr…).</a:t>
            </a:r>
          </a:p>
          <a:p>
            <a:r>
              <a:rPr lang="en-US" dirty="0"/>
              <a:t>May not be needed in all applications.</a:t>
            </a:r>
          </a:p>
          <a:p>
            <a:r>
              <a:rPr lang="en-US" dirty="0"/>
              <a:t>Do not restrict values.</a:t>
            </a:r>
          </a:p>
          <a:p>
            <a:r>
              <a:rPr lang="en-US" dirty="0"/>
              <a:t>Freeform text may lead to junk data.</a:t>
            </a:r>
          </a:p>
          <a:p>
            <a:pPr lvl="1"/>
            <a:r>
              <a:rPr lang="en-US" dirty="0"/>
              <a:t>No problem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164407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Internationalization &amp; Localization</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p:txBody>
          <a:bodyPr>
            <a:normAutofit fontScale="92500" lnSpcReduction="10000"/>
          </a:bodyPr>
          <a:lstStyle/>
          <a:p>
            <a:r>
              <a:rPr lang="en-US" dirty="0"/>
              <a:t>Consider formats for:</a:t>
            </a:r>
          </a:p>
          <a:p>
            <a:pPr lvl="1"/>
            <a:r>
              <a:rPr lang="en-US" dirty="0"/>
              <a:t>Names</a:t>
            </a:r>
          </a:p>
          <a:p>
            <a:pPr lvl="1"/>
            <a:r>
              <a:rPr lang="en-US" dirty="0"/>
              <a:t>Addresses</a:t>
            </a:r>
          </a:p>
          <a:p>
            <a:pPr lvl="1"/>
            <a:r>
              <a:rPr lang="en-US" dirty="0"/>
              <a:t>Nationality</a:t>
            </a:r>
          </a:p>
          <a:p>
            <a:pPr lvl="1"/>
            <a:r>
              <a:rPr lang="en-US" dirty="0"/>
              <a:t>Language</a:t>
            </a:r>
          </a:p>
          <a:p>
            <a:pPr lvl="1"/>
            <a:r>
              <a:rPr lang="en-US" dirty="0"/>
              <a:t>Time</a:t>
            </a:r>
          </a:p>
          <a:p>
            <a:pPr lvl="1"/>
            <a:r>
              <a:rPr lang="en-US" dirty="0"/>
              <a:t>Numbers</a:t>
            </a:r>
          </a:p>
          <a:p>
            <a:r>
              <a:rPr lang="en-US" dirty="0"/>
              <a:t>Special characters</a:t>
            </a:r>
          </a:p>
          <a:p>
            <a:pPr lvl="1"/>
            <a:r>
              <a:rPr lang="en-US" dirty="0"/>
              <a:t>All of them </a:t>
            </a:r>
            <a:r>
              <a:rPr lang="en-US" dirty="0">
                <a:sym typeface="Wingdings" panose="05000000000000000000" pitchFamily="2" charset="2"/>
              </a:rPr>
              <a:t></a:t>
            </a:r>
          </a:p>
          <a:p>
            <a:pPr lvl="1"/>
            <a:r>
              <a:rPr lang="en-US" dirty="0">
                <a:sym typeface="Wingdings" panose="05000000000000000000" pitchFamily="2" charset="2"/>
              </a:rPr>
              <a:t>VARCHAR vs. NVARCHAR</a:t>
            </a:r>
          </a:p>
          <a:p>
            <a:pPr lvl="1"/>
            <a:r>
              <a:rPr lang="en-US" dirty="0">
                <a:sym typeface="Wingdings" panose="05000000000000000000" pitchFamily="2" charset="2"/>
              </a:rPr>
              <a:t>Character Set?</a:t>
            </a:r>
          </a:p>
          <a:p>
            <a:pPr lvl="1"/>
            <a:r>
              <a:rPr lang="en-US" dirty="0">
                <a:sym typeface="Wingdings" panose="05000000000000000000" pitchFamily="2" charset="2"/>
              </a:rPr>
              <a:t>Collation?</a:t>
            </a:r>
            <a:endParaRPr lang="en-US" dirty="0"/>
          </a:p>
        </p:txBody>
      </p:sp>
    </p:spTree>
    <p:extLst>
      <p:ext uri="{BB962C8B-B14F-4D97-AF65-F5344CB8AC3E}">
        <p14:creationId xmlns:p14="http://schemas.microsoft.com/office/powerpoint/2010/main" val="2057639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Analytic Challenges</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p:txBody>
          <a:bodyPr/>
          <a:lstStyle/>
          <a:p>
            <a:r>
              <a:rPr lang="en-US" dirty="0"/>
              <a:t>Lack of clarity leads to unauthoritative/vague results.</a:t>
            </a:r>
          </a:p>
          <a:p>
            <a:r>
              <a:rPr lang="en-US" dirty="0"/>
              <a:t>Data quality.</a:t>
            </a:r>
          </a:p>
          <a:p>
            <a:r>
              <a:rPr lang="en-US" dirty="0"/>
              <a:t>Data diversity.</a:t>
            </a:r>
          </a:p>
          <a:p>
            <a:r>
              <a:rPr lang="en-US" dirty="0"/>
              <a:t>Data quantity.</a:t>
            </a:r>
          </a:p>
          <a:p>
            <a:r>
              <a:rPr lang="en-US" dirty="0"/>
              <a:t>Goals/incentives dictate analytic conclusions.</a:t>
            </a:r>
          </a:p>
          <a:p>
            <a:r>
              <a:rPr lang="en-US" dirty="0"/>
              <a:t>Bias</a:t>
            </a:r>
          </a:p>
        </p:txBody>
      </p:sp>
    </p:spTree>
    <p:extLst>
      <p:ext uri="{BB962C8B-B14F-4D97-AF65-F5344CB8AC3E}">
        <p14:creationId xmlns:p14="http://schemas.microsoft.com/office/powerpoint/2010/main" val="591395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Correlation &lt;&gt; Causation</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p:txBody>
          <a:bodyPr/>
          <a:lstStyle/>
          <a:p>
            <a:r>
              <a:rPr lang="en-US" dirty="0"/>
              <a:t>Proving that one event CAUSES another is far more challenging than showing they are related.</a:t>
            </a:r>
          </a:p>
          <a:p>
            <a:r>
              <a:rPr lang="en-US" dirty="0"/>
              <a:t>Implying causality without proof is dangerous.</a:t>
            </a:r>
          </a:p>
          <a:p>
            <a:r>
              <a:rPr lang="en-US" dirty="0"/>
              <a:t>Invalid conclusions can implicate or marginalize groups.</a:t>
            </a:r>
          </a:p>
          <a:p>
            <a:r>
              <a:rPr lang="en-US" dirty="0"/>
              <a:t>Socioeconomics strongly skews and drives data:</a:t>
            </a:r>
          </a:p>
          <a:p>
            <a:pPr lvl="1"/>
            <a:r>
              <a:rPr lang="en-US" dirty="0"/>
              <a:t>Will chocolate and wine help you live longer?  Only if you can afford them…</a:t>
            </a:r>
          </a:p>
          <a:p>
            <a:pPr lvl="1"/>
            <a:r>
              <a:rPr lang="en-US" dirty="0"/>
              <a:t>Breakfast improves grades?  Only when a school provides it for free.</a:t>
            </a:r>
          </a:p>
          <a:p>
            <a:pPr lvl="1"/>
            <a:r>
              <a:rPr lang="en-US" dirty="0"/>
              <a:t>Do baths reduce heart disease?  If you have the free time to take them often.</a:t>
            </a:r>
          </a:p>
          <a:p>
            <a:pPr lvl="1"/>
            <a:r>
              <a:rPr lang="en-US" dirty="0"/>
              <a:t>Do worse grades in school imply bad teachers, schools, students, parents?</a:t>
            </a:r>
          </a:p>
        </p:txBody>
      </p:sp>
    </p:spTree>
    <p:extLst>
      <p:ext uri="{BB962C8B-B14F-4D97-AF65-F5344CB8AC3E}">
        <p14:creationId xmlns:p14="http://schemas.microsoft.com/office/powerpoint/2010/main" val="557474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Representative Data and Outliers</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p:txBody>
          <a:bodyPr>
            <a:normAutofit lnSpcReduction="10000"/>
          </a:bodyPr>
          <a:lstStyle/>
          <a:p>
            <a:r>
              <a:rPr lang="en-US" dirty="0"/>
              <a:t>Is the data set used for analysis representative of a diverse population?</a:t>
            </a:r>
          </a:p>
          <a:p>
            <a:r>
              <a:rPr lang="en-US" dirty="0"/>
              <a:t>When outliers are removed from a data set, what is left?</a:t>
            </a:r>
          </a:p>
          <a:p>
            <a:r>
              <a:rPr lang="en-US" dirty="0"/>
              <a:t>Are outliers indicative of a specific group of people?</a:t>
            </a:r>
          </a:p>
          <a:p>
            <a:r>
              <a:rPr lang="en-US" dirty="0"/>
              <a:t>Beware data derived from polls or voluntary submission.</a:t>
            </a:r>
          </a:p>
          <a:p>
            <a:r>
              <a:rPr lang="en-US" dirty="0"/>
              <a:t>Does biased data train models that produce biased data that trains models that produce biased </a:t>
            </a:r>
            <a:r>
              <a:rPr lang="en-US"/>
              <a:t>data that trains models that produce biased data that trains models that produce biased data that trains models that produce biased data that trains models that produce biased data that trains models that produce biased data ?</a:t>
            </a:r>
            <a:endParaRPr lang="en-US" dirty="0"/>
          </a:p>
        </p:txBody>
      </p:sp>
    </p:spTree>
    <p:extLst>
      <p:ext uri="{BB962C8B-B14F-4D97-AF65-F5344CB8AC3E}">
        <p14:creationId xmlns:p14="http://schemas.microsoft.com/office/powerpoint/2010/main" val="3380809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Representative People</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p:txBody>
          <a:bodyPr/>
          <a:lstStyle/>
          <a:p>
            <a:r>
              <a:rPr lang="en-US" dirty="0"/>
              <a:t>Is your technical staff diverse?</a:t>
            </a:r>
          </a:p>
          <a:p>
            <a:r>
              <a:rPr lang="en-US" dirty="0"/>
              <a:t>Developers, architects, QA, product managers, designers, managers…</a:t>
            </a:r>
          </a:p>
          <a:p>
            <a:r>
              <a:rPr lang="en-US" dirty="0"/>
              <a:t>If not, creating an inclusive app is NOT easy.</a:t>
            </a:r>
          </a:p>
          <a:p>
            <a:r>
              <a:rPr lang="en-US" dirty="0"/>
              <a:t>Do technical people understand how their apps work?</a:t>
            </a:r>
          </a:p>
          <a:p>
            <a:r>
              <a:rPr lang="en-US" dirty="0"/>
              <a:t>Do technical people understand who uses their apps?</a:t>
            </a:r>
          </a:p>
          <a:p>
            <a:r>
              <a:rPr lang="en-US" dirty="0"/>
              <a:t>Can data elements be easily mapped to application features?</a:t>
            </a:r>
          </a:p>
          <a:p>
            <a:endParaRPr lang="en-US" dirty="0"/>
          </a:p>
        </p:txBody>
      </p:sp>
    </p:spTree>
    <p:extLst>
      <p:ext uri="{BB962C8B-B14F-4D97-AF65-F5344CB8AC3E}">
        <p14:creationId xmlns:p14="http://schemas.microsoft.com/office/powerpoint/2010/main" val="2232584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Accessibility</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p:txBody>
          <a:bodyPr>
            <a:normAutofit fontScale="92500" lnSpcReduction="10000"/>
          </a:bodyPr>
          <a:lstStyle/>
          <a:p>
            <a:r>
              <a:rPr lang="en-US" dirty="0"/>
              <a:t>Is it usable by:</a:t>
            </a:r>
          </a:p>
          <a:p>
            <a:pPr lvl="1"/>
            <a:r>
              <a:rPr lang="en-US" dirty="0"/>
              <a:t>Vision impaired</a:t>
            </a:r>
          </a:p>
          <a:p>
            <a:pPr lvl="1"/>
            <a:r>
              <a:rPr lang="en-US" dirty="0"/>
              <a:t>Hearing impaired</a:t>
            </a:r>
          </a:p>
          <a:p>
            <a:pPr lvl="1"/>
            <a:r>
              <a:rPr lang="en-US" dirty="0"/>
              <a:t>Younger users</a:t>
            </a:r>
          </a:p>
          <a:p>
            <a:pPr lvl="1"/>
            <a:r>
              <a:rPr lang="en-US" dirty="0"/>
              <a:t>Older users</a:t>
            </a:r>
          </a:p>
          <a:p>
            <a:pPr lvl="1"/>
            <a:r>
              <a:rPr lang="en-US" dirty="0"/>
              <a:t>Mobile users</a:t>
            </a:r>
          </a:p>
          <a:p>
            <a:r>
              <a:rPr lang="en-US" dirty="0"/>
              <a:t>What is the setting in which an application is used?</a:t>
            </a:r>
          </a:p>
          <a:p>
            <a:r>
              <a:rPr lang="en-US" dirty="0"/>
              <a:t>Can the app run on most hardware?</a:t>
            </a:r>
          </a:p>
          <a:p>
            <a:r>
              <a:rPr lang="en-US" dirty="0"/>
              <a:t>Does it require a certain level of education/cultural knowledge?</a:t>
            </a:r>
          </a:p>
          <a:p>
            <a:r>
              <a:rPr lang="en-US" dirty="0"/>
              <a:t>Does it require a certain level of language proficiency?</a:t>
            </a:r>
          </a:p>
          <a:p>
            <a:r>
              <a:rPr lang="en-US" b="1" i="1" dirty="0"/>
              <a:t>Do data structures support these accessibility goals?</a:t>
            </a:r>
          </a:p>
        </p:txBody>
      </p:sp>
    </p:spTree>
    <p:extLst>
      <p:ext uri="{BB962C8B-B14F-4D97-AF65-F5344CB8AC3E}">
        <p14:creationId xmlns:p14="http://schemas.microsoft.com/office/powerpoint/2010/main" val="73777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256" y="-16135"/>
            <a:ext cx="10283535" cy="780881"/>
          </a:xfrm>
        </p:spPr>
        <p:txBody>
          <a:bodyPr/>
          <a:lstStyle/>
          <a:p>
            <a:r>
              <a:rPr lang="en-US" dirty="0"/>
              <a:t>Ed Pollack</a:t>
            </a:r>
            <a:endParaRPr lang="en-IN" dirty="0"/>
          </a:p>
        </p:txBody>
      </p:sp>
      <p:sp>
        <p:nvSpPr>
          <p:cNvPr id="3" name="Content Placeholder 2"/>
          <p:cNvSpPr>
            <a:spLocks noGrp="1"/>
          </p:cNvSpPr>
          <p:nvPr>
            <p:ph idx="1"/>
          </p:nvPr>
        </p:nvSpPr>
        <p:spPr>
          <a:xfrm>
            <a:off x="613256" y="692738"/>
            <a:ext cx="10965490" cy="5001344"/>
          </a:xfrm>
        </p:spPr>
        <p:txBody>
          <a:bodyPr>
            <a:normAutofit fontScale="92500" lnSpcReduction="10000"/>
          </a:bodyPr>
          <a:lstStyle/>
          <a:p>
            <a:pPr marL="342872" indent="-342872"/>
            <a:r>
              <a:rPr lang="en-US" dirty="0">
                <a:solidFill>
                  <a:schemeClr val="tx1"/>
                </a:solidFill>
                <a:latin typeface="Arial" panose="020B0604020202020204" pitchFamily="34" charset="0"/>
              </a:rPr>
              <a:t>Microsoft Data Platform MVP</a:t>
            </a:r>
          </a:p>
          <a:p>
            <a:pPr marL="342872" indent="-342872"/>
            <a:r>
              <a:rPr lang="en-US" dirty="0">
                <a:solidFill>
                  <a:schemeClr val="tx1"/>
                </a:solidFill>
                <a:latin typeface="Arial" panose="020B0604020202020204" pitchFamily="34" charset="0"/>
              </a:rPr>
              <a:t>Published author of:</a:t>
            </a:r>
          </a:p>
          <a:p>
            <a:pPr marL="800035" lvl="1" indent="-342872"/>
            <a:r>
              <a:rPr lang="en-US" dirty="0">
                <a:solidFill>
                  <a:schemeClr val="tx1"/>
                </a:solidFill>
                <a:latin typeface="Arial" panose="020B0604020202020204" pitchFamily="34" charset="0"/>
                <a:hlinkClick r:id="rId2"/>
              </a:rPr>
              <a:t>Dynamic SQL: Applications, Performance, and Security, 2</a:t>
            </a:r>
            <a:r>
              <a:rPr lang="en-US" baseline="30000" dirty="0">
                <a:solidFill>
                  <a:schemeClr val="tx1"/>
                </a:solidFill>
                <a:latin typeface="Arial" panose="020B0604020202020204" pitchFamily="34" charset="0"/>
                <a:hlinkClick r:id="rId2"/>
              </a:rPr>
              <a:t>nd</a:t>
            </a:r>
            <a:r>
              <a:rPr lang="en-US" dirty="0">
                <a:solidFill>
                  <a:schemeClr val="tx1"/>
                </a:solidFill>
                <a:latin typeface="Arial" panose="020B0604020202020204" pitchFamily="34" charset="0"/>
                <a:hlinkClick r:id="rId2"/>
              </a:rPr>
              <a:t> Edition</a:t>
            </a:r>
            <a:endParaRPr lang="en-US" dirty="0">
              <a:solidFill>
                <a:schemeClr val="tx1"/>
              </a:solidFill>
              <a:latin typeface="Arial" panose="020B0604020202020204" pitchFamily="34" charset="0"/>
            </a:endParaRPr>
          </a:p>
          <a:p>
            <a:pPr marL="800035" lvl="1" indent="-342872"/>
            <a:r>
              <a:rPr lang="en-US" dirty="0">
                <a:solidFill>
                  <a:schemeClr val="tx1"/>
                </a:solidFill>
                <a:latin typeface="Arial" panose="020B0604020202020204" pitchFamily="34" charset="0"/>
                <a:hlinkClick r:id="rId3"/>
              </a:rPr>
              <a:t>Analytics Optimization with Columnstore Indexes in SQL Server</a:t>
            </a:r>
            <a:endParaRPr lang="en-US" dirty="0">
              <a:solidFill>
                <a:schemeClr val="tx1"/>
              </a:solidFill>
              <a:latin typeface="Arial" panose="020B0604020202020204" pitchFamily="34" charset="0"/>
            </a:endParaRPr>
          </a:p>
          <a:p>
            <a:pPr marL="800035" lvl="1" indent="-342872"/>
            <a:r>
              <a:rPr lang="en-US" dirty="0">
                <a:solidFill>
                  <a:schemeClr val="tx1"/>
                </a:solidFill>
                <a:latin typeface="Arial" panose="020B0604020202020204" pitchFamily="34" charset="0"/>
              </a:rPr>
              <a:t>Published in </a:t>
            </a:r>
            <a:r>
              <a:rPr lang="en-US" dirty="0">
                <a:solidFill>
                  <a:schemeClr val="tx1"/>
                </a:solidFill>
                <a:latin typeface="Arial" panose="020B0604020202020204" pitchFamily="34" charset="0"/>
                <a:hlinkClick r:id="rId4"/>
              </a:rPr>
              <a:t>Expert T-SQL Functions in SQL Server, 3</a:t>
            </a:r>
            <a:r>
              <a:rPr lang="en-US" baseline="30000" dirty="0">
                <a:solidFill>
                  <a:schemeClr val="tx1"/>
                </a:solidFill>
                <a:latin typeface="Arial" panose="020B0604020202020204" pitchFamily="34" charset="0"/>
                <a:hlinkClick r:id="rId4"/>
              </a:rPr>
              <a:t>rd</a:t>
            </a:r>
            <a:r>
              <a:rPr lang="en-US" dirty="0">
                <a:solidFill>
                  <a:schemeClr val="tx1"/>
                </a:solidFill>
                <a:latin typeface="Arial" panose="020B0604020202020204" pitchFamily="34" charset="0"/>
                <a:hlinkClick r:id="rId4"/>
              </a:rPr>
              <a:t> Edition</a:t>
            </a:r>
            <a:endParaRPr lang="en-US" dirty="0">
              <a:solidFill>
                <a:schemeClr val="tx1"/>
              </a:solidFill>
              <a:latin typeface="Arial" panose="020B0604020202020204" pitchFamily="34" charset="0"/>
            </a:endParaRPr>
          </a:p>
          <a:p>
            <a:pPr marL="800035" lvl="1" indent="-342872"/>
            <a:r>
              <a:rPr lang="en-US" dirty="0">
                <a:solidFill>
                  <a:schemeClr val="tx1"/>
                </a:solidFill>
                <a:latin typeface="Arial" panose="020B0604020202020204" pitchFamily="34" charset="0"/>
                <a:hlinkClick r:id="rId5"/>
              </a:rPr>
              <a:t>Expert Performance Indexing in SQL Server, 4</a:t>
            </a:r>
            <a:r>
              <a:rPr lang="en-US" baseline="30000" dirty="0">
                <a:solidFill>
                  <a:schemeClr val="tx1"/>
                </a:solidFill>
                <a:latin typeface="Arial" panose="020B0604020202020204" pitchFamily="34" charset="0"/>
                <a:hlinkClick r:id="rId5"/>
              </a:rPr>
              <a:t>th</a:t>
            </a:r>
            <a:r>
              <a:rPr lang="en-US" dirty="0">
                <a:solidFill>
                  <a:schemeClr val="tx1"/>
                </a:solidFill>
                <a:latin typeface="Arial" panose="020B0604020202020204" pitchFamily="34" charset="0"/>
                <a:hlinkClick r:id="rId5"/>
              </a:rPr>
              <a:t> Edition</a:t>
            </a:r>
            <a:endParaRPr lang="en-US" dirty="0">
              <a:solidFill>
                <a:schemeClr val="tx1"/>
              </a:solidFill>
              <a:latin typeface="Arial" panose="020B0604020202020204" pitchFamily="34" charset="0"/>
            </a:endParaRPr>
          </a:p>
          <a:p>
            <a:pPr marL="342872" indent="-342872"/>
            <a:r>
              <a:rPr lang="en-US" dirty="0">
                <a:solidFill>
                  <a:schemeClr val="tx1"/>
                </a:solidFill>
                <a:latin typeface="Arial" panose="020B0604020202020204" pitchFamily="34" charset="0"/>
              </a:rPr>
              <a:t>Author on </a:t>
            </a:r>
            <a:r>
              <a:rPr lang="en-US" dirty="0" err="1">
                <a:solidFill>
                  <a:schemeClr val="tx1"/>
                </a:solidFill>
                <a:latin typeface="Arial" panose="020B0604020202020204" pitchFamily="34" charset="0"/>
                <a:hlinkClick r:id="rId6"/>
              </a:rPr>
              <a:t>SQLServerCentral</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hlinkClick r:id="rId7"/>
              </a:rPr>
              <a:t>SQLShack</a:t>
            </a:r>
            <a:r>
              <a:rPr lang="en-US" dirty="0">
                <a:solidFill>
                  <a:schemeClr val="tx1"/>
                </a:solidFill>
                <a:latin typeface="Arial" panose="020B0604020202020204" pitchFamily="34" charset="0"/>
              </a:rPr>
              <a:t>, and </a:t>
            </a:r>
            <a:r>
              <a:rPr lang="en-US" dirty="0">
                <a:solidFill>
                  <a:schemeClr val="tx1"/>
                </a:solidFill>
                <a:latin typeface="Arial" panose="020B0604020202020204" pitchFamily="34" charset="0"/>
                <a:hlinkClick r:id="rId8"/>
              </a:rPr>
              <a:t>Simple Talk</a:t>
            </a:r>
            <a:r>
              <a:rPr lang="en-US" dirty="0">
                <a:solidFill>
                  <a:schemeClr val="tx1"/>
                </a:solidFill>
                <a:latin typeface="Arial" panose="020B0604020202020204" pitchFamily="34" charset="0"/>
              </a:rPr>
              <a:t>.</a:t>
            </a:r>
          </a:p>
          <a:p>
            <a:pPr marL="342872" indent="-342872"/>
            <a:r>
              <a:rPr lang="en-US" dirty="0">
                <a:solidFill>
                  <a:schemeClr val="tx1"/>
                </a:solidFill>
                <a:latin typeface="Arial" panose="020B0604020202020204" pitchFamily="34" charset="0"/>
              </a:rPr>
              <a:t>Organizes:</a:t>
            </a:r>
          </a:p>
          <a:p>
            <a:pPr marL="800035" lvl="1" indent="-342872"/>
            <a:r>
              <a:rPr lang="en-US" dirty="0">
                <a:solidFill>
                  <a:schemeClr val="tx1"/>
                </a:solidFill>
                <a:latin typeface="Arial" panose="020B0604020202020204" pitchFamily="34" charset="0"/>
                <a:hlinkClick r:id="rId9"/>
              </a:rPr>
              <a:t>SQL Saturday New York City </a:t>
            </a:r>
            <a:endParaRPr lang="en-US" dirty="0">
              <a:solidFill>
                <a:schemeClr val="tx1"/>
              </a:solidFill>
              <a:latin typeface="Arial" panose="020B0604020202020204" pitchFamily="34" charset="0"/>
            </a:endParaRPr>
          </a:p>
          <a:p>
            <a:pPr marL="800035" lvl="1" indent="-342872"/>
            <a:r>
              <a:rPr lang="en-US" dirty="0">
                <a:solidFill>
                  <a:schemeClr val="tx1"/>
                </a:solidFill>
                <a:latin typeface="Arial" panose="020B0604020202020204" pitchFamily="34" charset="0"/>
                <a:hlinkClick r:id="rId10"/>
              </a:rPr>
              <a:t>Future Data Driven</a:t>
            </a:r>
            <a:endParaRPr lang="en-US" dirty="0">
              <a:solidFill>
                <a:schemeClr val="tx1"/>
              </a:solidFill>
              <a:latin typeface="Arial" panose="020B0604020202020204" pitchFamily="34" charset="0"/>
            </a:endParaRPr>
          </a:p>
          <a:p>
            <a:pPr marL="800035" lvl="1" indent="-342872"/>
            <a:r>
              <a:rPr lang="en-US" dirty="0">
                <a:latin typeface="Arial" panose="020B0604020202020204" pitchFamily="34" charset="0"/>
                <a:hlinkClick r:id="rId11"/>
              </a:rPr>
              <a:t>Capital Area SQL Server User Group</a:t>
            </a:r>
            <a:endParaRPr lang="en-US" dirty="0">
              <a:solidFill>
                <a:schemeClr val="tx1"/>
              </a:solidFill>
              <a:latin typeface="Arial" panose="020B0604020202020204" pitchFamily="34" charset="0"/>
            </a:endParaRPr>
          </a:p>
          <a:p>
            <a:pPr marL="342872" indent="-342872"/>
            <a:r>
              <a:rPr lang="en-IN" dirty="0">
                <a:solidFill>
                  <a:schemeClr val="tx1"/>
                </a:solidFill>
                <a:latin typeface="Arial" panose="020B0604020202020204" pitchFamily="34" charset="0"/>
              </a:rPr>
              <a:t>Speaker at many data events</a:t>
            </a:r>
          </a:p>
          <a:p>
            <a:pPr marL="342872" indent="-342872"/>
            <a:r>
              <a:rPr lang="en-IN" dirty="0">
                <a:solidFill>
                  <a:schemeClr val="tx1"/>
                </a:solidFill>
                <a:latin typeface="Arial" panose="020B0604020202020204" pitchFamily="34" charset="0"/>
              </a:rPr>
              <a:t>Find me on: </a:t>
            </a:r>
            <a:r>
              <a:rPr lang="en-IN" sz="2100" dirty="0">
                <a:latin typeface="Arial" panose="020B0604020202020204" pitchFamily="34" charset="0"/>
                <a:hlinkClick r:id="rId12"/>
              </a:rPr>
              <a:t>LinkedIn</a:t>
            </a:r>
            <a:endParaRPr lang="en-IN" sz="2100" i="1" dirty="0">
              <a:latin typeface="Arial" panose="020B0604020202020204" pitchFamily="34" charset="0"/>
            </a:endParaRPr>
          </a:p>
        </p:txBody>
      </p:sp>
      <p:pic>
        <p:nvPicPr>
          <p:cNvPr id="4" name="Picture 3">
            <a:extLst>
              <a:ext uri="{FF2B5EF4-FFF2-40B4-BE49-F238E27FC236}">
                <a16:creationId xmlns:a16="http://schemas.microsoft.com/office/drawing/2014/main" id="{3209A8EF-B183-4015-BB48-2C07A22F563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84373" y="4136464"/>
            <a:ext cx="2052196" cy="2736261"/>
          </a:xfrm>
          <a:prstGeom prst="rect">
            <a:avLst/>
          </a:prstGeom>
        </p:spPr>
      </p:pic>
      <p:pic>
        <p:nvPicPr>
          <p:cNvPr id="5" name="Picture 4" descr="A picture containing graphical user interface&#10;&#10;Description automatically generated">
            <a:hlinkClick r:id="rId14"/>
            <a:extLst>
              <a:ext uri="{FF2B5EF4-FFF2-40B4-BE49-F238E27FC236}">
                <a16:creationId xmlns:a16="http://schemas.microsoft.com/office/drawing/2014/main" id="{D3F7A6C4-8D67-22BC-72B0-492FB7CFB8A4}"/>
              </a:ext>
            </a:extLst>
          </p:cNvPr>
          <p:cNvPicPr>
            <a:picLocks noChangeAspect="1"/>
          </p:cNvPicPr>
          <p:nvPr/>
        </p:nvPicPr>
        <p:blipFill>
          <a:blip r:embed="rId15"/>
          <a:stretch>
            <a:fillRect/>
          </a:stretch>
        </p:blipFill>
        <p:spPr>
          <a:xfrm>
            <a:off x="7698407" y="4589030"/>
            <a:ext cx="2285965" cy="2285965"/>
          </a:xfrm>
          <a:prstGeom prst="rect">
            <a:avLst/>
          </a:prstGeom>
        </p:spPr>
      </p:pic>
      <p:pic>
        <p:nvPicPr>
          <p:cNvPr id="6" name="Picture 5">
            <a:hlinkClick r:id="rId8"/>
            <a:extLst>
              <a:ext uri="{FF2B5EF4-FFF2-40B4-BE49-F238E27FC236}">
                <a16:creationId xmlns:a16="http://schemas.microsoft.com/office/drawing/2014/main" id="{C0150A70-4960-1467-2BCE-63525BFB5DD3}"/>
              </a:ext>
            </a:extLst>
          </p:cNvPr>
          <p:cNvPicPr>
            <a:picLocks noChangeAspect="1"/>
          </p:cNvPicPr>
          <p:nvPr/>
        </p:nvPicPr>
        <p:blipFill>
          <a:blip r:embed="rId16"/>
          <a:stretch>
            <a:fillRect/>
          </a:stretch>
        </p:blipFill>
        <p:spPr>
          <a:xfrm>
            <a:off x="3889378" y="5591143"/>
            <a:ext cx="2412964" cy="1266805"/>
          </a:xfrm>
          <a:prstGeom prst="rect">
            <a:avLst/>
          </a:prstGeom>
        </p:spPr>
      </p:pic>
      <p:pic>
        <p:nvPicPr>
          <p:cNvPr id="9" name="Picture 8" descr="A blue and white sign&#10;&#10;Description automatically generated with low confidence">
            <a:hlinkClick r:id="rId17"/>
            <a:extLst>
              <a:ext uri="{FF2B5EF4-FFF2-40B4-BE49-F238E27FC236}">
                <a16:creationId xmlns:a16="http://schemas.microsoft.com/office/drawing/2014/main" id="{1EA7EEA1-2A6F-B598-BAAE-DC313E479F0A}"/>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305424" y="4698757"/>
            <a:ext cx="1386818" cy="2176239"/>
          </a:xfrm>
          <a:prstGeom prst="rect">
            <a:avLst/>
          </a:prstGeom>
        </p:spPr>
      </p:pic>
      <p:pic>
        <p:nvPicPr>
          <p:cNvPr id="10" name="Picture 9" descr="A grey and orange logo&#10;&#10;Description automatically generated with low confidence">
            <a:hlinkClick r:id="rId19"/>
            <a:extLst>
              <a:ext uri="{FF2B5EF4-FFF2-40B4-BE49-F238E27FC236}">
                <a16:creationId xmlns:a16="http://schemas.microsoft.com/office/drawing/2014/main" id="{23D99231-E9AF-62EA-4A9E-A65939B3447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927793" y="6051138"/>
            <a:ext cx="1955421" cy="815334"/>
          </a:xfrm>
          <a:prstGeom prst="rect">
            <a:avLst/>
          </a:prstGeom>
        </p:spPr>
      </p:pic>
      <p:pic>
        <p:nvPicPr>
          <p:cNvPr id="11" name="Picture 10">
            <a:hlinkClick r:id="rId21"/>
            <a:extLst>
              <a:ext uri="{FF2B5EF4-FFF2-40B4-BE49-F238E27FC236}">
                <a16:creationId xmlns:a16="http://schemas.microsoft.com/office/drawing/2014/main" id="{CE1D1CE2-6B81-A465-0427-26DEE99175A1}"/>
              </a:ext>
            </a:extLst>
          </p:cNvPr>
          <p:cNvPicPr>
            <a:picLocks noChangeAspect="1"/>
          </p:cNvPicPr>
          <p:nvPr/>
        </p:nvPicPr>
        <p:blipFill>
          <a:blip r:embed="rId22"/>
          <a:stretch>
            <a:fillRect/>
          </a:stretch>
        </p:blipFill>
        <p:spPr>
          <a:xfrm>
            <a:off x="119428" y="5501945"/>
            <a:ext cx="3644245" cy="519305"/>
          </a:xfrm>
          <a:prstGeom prst="rect">
            <a:avLst/>
          </a:prstGeom>
        </p:spPr>
      </p:pic>
    </p:spTree>
    <p:extLst>
      <p:ext uri="{BB962C8B-B14F-4D97-AF65-F5344CB8AC3E}">
        <p14:creationId xmlns:p14="http://schemas.microsoft.com/office/powerpoint/2010/main" val="4273962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AI/Machine Learning</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p:txBody>
          <a:bodyPr>
            <a:normAutofit/>
          </a:bodyPr>
          <a:lstStyle/>
          <a:p>
            <a:r>
              <a:rPr lang="en-US" dirty="0"/>
              <a:t>AI is not magic.  Computers do not think for themselves (yet).</a:t>
            </a:r>
          </a:p>
          <a:p>
            <a:r>
              <a:rPr lang="en-US" dirty="0"/>
              <a:t>Algorithms are written by people.</a:t>
            </a:r>
          </a:p>
          <a:p>
            <a:r>
              <a:rPr lang="en-US" dirty="0"/>
              <a:t>They consume data created by people. AI is only as good as its data!</a:t>
            </a:r>
          </a:p>
          <a:p>
            <a:r>
              <a:rPr lang="en-US" dirty="0"/>
              <a:t>Therefore, they can produce bias. Leads to automation of previously traditional jobs.</a:t>
            </a:r>
          </a:p>
          <a:p>
            <a:pPr lvl="1"/>
            <a:r>
              <a:rPr lang="en-US" dirty="0"/>
              <a:t>Is that OK?</a:t>
            </a:r>
          </a:p>
          <a:p>
            <a:pPr lvl="1"/>
            <a:r>
              <a:rPr lang="en-US" dirty="0"/>
              <a:t>Databases represent automation (filing cabinets, paper, and pen).</a:t>
            </a:r>
          </a:p>
          <a:p>
            <a:pPr lvl="1"/>
            <a:r>
              <a:rPr lang="en-US" dirty="0"/>
              <a:t>Be cognizant of the implications of automation.</a:t>
            </a:r>
          </a:p>
          <a:p>
            <a:pPr lvl="1"/>
            <a:r>
              <a:rPr lang="en-US" dirty="0"/>
              <a:t>Who is removed? What is removed? What is created? How do processes change?</a:t>
            </a:r>
          </a:p>
        </p:txBody>
      </p:sp>
    </p:spTree>
    <p:extLst>
      <p:ext uri="{BB962C8B-B14F-4D97-AF65-F5344CB8AC3E}">
        <p14:creationId xmlns:p14="http://schemas.microsoft.com/office/powerpoint/2010/main" val="2702941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6781-CDEE-971F-0FC6-6D6FE847E64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F182919-70D8-600B-8384-FDB06DB3735F}"/>
              </a:ext>
            </a:extLst>
          </p:cNvPr>
          <p:cNvSpPr>
            <a:spLocks noGrp="1"/>
          </p:cNvSpPr>
          <p:nvPr>
            <p:ph idx="1"/>
          </p:nvPr>
        </p:nvSpPr>
        <p:spPr/>
        <p:txBody>
          <a:bodyPr>
            <a:normAutofit/>
          </a:bodyPr>
          <a:lstStyle/>
          <a:p>
            <a:r>
              <a:rPr lang="en-US" dirty="0"/>
              <a:t>Understanding an application’s users will:</a:t>
            </a:r>
          </a:p>
          <a:p>
            <a:pPr lvl="1"/>
            <a:r>
              <a:rPr lang="en-US" dirty="0"/>
              <a:t>Improve usability</a:t>
            </a:r>
          </a:p>
          <a:p>
            <a:pPr lvl="1"/>
            <a:r>
              <a:rPr lang="en-US" dirty="0"/>
              <a:t>Reach new users</a:t>
            </a:r>
          </a:p>
          <a:p>
            <a:pPr lvl="1"/>
            <a:r>
              <a:rPr lang="en-US" dirty="0"/>
              <a:t>Create happier and more engaged users</a:t>
            </a:r>
          </a:p>
          <a:p>
            <a:pPr lvl="1"/>
            <a:r>
              <a:rPr lang="en-US" dirty="0"/>
              <a:t>Decrease bugs/vulnerabilities</a:t>
            </a:r>
          </a:p>
          <a:p>
            <a:pPr lvl="1"/>
            <a:r>
              <a:rPr lang="en-US" dirty="0"/>
              <a:t>Increase revenue</a:t>
            </a:r>
          </a:p>
          <a:p>
            <a:r>
              <a:rPr lang="en-US" dirty="0"/>
              <a:t>Connect data at all levels to users.</a:t>
            </a:r>
          </a:p>
          <a:p>
            <a:r>
              <a:rPr lang="en-US" dirty="0"/>
              <a:t>Improving diversity is a journey.</a:t>
            </a:r>
          </a:p>
        </p:txBody>
      </p:sp>
    </p:spTree>
    <p:extLst>
      <p:ext uri="{BB962C8B-B14F-4D97-AF65-F5344CB8AC3E}">
        <p14:creationId xmlns:p14="http://schemas.microsoft.com/office/powerpoint/2010/main" val="3620864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8FE4AF-B348-5DEE-C10F-85D8705B9684}"/>
              </a:ext>
            </a:extLst>
          </p:cNvPr>
          <p:cNvSpPr>
            <a:spLocks noGrp="1"/>
          </p:cNvSpPr>
          <p:nvPr>
            <p:ph type="title"/>
          </p:nvPr>
        </p:nvSpPr>
        <p:spPr>
          <a:xfrm>
            <a:off x="609203" y="274638"/>
            <a:ext cx="11003771" cy="1143000"/>
          </a:xfrm>
        </p:spPr>
        <p:txBody>
          <a:bodyPr/>
          <a:lstStyle/>
          <a:p>
            <a:r>
              <a:rPr lang="en-US" dirty="0"/>
              <a:t>Thank You!</a:t>
            </a:r>
            <a:endParaRPr lang="en-IN" dirty="0"/>
          </a:p>
        </p:txBody>
      </p:sp>
      <p:sp>
        <p:nvSpPr>
          <p:cNvPr id="6" name="Content Placeholder 2">
            <a:extLst>
              <a:ext uri="{FF2B5EF4-FFF2-40B4-BE49-F238E27FC236}">
                <a16:creationId xmlns:a16="http://schemas.microsoft.com/office/drawing/2014/main" id="{EBFA2969-999F-DDD3-C35F-3E279E43B35C}"/>
              </a:ext>
            </a:extLst>
          </p:cNvPr>
          <p:cNvSpPr txBox="1">
            <a:spLocks/>
          </p:cNvSpPr>
          <p:nvPr/>
        </p:nvSpPr>
        <p:spPr>
          <a:xfrm>
            <a:off x="3033784" y="2996952"/>
            <a:ext cx="6116493" cy="553208"/>
          </a:xfrm>
          <a:prstGeom prst="rect">
            <a:avLst/>
          </a:prstGeom>
        </p:spPr>
        <p:txBody>
          <a:bodyPr/>
          <a:lstStyle>
            <a:lvl1pPr marL="342900" indent="-342900" algn="l" defTabSz="914400" rtl="0" eaLnBrk="1" latinLnBrk="0" hangingPunct="1">
              <a:spcBef>
                <a:spcPct val="20000"/>
              </a:spcBef>
              <a:buFont typeface="Arial" pitchFamily="34" charset="0"/>
              <a:buChar char="•"/>
              <a:defRPr sz="2600" kern="1200">
                <a:solidFill>
                  <a:schemeClr val="tx1">
                    <a:lumMod val="85000"/>
                    <a:lumOff val="15000"/>
                  </a:schemeClr>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lumMod val="85000"/>
                    <a:lumOff val="15000"/>
                  </a:schemeClr>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100" kern="1200">
                <a:solidFill>
                  <a:schemeClr val="tx1">
                    <a:lumMod val="85000"/>
                    <a:lumOff val="15000"/>
                  </a:schemeClr>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C00000"/>
                </a:solidFill>
              </a:rPr>
              <a:t>Edward Pollack</a:t>
            </a:r>
          </a:p>
        </p:txBody>
      </p:sp>
      <p:sp>
        <p:nvSpPr>
          <p:cNvPr id="7" name="Content Placeholder 3">
            <a:extLst>
              <a:ext uri="{FF2B5EF4-FFF2-40B4-BE49-F238E27FC236}">
                <a16:creationId xmlns:a16="http://schemas.microsoft.com/office/drawing/2014/main" id="{35ACAAD6-4E50-617D-6F1C-85EAA41388E2}"/>
              </a:ext>
            </a:extLst>
          </p:cNvPr>
          <p:cNvSpPr txBox="1">
            <a:spLocks/>
          </p:cNvSpPr>
          <p:nvPr/>
        </p:nvSpPr>
        <p:spPr>
          <a:xfrm>
            <a:off x="3033784" y="3568014"/>
            <a:ext cx="6116493" cy="553208"/>
          </a:xfrm>
          <a:prstGeom prst="rect">
            <a:avLst/>
          </a:prstGeom>
        </p:spPr>
        <p:txBody>
          <a:bodyPr/>
          <a:lstStyle>
            <a:lvl1pPr marL="342900" indent="-342900" algn="l" defTabSz="914400" rtl="0" eaLnBrk="1" latinLnBrk="0" hangingPunct="1">
              <a:spcBef>
                <a:spcPct val="20000"/>
              </a:spcBef>
              <a:buFont typeface="Arial" pitchFamily="34" charset="0"/>
              <a:buChar char="•"/>
              <a:defRPr sz="2600" kern="1200">
                <a:solidFill>
                  <a:schemeClr val="tx1">
                    <a:lumMod val="85000"/>
                    <a:lumOff val="15000"/>
                  </a:schemeClr>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lumMod val="85000"/>
                    <a:lumOff val="15000"/>
                  </a:schemeClr>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100" kern="1200">
                <a:solidFill>
                  <a:schemeClr val="tx1">
                    <a:lumMod val="85000"/>
                    <a:lumOff val="15000"/>
                  </a:schemeClr>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C00000"/>
                </a:solidFill>
              </a:rPr>
              <a:t>@EdwardPollack</a:t>
            </a:r>
          </a:p>
        </p:txBody>
      </p:sp>
      <p:sp>
        <p:nvSpPr>
          <p:cNvPr id="8" name="Content Placeholder 4">
            <a:extLst>
              <a:ext uri="{FF2B5EF4-FFF2-40B4-BE49-F238E27FC236}">
                <a16:creationId xmlns:a16="http://schemas.microsoft.com/office/drawing/2014/main" id="{33834A94-5551-2FFC-FBC5-30172EB7F237}"/>
              </a:ext>
            </a:extLst>
          </p:cNvPr>
          <p:cNvSpPr txBox="1">
            <a:spLocks/>
          </p:cNvSpPr>
          <p:nvPr/>
        </p:nvSpPr>
        <p:spPr>
          <a:xfrm>
            <a:off x="3033784" y="4139076"/>
            <a:ext cx="6116493" cy="553208"/>
          </a:xfrm>
          <a:prstGeom prst="rect">
            <a:avLst/>
          </a:prstGeom>
        </p:spPr>
        <p:txBody>
          <a:bodyPr/>
          <a:lstStyle>
            <a:lvl1pPr marL="342900" indent="-342900" algn="l" defTabSz="914400" rtl="0" eaLnBrk="1" latinLnBrk="0" hangingPunct="1">
              <a:spcBef>
                <a:spcPct val="20000"/>
              </a:spcBef>
              <a:buFont typeface="Arial" pitchFamily="34" charset="0"/>
              <a:buChar char="•"/>
              <a:defRPr sz="2600" kern="1200">
                <a:solidFill>
                  <a:schemeClr val="tx1">
                    <a:lumMod val="85000"/>
                    <a:lumOff val="15000"/>
                  </a:schemeClr>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lumMod val="85000"/>
                    <a:lumOff val="15000"/>
                  </a:schemeClr>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100" kern="1200">
                <a:solidFill>
                  <a:schemeClr val="tx1">
                    <a:lumMod val="85000"/>
                    <a:lumOff val="15000"/>
                  </a:schemeClr>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C00000"/>
                </a:solidFill>
              </a:rPr>
              <a:t>ed@edwardpollack.com</a:t>
            </a:r>
          </a:p>
        </p:txBody>
      </p:sp>
      <p:sp>
        <p:nvSpPr>
          <p:cNvPr id="9" name="Content Placeholder 5">
            <a:extLst>
              <a:ext uri="{FF2B5EF4-FFF2-40B4-BE49-F238E27FC236}">
                <a16:creationId xmlns:a16="http://schemas.microsoft.com/office/drawing/2014/main" id="{C696CE46-D081-E08B-7927-3727540391AE}"/>
              </a:ext>
            </a:extLst>
          </p:cNvPr>
          <p:cNvSpPr txBox="1">
            <a:spLocks/>
          </p:cNvSpPr>
          <p:nvPr/>
        </p:nvSpPr>
        <p:spPr>
          <a:xfrm>
            <a:off x="3033784" y="4710139"/>
            <a:ext cx="6116493" cy="553208"/>
          </a:xfrm>
          <a:prstGeom prst="rect">
            <a:avLst/>
          </a:prstGeom>
        </p:spPr>
        <p:txBody>
          <a:bodyPr/>
          <a:lstStyle>
            <a:lvl1pPr marL="342900" indent="-342900" algn="l" defTabSz="914400" rtl="0" eaLnBrk="1" latinLnBrk="0" hangingPunct="1">
              <a:spcBef>
                <a:spcPct val="20000"/>
              </a:spcBef>
              <a:buFont typeface="Arial" pitchFamily="34" charset="0"/>
              <a:buChar char="•"/>
              <a:defRPr sz="2600" kern="1200">
                <a:solidFill>
                  <a:schemeClr val="tx1">
                    <a:lumMod val="85000"/>
                    <a:lumOff val="15000"/>
                  </a:schemeClr>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lumMod val="85000"/>
                    <a:lumOff val="15000"/>
                  </a:schemeClr>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100" kern="1200">
                <a:solidFill>
                  <a:schemeClr val="tx1">
                    <a:lumMod val="85000"/>
                    <a:lumOff val="15000"/>
                  </a:schemeClr>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C00000"/>
                </a:solidFill>
                <a:hlinkClick r:id="rId2">
                  <a:extLst>
                    <a:ext uri="{A12FA001-AC4F-418D-AE19-62706E023703}">
                      <ahyp:hlinkClr xmlns:ahyp="http://schemas.microsoft.com/office/drawing/2018/hyperlinkcolor" val="tx"/>
                    </a:ext>
                  </a:extLst>
                </a:hlinkClick>
              </a:rPr>
              <a:t>Ed Pollack | LinkedIn</a:t>
            </a:r>
            <a:endParaRPr lang="en-US" dirty="0">
              <a:solidFill>
                <a:srgbClr val="C00000"/>
              </a:solidFill>
            </a:endParaRPr>
          </a:p>
        </p:txBody>
      </p:sp>
    </p:spTree>
    <p:extLst>
      <p:ext uri="{BB962C8B-B14F-4D97-AF65-F5344CB8AC3E}">
        <p14:creationId xmlns:p14="http://schemas.microsoft.com/office/powerpoint/2010/main" val="386604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What is Diversity, Equity &amp; Inclusion</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p:txBody>
          <a:bodyPr/>
          <a:lstStyle/>
          <a:p>
            <a:r>
              <a:rPr lang="en-US" b="1" dirty="0"/>
              <a:t>DIVERSITY</a:t>
            </a:r>
            <a:r>
              <a:rPr lang="en-US" dirty="0"/>
              <a:t>: The variance between people and groups represented in any population.</a:t>
            </a:r>
          </a:p>
          <a:p>
            <a:pPr lvl="1"/>
            <a:r>
              <a:rPr lang="en-US" dirty="0"/>
              <a:t>Such as gender, age, sexuality, economics, ethnicity, neurodiversity…</a:t>
            </a:r>
          </a:p>
          <a:p>
            <a:r>
              <a:rPr lang="en-US" b="1" dirty="0"/>
              <a:t>EQUITY</a:t>
            </a:r>
            <a:r>
              <a:rPr lang="en-US" dirty="0"/>
              <a:t>: Treating people fairly (not just equally).  Providing opportunities to succeed that take into account individual circumstance.</a:t>
            </a:r>
          </a:p>
          <a:p>
            <a:pPr lvl="1"/>
            <a:r>
              <a:rPr lang="en-US" dirty="0"/>
              <a:t>Handicap access, fair pay/benefits, transportation, access to tools…</a:t>
            </a:r>
          </a:p>
          <a:p>
            <a:r>
              <a:rPr lang="en-US" b="1" dirty="0"/>
              <a:t>INCLUSION</a:t>
            </a:r>
            <a:r>
              <a:rPr lang="en-US" dirty="0"/>
              <a:t>: Providing opportunities to everyone in an organization/group, ensuring everyone is valued &amp; respected.</a:t>
            </a:r>
          </a:p>
        </p:txBody>
      </p:sp>
    </p:spTree>
    <p:extLst>
      <p:ext uri="{BB962C8B-B14F-4D97-AF65-F5344CB8AC3E}">
        <p14:creationId xmlns:p14="http://schemas.microsoft.com/office/powerpoint/2010/main" val="299350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What we do:</a:t>
            </a:r>
          </a:p>
        </p:txBody>
      </p:sp>
      <p:pic>
        <p:nvPicPr>
          <p:cNvPr id="5" name="Picture 4">
            <a:extLst>
              <a:ext uri="{FF2B5EF4-FFF2-40B4-BE49-F238E27FC236}">
                <a16:creationId xmlns:a16="http://schemas.microsoft.com/office/drawing/2014/main" id="{B0381A34-4185-8503-CC60-2596C29D8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7" y="3496235"/>
            <a:ext cx="4413167" cy="3361765"/>
          </a:xfrm>
          <a:prstGeom prst="rect">
            <a:avLst/>
          </a:prstGeom>
        </p:spPr>
      </p:pic>
      <p:pic>
        <p:nvPicPr>
          <p:cNvPr id="7" name="Picture 6">
            <a:extLst>
              <a:ext uri="{FF2B5EF4-FFF2-40B4-BE49-F238E27FC236}">
                <a16:creationId xmlns:a16="http://schemas.microsoft.com/office/drawing/2014/main" id="{AD73609C-1410-6741-5C02-634F3419D5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379" y="4027393"/>
            <a:ext cx="4046071" cy="3034553"/>
          </a:xfrm>
          <a:prstGeom prst="rect">
            <a:avLst/>
          </a:prstGeom>
        </p:spPr>
      </p:pic>
      <p:pic>
        <p:nvPicPr>
          <p:cNvPr id="11" name="Picture 10">
            <a:extLst>
              <a:ext uri="{FF2B5EF4-FFF2-40B4-BE49-F238E27FC236}">
                <a16:creationId xmlns:a16="http://schemas.microsoft.com/office/drawing/2014/main" id="{0633FD1E-4DFA-688A-E8CA-044D57C94B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9883" y="1313330"/>
            <a:ext cx="4580016" cy="3285564"/>
          </a:xfrm>
          <a:prstGeom prst="rect">
            <a:avLst/>
          </a:prstGeom>
        </p:spPr>
      </p:pic>
      <p:pic>
        <p:nvPicPr>
          <p:cNvPr id="13" name="Picture 12">
            <a:extLst>
              <a:ext uri="{FF2B5EF4-FFF2-40B4-BE49-F238E27FC236}">
                <a16:creationId xmlns:a16="http://schemas.microsoft.com/office/drawing/2014/main" id="{25122347-CFF3-9E1A-9D93-9E081463C8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0787" y="2986646"/>
            <a:ext cx="3955595" cy="2779059"/>
          </a:xfrm>
          <a:prstGeom prst="rect">
            <a:avLst/>
          </a:prstGeom>
        </p:spPr>
      </p:pic>
      <p:pic>
        <p:nvPicPr>
          <p:cNvPr id="9" name="Picture 8">
            <a:extLst>
              <a:ext uri="{FF2B5EF4-FFF2-40B4-BE49-F238E27FC236}">
                <a16:creationId xmlns:a16="http://schemas.microsoft.com/office/drawing/2014/main" id="{E646DD03-3609-60BA-DCAB-A81139CEFD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6828" y="-1"/>
            <a:ext cx="5095172" cy="3496235"/>
          </a:xfrm>
          <a:prstGeom prst="rect">
            <a:avLst/>
          </a:prstGeom>
        </p:spPr>
      </p:pic>
    </p:spTree>
    <p:extLst>
      <p:ext uri="{BB962C8B-B14F-4D97-AF65-F5344CB8AC3E}">
        <p14:creationId xmlns:p14="http://schemas.microsoft.com/office/powerpoint/2010/main" val="27828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What is This Presentation About?</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p:txBody>
          <a:bodyPr>
            <a:noAutofit/>
          </a:bodyPr>
          <a:lstStyle/>
          <a:p>
            <a:pPr marL="0" indent="0">
              <a:buNone/>
            </a:pPr>
            <a:r>
              <a:rPr lang="en-US" sz="17500" b="1" dirty="0"/>
              <a:t>THE USER!</a:t>
            </a:r>
          </a:p>
        </p:txBody>
      </p:sp>
    </p:spTree>
    <p:extLst>
      <p:ext uri="{BB962C8B-B14F-4D97-AF65-F5344CB8AC3E}">
        <p14:creationId xmlns:p14="http://schemas.microsoft.com/office/powerpoint/2010/main" val="254888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The Problems</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p:txBody>
          <a:bodyPr>
            <a:normAutofit fontScale="92500" lnSpcReduction="20000"/>
          </a:bodyPr>
          <a:lstStyle/>
          <a:p>
            <a:r>
              <a:rPr lang="en-US" dirty="0"/>
              <a:t>Poor user experience.</a:t>
            </a:r>
          </a:p>
          <a:p>
            <a:r>
              <a:rPr lang="en-US" dirty="0"/>
              <a:t>Marginalized people.</a:t>
            </a:r>
          </a:p>
          <a:p>
            <a:r>
              <a:rPr lang="en-US" dirty="0"/>
              <a:t>Apps that do not work correctly/effectively for everyone.</a:t>
            </a:r>
          </a:p>
          <a:p>
            <a:r>
              <a:rPr lang="en-US" dirty="0"/>
              <a:t>Apps that discourage people from using them.</a:t>
            </a:r>
          </a:p>
          <a:p>
            <a:r>
              <a:rPr lang="en-US" dirty="0"/>
              <a:t>Data sets that are biased and/or inaccurate.</a:t>
            </a:r>
          </a:p>
          <a:p>
            <a:r>
              <a:rPr lang="en-US" dirty="0"/>
              <a:t>Poor decision-making.</a:t>
            </a:r>
          </a:p>
          <a:p>
            <a:r>
              <a:rPr lang="en-US" dirty="0"/>
              <a:t>Hiring challenges.</a:t>
            </a:r>
          </a:p>
          <a:p>
            <a:r>
              <a:rPr lang="en-US" dirty="0"/>
              <a:t>Lost revenue.</a:t>
            </a:r>
          </a:p>
          <a:p>
            <a:r>
              <a:rPr lang="en-US" dirty="0"/>
              <a:t>Legal challenges.</a:t>
            </a:r>
          </a:p>
          <a:p>
            <a:r>
              <a:rPr lang="en-US" dirty="0"/>
              <a:t>These issues compound each other over time, affecting more &amp; more users.</a:t>
            </a:r>
          </a:p>
        </p:txBody>
      </p:sp>
    </p:spTree>
    <p:extLst>
      <p:ext uri="{BB962C8B-B14F-4D97-AF65-F5344CB8AC3E}">
        <p14:creationId xmlns:p14="http://schemas.microsoft.com/office/powerpoint/2010/main" val="25187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The Solution </a:t>
            </a:r>
            <a:r>
              <a:rPr lang="en-US" sz="3200" i="1" dirty="0"/>
              <a:t>(aka: The Rest of this Presentation)</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p:txBody>
          <a:bodyPr>
            <a:normAutofit/>
          </a:bodyPr>
          <a:lstStyle/>
          <a:p>
            <a:r>
              <a:rPr lang="en-US" dirty="0"/>
              <a:t>Consider your users.</a:t>
            </a:r>
          </a:p>
          <a:p>
            <a:r>
              <a:rPr lang="en-US" dirty="0"/>
              <a:t>Who are they?</a:t>
            </a:r>
          </a:p>
          <a:p>
            <a:r>
              <a:rPr lang="en-US" dirty="0"/>
              <a:t>What are their backgrounds?</a:t>
            </a:r>
          </a:p>
          <a:p>
            <a:r>
              <a:rPr lang="en-US" dirty="0"/>
              <a:t>Are reviews skewed based on age, nationality, language, gender, </a:t>
            </a:r>
            <a:r>
              <a:rPr lang="en-US" dirty="0" err="1"/>
              <a:t>etc</a:t>
            </a:r>
            <a:r>
              <a:rPr lang="en-US" dirty="0"/>
              <a:t>…</a:t>
            </a:r>
          </a:p>
          <a:p>
            <a:r>
              <a:rPr lang="en-US" dirty="0"/>
              <a:t>How can your app be friendlier to more users?</a:t>
            </a:r>
          </a:p>
          <a:p>
            <a:r>
              <a:rPr lang="en-US" dirty="0"/>
              <a:t>How do your coworkers, teams, and departments relate </a:t>
            </a:r>
            <a:r>
              <a:rPr lang="en-US"/>
              <a:t>to users?</a:t>
            </a:r>
            <a:endParaRPr lang="en-US" dirty="0"/>
          </a:p>
        </p:txBody>
      </p:sp>
    </p:spTree>
    <p:extLst>
      <p:ext uri="{BB962C8B-B14F-4D97-AF65-F5344CB8AC3E}">
        <p14:creationId xmlns:p14="http://schemas.microsoft.com/office/powerpoint/2010/main" val="302905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Change is a Part of Life</a:t>
            </a:r>
          </a:p>
        </p:txBody>
      </p:sp>
      <p:sp>
        <p:nvSpPr>
          <p:cNvPr id="3" name="Content Placeholder 2">
            <a:extLst>
              <a:ext uri="{FF2B5EF4-FFF2-40B4-BE49-F238E27FC236}">
                <a16:creationId xmlns:a16="http://schemas.microsoft.com/office/drawing/2014/main" id="{A5E497C8-4216-2109-0D21-757B7032D8C2}"/>
              </a:ext>
            </a:extLst>
          </p:cNvPr>
          <p:cNvSpPr>
            <a:spLocks noGrp="1"/>
          </p:cNvSpPr>
          <p:nvPr>
            <p:ph idx="1"/>
          </p:nvPr>
        </p:nvSpPr>
        <p:spPr>
          <a:xfrm>
            <a:off x="838200" y="1386355"/>
            <a:ext cx="10515600" cy="4351338"/>
          </a:xfrm>
        </p:spPr>
        <p:txBody>
          <a:bodyPr/>
          <a:lstStyle/>
          <a:p>
            <a:r>
              <a:rPr lang="en-US" dirty="0"/>
              <a:t>What was acceptable in the past may not be today.</a:t>
            </a:r>
          </a:p>
          <a:p>
            <a:r>
              <a:rPr lang="en-US" dirty="0"/>
              <a:t>What is acceptable today may not have been in the past.</a:t>
            </a:r>
          </a:p>
          <a:p>
            <a:r>
              <a:rPr lang="en-US" dirty="0"/>
              <a:t>Consider Gender:</a:t>
            </a:r>
          </a:p>
          <a:p>
            <a:endParaRPr lang="en-US" dirty="0"/>
          </a:p>
          <a:p>
            <a:endParaRPr lang="en-US" dirty="0"/>
          </a:p>
        </p:txBody>
      </p:sp>
      <p:pic>
        <p:nvPicPr>
          <p:cNvPr id="5" name="Picture 4">
            <a:extLst>
              <a:ext uri="{FF2B5EF4-FFF2-40B4-BE49-F238E27FC236}">
                <a16:creationId xmlns:a16="http://schemas.microsoft.com/office/drawing/2014/main" id="{FB1C2E62-1345-0589-511F-E0FF531AD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908" y="2819446"/>
            <a:ext cx="2811295" cy="3924300"/>
          </a:xfrm>
          <a:prstGeom prst="rect">
            <a:avLst/>
          </a:prstGeom>
        </p:spPr>
      </p:pic>
      <p:pic>
        <p:nvPicPr>
          <p:cNvPr id="8" name="Picture 7">
            <a:extLst>
              <a:ext uri="{FF2B5EF4-FFF2-40B4-BE49-F238E27FC236}">
                <a16:creationId xmlns:a16="http://schemas.microsoft.com/office/drawing/2014/main" id="{E1EB46C1-2B6E-6D02-F0A7-4FEDDFDD9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41" y="2819446"/>
            <a:ext cx="2743200" cy="3924300"/>
          </a:xfrm>
          <a:prstGeom prst="rect">
            <a:avLst/>
          </a:prstGeom>
        </p:spPr>
      </p:pic>
      <p:sp>
        <p:nvSpPr>
          <p:cNvPr id="9" name="Arrow: Right 8">
            <a:extLst>
              <a:ext uri="{FF2B5EF4-FFF2-40B4-BE49-F238E27FC236}">
                <a16:creationId xmlns:a16="http://schemas.microsoft.com/office/drawing/2014/main" id="{D89EF84A-E27A-664C-C566-9E46DEEAF40C}"/>
              </a:ext>
            </a:extLst>
          </p:cNvPr>
          <p:cNvSpPr/>
          <p:nvPr/>
        </p:nvSpPr>
        <p:spPr>
          <a:xfrm>
            <a:off x="5095530" y="4243713"/>
            <a:ext cx="1425388" cy="1075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Tree>
    <p:extLst>
      <p:ext uri="{BB962C8B-B14F-4D97-AF65-F5344CB8AC3E}">
        <p14:creationId xmlns:p14="http://schemas.microsoft.com/office/powerpoint/2010/main" val="6270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DF8-4A8C-1E7C-EB53-7AF0591D1B8D}"/>
              </a:ext>
            </a:extLst>
          </p:cNvPr>
          <p:cNvSpPr>
            <a:spLocks noGrp="1"/>
          </p:cNvSpPr>
          <p:nvPr>
            <p:ph type="title"/>
          </p:nvPr>
        </p:nvSpPr>
        <p:spPr/>
        <p:txBody>
          <a:bodyPr/>
          <a:lstStyle/>
          <a:p>
            <a:r>
              <a:rPr lang="en-US" dirty="0"/>
              <a:t>Standards: Helpful…But Not Always Complete</a:t>
            </a:r>
          </a:p>
        </p:txBody>
      </p:sp>
      <p:pic>
        <p:nvPicPr>
          <p:cNvPr id="5" name="Content Placeholder 4">
            <a:extLst>
              <a:ext uri="{FF2B5EF4-FFF2-40B4-BE49-F238E27FC236}">
                <a16:creationId xmlns:a16="http://schemas.microsoft.com/office/drawing/2014/main" id="{C742B658-66E1-EA46-9301-F5D641AF29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305" y="1558410"/>
            <a:ext cx="9929813" cy="4445263"/>
          </a:xfrm>
        </p:spPr>
      </p:pic>
    </p:spTree>
    <p:extLst>
      <p:ext uri="{BB962C8B-B14F-4D97-AF65-F5344CB8AC3E}">
        <p14:creationId xmlns:p14="http://schemas.microsoft.com/office/powerpoint/2010/main" val="2186075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5680</TotalTime>
  <Words>1125</Words>
  <Application>Microsoft Office PowerPoint</Application>
  <PresentationFormat>Widescreen</PresentationFormat>
  <Paragraphs>166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Segoe UI</vt:lpstr>
      <vt:lpstr>Office Theme</vt:lpstr>
      <vt:lpstr>PowerPoint Presentation</vt:lpstr>
      <vt:lpstr>Ed Pollack</vt:lpstr>
      <vt:lpstr>What is Diversity, Equity &amp; Inclusion</vt:lpstr>
      <vt:lpstr>What we do:</vt:lpstr>
      <vt:lpstr>What is This Presentation About?</vt:lpstr>
      <vt:lpstr>The Problems</vt:lpstr>
      <vt:lpstr>The Solution (aka: The Rest of this Presentation)</vt:lpstr>
      <vt:lpstr>Change is a Part of Life</vt:lpstr>
      <vt:lpstr>Standards: Helpful…But Not Always Complete</vt:lpstr>
      <vt:lpstr>Consider Non-Binary Solutions</vt:lpstr>
      <vt:lpstr>Consider Compound/Dynamic Solutions</vt:lpstr>
      <vt:lpstr>Do We Need &lt;This&gt; Data?</vt:lpstr>
      <vt:lpstr>Pronouns</vt:lpstr>
      <vt:lpstr>Internationalization &amp; Localization</vt:lpstr>
      <vt:lpstr>Analytic Challenges</vt:lpstr>
      <vt:lpstr>Correlation &lt;&gt; Causation</vt:lpstr>
      <vt:lpstr>Representative Data and Outliers</vt:lpstr>
      <vt:lpstr>Representative People</vt:lpstr>
      <vt:lpstr>Accessibility</vt:lpstr>
      <vt:lpstr>AI/Machine Learning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Pollack</dc:creator>
  <cp:lastModifiedBy>Edward Pollack</cp:lastModifiedBy>
  <cp:revision>139</cp:revision>
  <dcterms:created xsi:type="dcterms:W3CDTF">2022-11-29T17:09:54Z</dcterms:created>
  <dcterms:modified xsi:type="dcterms:W3CDTF">2023-10-05T12:00:21Z</dcterms:modified>
</cp:coreProperties>
</file>