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9" r:id="rId3"/>
    <p:sldId id="434" r:id="rId4"/>
    <p:sldId id="349" r:id="rId5"/>
    <p:sldId id="435" r:id="rId6"/>
    <p:sldId id="451" r:id="rId7"/>
    <p:sldId id="437" r:id="rId8"/>
    <p:sldId id="436" r:id="rId9"/>
    <p:sldId id="438" r:id="rId10"/>
    <p:sldId id="439" r:id="rId11"/>
    <p:sldId id="440" r:id="rId12"/>
    <p:sldId id="441" r:id="rId13"/>
    <p:sldId id="442" r:id="rId14"/>
    <p:sldId id="443" r:id="rId15"/>
    <p:sldId id="447" r:id="rId16"/>
    <p:sldId id="444" r:id="rId17"/>
    <p:sldId id="445" r:id="rId18"/>
    <p:sldId id="446" r:id="rId19"/>
    <p:sldId id="448" r:id="rId20"/>
    <p:sldId id="450" r:id="rId21"/>
    <p:sldId id="453" r:id="rId22"/>
    <p:sldId id="454" r:id="rId23"/>
    <p:sldId id="449" r:id="rId24"/>
    <p:sldId id="455" r:id="rId25"/>
    <p:sldId id="452" r:id="rId26"/>
    <p:sldId id="456" r:id="rId27"/>
    <p:sldId id="457" r:id="rId28"/>
    <p:sldId id="458" r:id="rId29"/>
    <p:sldId id="460" r:id="rId30"/>
    <p:sldId id="461" r:id="rId31"/>
    <p:sldId id="462" r:id="rId32"/>
    <p:sldId id="463" r:id="rId33"/>
    <p:sldId id="464" r:id="rId34"/>
    <p:sldId id="465" r:id="rId35"/>
    <p:sldId id="277" r:id="rId36"/>
    <p:sldId id="2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ayout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6D9CC3-AA84-4835-98C4-4D0C4A717708}"/>
              </a:ext>
            </a:extLst>
          </p:cNvPr>
          <p:cNvSpPr/>
          <p:nvPr userDrawn="1"/>
        </p:nvSpPr>
        <p:spPr>
          <a:xfrm>
            <a:off x="4732257" y="0"/>
            <a:ext cx="6853286" cy="6155703"/>
          </a:xfrm>
          <a:prstGeom prst="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>
                  <a:alpha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131B9-A45F-47A3-ADF4-E6E61C27E8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027" y="677008"/>
            <a:ext cx="6009455" cy="283295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B9C1A-F39F-4096-BC37-95DA960332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28181" y="3508131"/>
            <a:ext cx="5561815" cy="1346673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Presenter(s) Name(s)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83F18-EF3B-489C-B782-31ED78C3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062C57-36F7-45C2-BD67-B9DABB2CA147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C29D-8027-45F2-83AB-9DC18F5E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65508" y="5722070"/>
            <a:ext cx="5561815" cy="264114"/>
          </a:xfrm>
        </p:spPr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447C-4AD0-4C61-BD44-1DDCA1F3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36D7C3-F935-4101-93A7-97B5AE139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9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tx2">
                <a:lumMod val="90000"/>
                <a:lumOff val="10000"/>
              </a:schemeClr>
            </a:gs>
            <a:gs pos="100000">
              <a:schemeClr val="tx2">
                <a:alpha val="8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854E-3113-42DB-B075-AFA208D9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3CE6-23F0-4231-A594-4DB495CF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78AA-CD4D-40A9-B44C-8EA71B6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8A89-15C1-43CC-82E9-0C26CA1C362D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E740-EB19-4B77-B121-B79C4AE5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9054-006E-4741-AAA3-3298A204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D7C3-F935-4101-93A7-97B5AE13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156CBE-1769-4F1A-AB0A-F212D9D09E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F854E-3113-42DB-B075-AFA208D9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3CE6-23F0-4231-A594-4DB495CF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E86358A-1345-4C53-9D48-432BE0C4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8521-5450-4294-9E75-5444AEDDCC9E}" type="datetime1">
              <a:rPr lang="en-US" smtClean="0"/>
              <a:t>3/3/2024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AC87940-0D41-4335-A02E-3AF76F26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B51FFD-7DE3-4F6D-A4A5-06E9033F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D7C3-F935-4101-93A7-97B5AE139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ight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156CBE-1769-4F1A-AB0A-F212D9D09E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F854E-3113-42DB-B075-AFA208D9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3CE6-23F0-4231-A594-4DB495CF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78AA-CD4D-40A9-B44C-8EA71B6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B9429D5-C741-4885-B1A2-1889C0D7A1A0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E740-EB19-4B77-B121-B79C4AE5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9054-006E-4741-AAA3-3298A204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036D7C3-F935-4101-93A7-97B5AE139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8C1CC4-D61F-4533-891A-FBA66AADE2B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>
                  <a:alpha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1E2B5-EF0E-4FF9-8E3E-86EFCDD4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43000"/>
            <a:ext cx="10515600" cy="291025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C2A2-FE6E-4599-BD92-9BEF78A1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53255"/>
            <a:ext cx="10515600" cy="134522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8BA6-2056-4D1A-8349-83C93C47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4B4-BC76-4113-BA01-EB69EFEC65A4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7A75-4179-47BE-9D13-6B7684B4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3E16-E83D-4E51-862C-4AF00C7C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D7C3-F935-4101-93A7-97B5AE139A2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F4600459-B484-499A-9B6F-8AD1B9C28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0267-DBA2-42E9-83E6-E9FD6133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A7896-47B3-4750-A669-D8C582D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3977-9EDC-4017-982E-C2E6EB8E67DF}" type="datetime1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0A434-D2C1-41C7-8872-B75A4478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835BE-EDE6-4551-8010-DFEF647C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D7C3-F935-4101-93A7-97B5AE13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83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ight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04E07E-FAFA-4946-9312-68D56CC5A7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t"/>
          <a:lstStyle/>
          <a:p>
            <a:pPr algn="ctr"/>
            <a:endParaRPr lang="en-US" sz="3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61879E-3364-4193-86F7-397253FB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0270-5E96-4CDF-BD57-E72B8170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57361"/>
            <a:ext cx="6783371" cy="26411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</p:spTree>
    <p:extLst>
      <p:ext uri="{BB962C8B-B14F-4D97-AF65-F5344CB8AC3E}">
        <p14:creationId xmlns:p14="http://schemas.microsoft.com/office/powerpoint/2010/main" val="51694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1879E-3364-4193-86F7-397253FB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0270-5E96-4CDF-BD57-E72B8170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57361"/>
            <a:ext cx="6783371" cy="2641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19DDB74-7B6B-41DD-B652-9B8265712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9FDD2-ABC0-4DF1-9427-968A1FE6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941-F4A5-4E8E-A415-FA9548B7C9B6}" type="datetime1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07158-7783-42EB-BE97-857C91BC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B03A6-90DF-48B4-BDDE-A6DEF2D6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D7C3-F935-4101-93A7-97B5AE139A2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B337C825-9BF6-41FB-ACF2-E47C3B417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4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18D3E1D-2F1F-41D0-8343-D8F59E6181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4DEB624-FD20-429A-AA5B-555330BBE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457361"/>
            <a:ext cx="6783371" cy="2641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6A12619F-D0F8-45ED-A8F8-6871F8ECBE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5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18D3E1D-2F1F-41D0-8343-D8F59E6181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2264" y="0"/>
            <a:ext cx="597973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F5C17-CA34-4128-A260-CC9BFB421040}"/>
              </a:ext>
            </a:extLst>
          </p:cNvPr>
          <p:cNvSpPr/>
          <p:nvPr userDrawn="1"/>
        </p:nvSpPr>
        <p:spPr>
          <a:xfrm>
            <a:off x="-1" y="254524"/>
            <a:ext cx="6429081" cy="6022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AC6A3-A531-499F-A143-C07FFD895F85}"/>
              </a:ext>
            </a:extLst>
          </p:cNvPr>
          <p:cNvSpPr/>
          <p:nvPr userDrawn="1"/>
        </p:nvSpPr>
        <p:spPr>
          <a:xfrm>
            <a:off x="0" y="103695"/>
            <a:ext cx="5986021" cy="5467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B6141-A0AB-48B3-9232-FD03E2BBAF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22827"/>
            <a:ext cx="5854700" cy="5181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8DB20E-2720-4D79-9322-13D02DF871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0338" y="838200"/>
            <a:ext cx="6099060" cy="523449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&lt;!DOCTYPE html&gt;</a:t>
            </a:r>
          </a:p>
          <a:p>
            <a:pPr lvl="0"/>
            <a:r>
              <a:rPr lang="en-US"/>
              <a:t>&lt;html&gt;</a:t>
            </a:r>
          </a:p>
          <a:p>
            <a:pPr lvl="0"/>
            <a:r>
              <a:rPr lang="en-US"/>
              <a:t>&lt;body&gt;</a:t>
            </a:r>
          </a:p>
          <a:p>
            <a:pPr lvl="0"/>
            <a:endParaRPr lang="en-US"/>
          </a:p>
          <a:p>
            <a:pPr lvl="0"/>
            <a:r>
              <a:rPr lang="en-US"/>
              <a:t>&lt;h1&gt;This is a sample code slide for you to use to show code alongside a screenshot of a code editor or display sample.&lt;/h1&gt;</a:t>
            </a:r>
          </a:p>
          <a:p>
            <a:pPr lvl="0"/>
            <a:endParaRPr lang="en-US"/>
          </a:p>
          <a:p>
            <a:pPr lvl="0"/>
            <a:r>
              <a:rPr lang="en-US"/>
              <a:t>&lt;/body&gt;</a:t>
            </a:r>
          </a:p>
          <a:p>
            <a:pPr lvl="0"/>
            <a:r>
              <a:rPr lang="en-US"/>
              <a:t>&lt;/html&gt;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BC81CC-DD0A-40C1-92ED-4D851B393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6006" y="6457361"/>
            <a:ext cx="6783371" cy="2641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2FE8D29E-C635-4B50-B058-62E79387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90000"/>
                <a:lumOff val="10000"/>
              </a:schemeClr>
            </a:gs>
            <a:gs pos="100000">
              <a:schemeClr val="tx2">
                <a:alpha val="8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8F366-C9DC-4541-B0FE-D2FFBBF4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15CB-ADB3-4ECC-B89F-238076C9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746"/>
            <a:ext cx="10515600" cy="45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718F-6859-4A71-9A40-583353A6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4338" y="6457361"/>
            <a:ext cx="2337062" cy="2641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fld id="{859A0A56-A196-446E-B5B4-126B81627DA0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CD5A-1803-4419-9363-903DEB974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457361"/>
            <a:ext cx="6783371" cy="2641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/>
              <a:t>#M365CHI22    |    @M365Chicago    |    m365chicago.com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EB50-4B21-4A46-A76E-45C367577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913" y="6457361"/>
            <a:ext cx="288303" cy="2641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fld id="{5036D7C3-F935-4101-93A7-97B5AE139A2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2C88D3BD-2AA7-4DDA-9FD2-5CE81FA58B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4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Franklin Gothic Book" panose="020B05030201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Franklin Gothic Book" panose="020B05030201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hyperlink" Target="https://link.springer.com/search?dc.creator=Edward+Pollack" TargetMode="External"/><Relationship Id="rId18" Type="http://schemas.openxmlformats.org/officeDocument/2006/relationships/hyperlink" Target="https://www.transfinder.com/" TargetMode="External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9.png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image" Target="../media/image4.jpeg"/><Relationship Id="rId17" Type="http://schemas.openxmlformats.org/officeDocument/2006/relationships/image" Target="../media/image7.jpeg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hyperlink" Target="https://mvp.microsoft.com/en-US/MVP/profile/c7dc42d5-ff3e-ed11-bba3-000d3a197333" TargetMode="External"/><Relationship Id="rId20" Type="http://schemas.openxmlformats.org/officeDocument/2006/relationships/hyperlink" Target="https://sqlsaturda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linkedin.com/in/ed-pollack-65a3aa23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s://www.meetup.com/capital-area-sql-server-user-group/" TargetMode="External"/><Relationship Id="rId19" Type="http://schemas.openxmlformats.org/officeDocument/2006/relationships/image" Target="../media/image8.jpg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datadrivencommunity.com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t-sql/queries/select-over-clause-transact-sql?view=sql-server-ver1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C9C6-D53E-4947-9B8B-14C608FCB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Analytics with Window Functions in SQL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404D-941B-4163-A09A-B956AFF0A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3027" y="3288675"/>
            <a:ext cx="5561815" cy="19234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Edward Pollack</a:t>
            </a:r>
          </a:p>
          <a:p>
            <a:endParaRPr lang="en-US" dirty="0"/>
          </a:p>
          <a:p>
            <a:r>
              <a:rPr lang="en-US" dirty="0"/>
              <a:t>Microsoft Data Platform MVP</a:t>
            </a:r>
          </a:p>
          <a:p>
            <a:r>
              <a:rPr lang="en-US" dirty="0"/>
              <a:t>Data Architect</a:t>
            </a:r>
          </a:p>
          <a:p>
            <a:r>
              <a:rPr lang="en-US" dirty="0"/>
              <a:t>Transfinder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C2CE-2952-421E-BC37-91DAA16C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62F33">
                    <a:lumMod val="25000"/>
                    <a:lumOff val="75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#TechdayPakistan | @TechDayP | TechDayPakistan.com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6FB73BEF-97BE-4846-959D-D85E3180CE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5987231" y="39145"/>
            <a:ext cx="1569467" cy="7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4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FD032-D95B-3576-A651-B552539DC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B101-A10C-83D5-9CD3-119D9260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ROWS BETWEEN</a:t>
            </a:r>
            <a:br>
              <a:rPr lang="en-US" dirty="0"/>
            </a:br>
            <a:r>
              <a:rPr lang="en-US" dirty="0"/>
              <a:t>UNBOUNDED PRECEDING </a:t>
            </a:r>
            <a:r>
              <a:rPr lang="en-US" dirty="0">
                <a:sym typeface="Wingdings" panose="05000000000000000000" pitchFamily="2" charset="2"/>
              </a:rPr>
              <a:t>AND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CURRENT ROW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93CFAB-DD77-FA15-353A-BA4E1F0C2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84386"/>
              </p:ext>
            </p:extLst>
          </p:nvPr>
        </p:nvGraphicFramePr>
        <p:xfrm>
          <a:off x="838200" y="2102799"/>
          <a:ext cx="7999984" cy="4390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859">
                  <a:extLst>
                    <a:ext uri="{9D8B030D-6E8A-4147-A177-3AD203B41FA5}">
                      <a16:colId xmlns:a16="http://schemas.microsoft.com/office/drawing/2014/main" val="1984619023"/>
                    </a:ext>
                  </a:extLst>
                </a:gridCol>
                <a:gridCol w="2150708">
                  <a:extLst>
                    <a:ext uri="{9D8B030D-6E8A-4147-A177-3AD203B41FA5}">
                      <a16:colId xmlns:a16="http://schemas.microsoft.com/office/drawing/2014/main" val="1695094246"/>
                    </a:ext>
                  </a:extLst>
                </a:gridCol>
                <a:gridCol w="1520703">
                  <a:extLst>
                    <a:ext uri="{9D8B030D-6E8A-4147-A177-3AD203B41FA5}">
                      <a16:colId xmlns:a16="http://schemas.microsoft.com/office/drawing/2014/main" val="740652723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822734440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330495300"/>
                    </a:ext>
                  </a:extLst>
                </a:gridCol>
              </a:tblGrid>
              <a:tr h="27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AccountName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OrderAmount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SalesPerson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MailingState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875428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23397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Edward Pollack LLC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30120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8329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 Love NY Pizza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6751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0424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6206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541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$10,000.00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7776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$1,275.00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6309242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Edward Pollack LLC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953783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163764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629515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$8,750.00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244369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417213"/>
                  </a:ext>
                </a:extLst>
              </a:tr>
              <a:tr h="28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$16,250.00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63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83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A2EA5-6130-D8A3-73EC-BBE490FB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EBC2-1FCE-308E-7ECA-18FAC08E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ROWS BETWEEN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CURRENT ROW AND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UNBOUNDED FOLLOWING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E2E06E-325E-DCF0-4BBA-A2231C790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808432"/>
              </p:ext>
            </p:extLst>
          </p:nvPr>
        </p:nvGraphicFramePr>
        <p:xfrm>
          <a:off x="838200" y="2102799"/>
          <a:ext cx="7999984" cy="4390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859">
                  <a:extLst>
                    <a:ext uri="{9D8B030D-6E8A-4147-A177-3AD203B41FA5}">
                      <a16:colId xmlns:a16="http://schemas.microsoft.com/office/drawing/2014/main" val="1984619023"/>
                    </a:ext>
                  </a:extLst>
                </a:gridCol>
                <a:gridCol w="2150708">
                  <a:extLst>
                    <a:ext uri="{9D8B030D-6E8A-4147-A177-3AD203B41FA5}">
                      <a16:colId xmlns:a16="http://schemas.microsoft.com/office/drawing/2014/main" val="1695094246"/>
                    </a:ext>
                  </a:extLst>
                </a:gridCol>
                <a:gridCol w="1520703">
                  <a:extLst>
                    <a:ext uri="{9D8B030D-6E8A-4147-A177-3AD203B41FA5}">
                      <a16:colId xmlns:a16="http://schemas.microsoft.com/office/drawing/2014/main" val="740652723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822734440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330495300"/>
                    </a:ext>
                  </a:extLst>
                </a:gridCol>
              </a:tblGrid>
              <a:tr h="27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AccountName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OrderAmount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SalesPerson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MailingState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875428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23397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Edward Pollack LLC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30120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8329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 Love NY Pizza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56751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90424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$14,000.00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6206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William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41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$10,000.00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7776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$1,275.00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09242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Edward Pollack LLC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53783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163764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9515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$8,750.00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44369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7213"/>
                  </a:ext>
                </a:extLst>
              </a:tr>
              <a:tr h="28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$16,250.00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3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28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B412-F093-EB11-F999-E37CE4D2E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2977-CA91-8CDA-990C-2C8F7138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ROWS BETWEEN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3 PRECEDING AND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CURRENT ROW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DD003F-C630-9795-67D0-1E258D9A3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238496"/>
              </p:ext>
            </p:extLst>
          </p:nvPr>
        </p:nvGraphicFramePr>
        <p:xfrm>
          <a:off x="838200" y="2102799"/>
          <a:ext cx="7999984" cy="4390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859">
                  <a:extLst>
                    <a:ext uri="{9D8B030D-6E8A-4147-A177-3AD203B41FA5}">
                      <a16:colId xmlns:a16="http://schemas.microsoft.com/office/drawing/2014/main" val="1984619023"/>
                    </a:ext>
                  </a:extLst>
                </a:gridCol>
                <a:gridCol w="2150708">
                  <a:extLst>
                    <a:ext uri="{9D8B030D-6E8A-4147-A177-3AD203B41FA5}">
                      <a16:colId xmlns:a16="http://schemas.microsoft.com/office/drawing/2014/main" val="1695094246"/>
                    </a:ext>
                  </a:extLst>
                </a:gridCol>
                <a:gridCol w="1520703">
                  <a:extLst>
                    <a:ext uri="{9D8B030D-6E8A-4147-A177-3AD203B41FA5}">
                      <a16:colId xmlns:a16="http://schemas.microsoft.com/office/drawing/2014/main" val="740652723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822734440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330495300"/>
                    </a:ext>
                  </a:extLst>
                </a:gridCol>
              </a:tblGrid>
              <a:tr h="27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AccountName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OrderAmount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SalesPerson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MailingState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875428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23397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Edward Pollack LLC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30120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8329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 Love NY Pizza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56751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0424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$14,000.00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6206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AdventureWorks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$950.00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William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541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$10,000.00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7776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$1,275.00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09242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Edward Pollack LLC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953783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163764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9515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$8,750.00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44369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17213"/>
                  </a:ext>
                </a:extLst>
              </a:tr>
              <a:tr h="28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$16,250.00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63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2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C7A50-38A4-46EF-9BD8-C4F252E1C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3F3B-7E4F-3133-11C0-AEACD0CE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ROWS BETWEEN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2 PRECEDING AND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2 FOLLOWING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EAEF00-F009-B5A7-E6F1-72FD7957F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106102"/>
              </p:ext>
            </p:extLst>
          </p:nvPr>
        </p:nvGraphicFramePr>
        <p:xfrm>
          <a:off x="838200" y="2102799"/>
          <a:ext cx="7999984" cy="4390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859">
                  <a:extLst>
                    <a:ext uri="{9D8B030D-6E8A-4147-A177-3AD203B41FA5}">
                      <a16:colId xmlns:a16="http://schemas.microsoft.com/office/drawing/2014/main" val="1984619023"/>
                    </a:ext>
                  </a:extLst>
                </a:gridCol>
                <a:gridCol w="2150708">
                  <a:extLst>
                    <a:ext uri="{9D8B030D-6E8A-4147-A177-3AD203B41FA5}">
                      <a16:colId xmlns:a16="http://schemas.microsoft.com/office/drawing/2014/main" val="1695094246"/>
                    </a:ext>
                  </a:extLst>
                </a:gridCol>
                <a:gridCol w="1520703">
                  <a:extLst>
                    <a:ext uri="{9D8B030D-6E8A-4147-A177-3AD203B41FA5}">
                      <a16:colId xmlns:a16="http://schemas.microsoft.com/office/drawing/2014/main" val="740652723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822734440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330495300"/>
                    </a:ext>
                  </a:extLst>
                </a:gridCol>
              </a:tblGrid>
              <a:tr h="27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AccountName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OrderAmount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SalesPerson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MailingState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875428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23397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Edward Pollack LLC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30120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8329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 Love NY Pizza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56751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90424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Microsoft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$14,000.00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6206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AdventureWorks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$950.00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William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541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$10,000.00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7776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AdventureWorks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$1,275.00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09242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Edward Pollack LLC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William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53783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163764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9515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$8,750.00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44369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17213"/>
                  </a:ext>
                </a:extLst>
              </a:tr>
              <a:tr h="28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$16,250.00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63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9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4095D-C488-64A3-39B1-D8ACC0EB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0857-A90A-8242-2C69-73FFD026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Default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605F12-C228-2592-89AE-A1D7C24B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PRECEDING/FOLLOWING syntax is not provided and an ORDER BY is provided, the default is: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ROWS BETWEEN UNBOUNDED PRECEDING AND CURRENT ROW</a:t>
            </a:r>
          </a:p>
          <a:p>
            <a:endParaRPr lang="en-US" dirty="0"/>
          </a:p>
          <a:p>
            <a:r>
              <a:rPr lang="en-US" dirty="0"/>
              <a:t>When the PRECEDING/FOLLOWING syntax is not provided and an ORDER BY is not provided, the default is:</a:t>
            </a:r>
          </a:p>
          <a:p>
            <a:pPr marL="457200" lvl="1" indent="0">
              <a:buNone/>
            </a:pPr>
            <a:r>
              <a:rPr lang="en-US" sz="2500" b="1" i="1" dirty="0">
                <a:solidFill>
                  <a:srgbClr val="002060"/>
                </a:solidFill>
              </a:rPr>
              <a:t>ROWS BETWEEN UNBOUNDED PRECEDING AND UNBOUNDED FOLLOWING</a:t>
            </a:r>
          </a:p>
        </p:txBody>
      </p:sp>
    </p:spTree>
    <p:extLst>
      <p:ext uri="{BB962C8B-B14F-4D97-AF65-F5344CB8AC3E}">
        <p14:creationId xmlns:p14="http://schemas.microsoft.com/office/powerpoint/2010/main" val="160858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1E551-8C1B-124B-FE56-9B729DD0D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4067-C920-E9B2-4E15-86602005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vs. RANGE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A6EDA6-EF0D-5C1E-20F4-0E1D7F7D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includes duplicate values, even if they do not appear in the window that was identified by ROWS.</a:t>
            </a:r>
          </a:p>
          <a:p>
            <a:r>
              <a:rPr lang="en-US" dirty="0"/>
              <a:t>Allows for more dynamic partitioned data sets, but can be confusing for anyone not familiar with the syntax.</a:t>
            </a:r>
          </a:p>
          <a:p>
            <a:r>
              <a:rPr lang="en-US" dirty="0"/>
              <a:t>Includes rows that have the same values in the ORDER BY clause as the current row.</a:t>
            </a:r>
          </a:p>
          <a:p>
            <a:r>
              <a:rPr lang="en-US" dirty="0"/>
              <a:t>Not demoing here, but will be found in a future advanced window function presentation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2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B8087-255C-C329-DC94-A1F495B25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2782-8896-F4F3-A092-8D6ECB34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 BY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B63CF-D636-BC17-8329-B479FD8A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Divides the window into subsets based on the columns provided.</a:t>
            </a:r>
          </a:p>
          <a:p>
            <a:r>
              <a:rPr lang="en-US" dirty="0"/>
              <a:t>Allows for calculations on subsets based on common criteria.</a:t>
            </a:r>
          </a:p>
          <a:p>
            <a:r>
              <a:rPr lang="en-US" dirty="0"/>
              <a:t>Useful for calculating individually by account, customer, person, color,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464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51338-2234-CA7F-393B-C1FBA5C2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B43B-F1F7-D007-AD08-F10221BB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ROW_NUMBER() OVER</a:t>
            </a:r>
            <a:br>
              <a:rPr lang="en-US" dirty="0"/>
            </a:br>
            <a:r>
              <a:rPr lang="en-US" dirty="0"/>
              <a:t>(PARTITION BY </a:t>
            </a:r>
            <a:r>
              <a:rPr lang="en-US" dirty="0" err="1"/>
              <a:t>AccountName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OrderAmount</a:t>
            </a:r>
            <a:r>
              <a:rPr lang="en-US" dirty="0"/>
              <a:t> DESC)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6F1A7DC-129B-3024-C0FD-D668DFED8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450683"/>
              </p:ext>
            </p:extLst>
          </p:nvPr>
        </p:nvGraphicFramePr>
        <p:xfrm>
          <a:off x="536447" y="2038572"/>
          <a:ext cx="8364957" cy="4454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839">
                  <a:extLst>
                    <a:ext uri="{9D8B030D-6E8A-4147-A177-3AD203B41FA5}">
                      <a16:colId xmlns:a16="http://schemas.microsoft.com/office/drawing/2014/main" val="975676908"/>
                    </a:ext>
                  </a:extLst>
                </a:gridCol>
                <a:gridCol w="1915861">
                  <a:extLst>
                    <a:ext uri="{9D8B030D-6E8A-4147-A177-3AD203B41FA5}">
                      <a16:colId xmlns:a16="http://schemas.microsoft.com/office/drawing/2014/main" val="3328153986"/>
                    </a:ext>
                  </a:extLst>
                </a:gridCol>
                <a:gridCol w="1354649">
                  <a:extLst>
                    <a:ext uri="{9D8B030D-6E8A-4147-A177-3AD203B41FA5}">
                      <a16:colId xmlns:a16="http://schemas.microsoft.com/office/drawing/2014/main" val="1706436064"/>
                    </a:ext>
                  </a:extLst>
                </a:gridCol>
                <a:gridCol w="1238536">
                  <a:extLst>
                    <a:ext uri="{9D8B030D-6E8A-4147-A177-3AD203B41FA5}">
                      <a16:colId xmlns:a16="http://schemas.microsoft.com/office/drawing/2014/main" val="4064715942"/>
                    </a:ext>
                  </a:extLst>
                </a:gridCol>
                <a:gridCol w="1238536">
                  <a:extLst>
                    <a:ext uri="{9D8B030D-6E8A-4147-A177-3AD203B41FA5}">
                      <a16:colId xmlns:a16="http://schemas.microsoft.com/office/drawing/2014/main" val="561470246"/>
                    </a:ext>
                  </a:extLst>
                </a:gridCol>
                <a:gridCol w="1238536">
                  <a:extLst>
                    <a:ext uri="{9D8B030D-6E8A-4147-A177-3AD203B41FA5}">
                      <a16:colId xmlns:a16="http://schemas.microsoft.com/office/drawing/2014/main" val="171032698"/>
                    </a:ext>
                  </a:extLst>
                </a:gridCol>
              </a:tblGrid>
              <a:tr h="54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AccountName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OrderAmount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SalesPerson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MailingState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53059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Microsoft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Andrew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482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Edward Pollack LLC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$17.00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William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31360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$25,000.00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Denise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12403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 Love NY Pizza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William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57896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$15,000.00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Denise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04850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Microsoft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$14,000.00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Andrew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77071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AdventureWorks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$950.00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William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73983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$10,000.00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4410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AdventureWorks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$1,275.00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William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5388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Edward Pollack LLC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William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674215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$17,500.00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09326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5928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Microsoft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$8,750.00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Denise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14928"/>
                  </a:ext>
                </a:extLst>
              </a:tr>
              <a:tr h="259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$18,500.00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Denise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55982"/>
                  </a:ext>
                </a:extLst>
              </a:tr>
              <a:tr h="2727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AdventureWorks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$16,250.00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D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4727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F03F37-6DDF-878A-5386-3631DB5B4F5C}"/>
              </a:ext>
            </a:extLst>
          </p:cNvPr>
          <p:cNvSpPr txBox="1"/>
          <p:nvPr/>
        </p:nvSpPr>
        <p:spPr>
          <a:xfrm>
            <a:off x="8901404" y="493776"/>
            <a:ext cx="28895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solidFill>
                  <a:srgbClr val="002060"/>
                </a:solidFill>
              </a:rPr>
              <a:t>Rank highest order amounts by account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173FA6C-1F51-E6FF-7098-05935EB93310}"/>
              </a:ext>
            </a:extLst>
          </p:cNvPr>
          <p:cNvSpPr/>
          <p:nvPr/>
        </p:nvSpPr>
        <p:spPr>
          <a:xfrm>
            <a:off x="7459078" y="654915"/>
            <a:ext cx="1252728" cy="53949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9550A-97D4-194C-8B2C-76420859E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9D06-6848-85EC-A838-A379D18A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 Functions in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D6A78-9DA8-05BF-8510-7BF7EA73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 to make complex calculations simple!</a:t>
            </a:r>
          </a:p>
          <a:p>
            <a:pPr lvl="1"/>
            <a:r>
              <a:rPr lang="en-US" dirty="0"/>
              <a:t>Ranking</a:t>
            </a:r>
          </a:p>
          <a:p>
            <a:pPr lvl="1"/>
            <a:r>
              <a:rPr lang="en-US" dirty="0"/>
              <a:t>Percentiles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Standard Deviation</a:t>
            </a:r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/>
              <a:t>Averages</a:t>
            </a:r>
          </a:p>
          <a:p>
            <a:pPr lvl="1"/>
            <a:r>
              <a:rPr lang="en-US" dirty="0"/>
              <a:t>Previous/next values</a:t>
            </a:r>
          </a:p>
          <a:p>
            <a:pPr lvl="1"/>
            <a:r>
              <a:rPr lang="en-US" dirty="0"/>
              <a:t>First/last values</a:t>
            </a:r>
          </a:p>
          <a:p>
            <a:pPr lvl="1"/>
            <a:r>
              <a:rPr lang="en-US" dirty="0"/>
              <a:t>More!</a:t>
            </a:r>
          </a:p>
        </p:txBody>
      </p:sp>
    </p:spTree>
    <p:extLst>
      <p:ext uri="{BB962C8B-B14F-4D97-AF65-F5344CB8AC3E}">
        <p14:creationId xmlns:p14="http://schemas.microsoft.com/office/powerpoint/2010/main" val="167949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94676-55DF-9019-DFC0-CE30E118D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2FE8C-2013-5A51-0751-682A7CD0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</a:rPr>
              <a:t>Demo: 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350634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56" y="-16135"/>
            <a:ext cx="10283535" cy="78088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56" y="692738"/>
            <a:ext cx="10965490" cy="5001344"/>
          </a:xfrm>
        </p:spPr>
        <p:txBody>
          <a:bodyPr>
            <a:normAutofit fontScale="92500" lnSpcReduction="10000"/>
          </a:bodyPr>
          <a:lstStyle/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Albany (TBA)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latin typeface="Arial" panose="020B0604020202020204" pitchFamily="34" charset="0"/>
                <a:hlinkClick r:id="rId10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2100" dirty="0">
                <a:latin typeface="Arial" panose="020B0604020202020204" pitchFamily="34" charset="0"/>
                <a:hlinkClick r:id="rId11"/>
              </a:rPr>
              <a:t>LinkedIn</a:t>
            </a:r>
            <a:endParaRPr lang="en-IN" sz="2100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73" y="4136464"/>
            <a:ext cx="2052196" cy="273626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8407" y="4589030"/>
            <a:ext cx="2285965" cy="2285965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89378" y="5591143"/>
            <a:ext cx="2412964" cy="1266805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6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24" y="4698757"/>
            <a:ext cx="1386818" cy="2176239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93" y="6051138"/>
            <a:ext cx="1955421" cy="815334"/>
          </a:xfrm>
          <a:prstGeom prst="rect">
            <a:avLst/>
          </a:prstGeom>
        </p:spPr>
      </p:pic>
      <p:pic>
        <p:nvPicPr>
          <p:cNvPr id="11" name="Picture 10">
            <a:hlinkClick r:id="rId20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9428" y="5501945"/>
            <a:ext cx="3644245" cy="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60915-A4C3-9274-DCB4-A2C41848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B223-4A35-79B2-F9E3-6215CE2B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Totals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DBFFC7-09CC-283B-712A-2905AD81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window functions, this requires:</a:t>
            </a:r>
          </a:p>
          <a:p>
            <a:pPr lvl="1"/>
            <a:r>
              <a:rPr lang="en-US" dirty="0"/>
              <a:t>CTEs</a:t>
            </a:r>
          </a:p>
          <a:p>
            <a:pPr lvl="1"/>
            <a:r>
              <a:rPr lang="en-US" dirty="0"/>
              <a:t>Correlated subqueries</a:t>
            </a:r>
          </a:p>
          <a:p>
            <a:pPr lvl="1"/>
            <a:r>
              <a:rPr lang="en-US" dirty="0"/>
              <a:t>Sub-selects</a:t>
            </a:r>
          </a:p>
          <a:p>
            <a:r>
              <a:rPr lang="en-US" dirty="0"/>
              <a:t>AKA: More Expensive!</a:t>
            </a:r>
          </a:p>
        </p:txBody>
      </p:sp>
    </p:spTree>
    <p:extLst>
      <p:ext uri="{BB962C8B-B14F-4D97-AF65-F5344CB8AC3E}">
        <p14:creationId xmlns:p14="http://schemas.microsoft.com/office/powerpoint/2010/main" val="2708381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82B66-3B2D-7270-E7FE-B64534489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B5D83C-9A01-D526-43F4-81B821D9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</a:rPr>
              <a:t>Demo: Running Totals</a:t>
            </a:r>
          </a:p>
        </p:txBody>
      </p:sp>
    </p:spTree>
    <p:extLst>
      <p:ext uri="{BB962C8B-B14F-4D97-AF65-F5344CB8AC3E}">
        <p14:creationId xmlns:p14="http://schemas.microsoft.com/office/powerpoint/2010/main" val="284846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4B6E6-5E94-BD1D-7311-A3C8625E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AFED-0FDF-4EA6-6C1E-650A13EF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C59E3-9197-2A86-BA66-B4996757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“middle” value of a data set.</a:t>
            </a:r>
          </a:p>
          <a:p>
            <a:r>
              <a:rPr lang="en-US" dirty="0"/>
              <a:t>Inefficient to calculate without window functions.</a:t>
            </a:r>
          </a:p>
          <a:p>
            <a:r>
              <a:rPr lang="en-US" dirty="0"/>
              <a:t>Requires numbering a data set and then determining the middle row of the ordered rows.</a:t>
            </a:r>
          </a:p>
          <a:p>
            <a:r>
              <a:rPr lang="en-US" dirty="0"/>
              <a:t>PERCENTILE_CONT may be a value not in the data provided.</a:t>
            </a:r>
          </a:p>
          <a:p>
            <a:r>
              <a:rPr lang="en-US" dirty="0"/>
              <a:t>PERCENTILE_DISC will be a value in the data provided.</a:t>
            </a:r>
          </a:p>
        </p:txBody>
      </p:sp>
    </p:spTree>
    <p:extLst>
      <p:ext uri="{BB962C8B-B14F-4D97-AF65-F5344CB8AC3E}">
        <p14:creationId xmlns:p14="http://schemas.microsoft.com/office/powerpoint/2010/main" val="359112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CFE8B-B827-992F-D7AB-3AC2023DE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4FC40-9486-03C2-6D43-A07DB9D7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</a:rPr>
              <a:t>Demo: Median</a:t>
            </a:r>
          </a:p>
        </p:txBody>
      </p:sp>
    </p:spTree>
    <p:extLst>
      <p:ext uri="{BB962C8B-B14F-4D97-AF65-F5344CB8AC3E}">
        <p14:creationId xmlns:p14="http://schemas.microsoft.com/office/powerpoint/2010/main" val="2991554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1DC0-AA26-A7CF-1067-77413050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3027-465F-C491-1A4E-6495777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 Clause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4B5DE-F823-BD9F-C462-AEA47341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 window to be defined and reused repeatedly within a single  query.</a:t>
            </a:r>
          </a:p>
          <a:p>
            <a:r>
              <a:rPr lang="en-US" dirty="0"/>
              <a:t>Improves code readability/maintainability for queries with many window functions.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002060"/>
                </a:solidFill>
              </a:rPr>
              <a:t>Does not impact performance or results. This is solely cosmetic.</a:t>
            </a:r>
          </a:p>
        </p:txBody>
      </p:sp>
    </p:spTree>
    <p:extLst>
      <p:ext uri="{BB962C8B-B14F-4D97-AF65-F5344CB8AC3E}">
        <p14:creationId xmlns:p14="http://schemas.microsoft.com/office/powerpoint/2010/main" val="378532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857B3-4E6D-63BB-133D-50F22E8D0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F2A4D4-A2D9-3E2D-6D6C-BC9514CB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</a:rPr>
              <a:t>Demo: Window Clause</a:t>
            </a:r>
          </a:p>
        </p:txBody>
      </p:sp>
    </p:spTree>
    <p:extLst>
      <p:ext uri="{BB962C8B-B14F-4D97-AF65-F5344CB8AC3E}">
        <p14:creationId xmlns:p14="http://schemas.microsoft.com/office/powerpoint/2010/main" val="43734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F0EA-6DE0-8858-D6C6-3EA6AF3E3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C2E5-9256-2E85-9054-CFEEF7D9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4B5EB-23D6-DBB0-2FDA-81A01D12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Ranks can be assigned to each row within a query based on a given order.</a:t>
            </a:r>
          </a:p>
          <a:p>
            <a:r>
              <a:rPr lang="en-US" dirty="0">
                <a:solidFill>
                  <a:srgbClr val="002060"/>
                </a:solidFill>
              </a:rPr>
              <a:t>These have similarities to ROW_NUMBER, but provide more functionality: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RANK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DENSE_RANK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NTILE</a:t>
            </a:r>
          </a:p>
        </p:txBody>
      </p:sp>
    </p:spTree>
    <p:extLst>
      <p:ext uri="{BB962C8B-B14F-4D97-AF65-F5344CB8AC3E}">
        <p14:creationId xmlns:p14="http://schemas.microsoft.com/office/powerpoint/2010/main" val="1512310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A3FB5-3479-197D-5380-64915C260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0B58D0-1841-F503-D697-AD8212F7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</a:rPr>
              <a:t>Demo: Ranking</a:t>
            </a:r>
          </a:p>
        </p:txBody>
      </p:sp>
    </p:spTree>
    <p:extLst>
      <p:ext uri="{BB962C8B-B14F-4D97-AF65-F5344CB8AC3E}">
        <p14:creationId xmlns:p14="http://schemas.microsoft.com/office/powerpoint/2010/main" val="248798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5EA09-673F-728C-9E44-2BAED58B7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87C-5A9E-F7BD-A054-FD3CEEF9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Specific Values from a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A2774D-DB25-5622-0B79-DA5CD50C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allow for a wide variety of values to be easily pulled from a window:</a:t>
            </a:r>
          </a:p>
          <a:p>
            <a:pPr lvl="1"/>
            <a:r>
              <a:rPr lang="en-US" dirty="0"/>
              <a:t>LEAD (A previous row)</a:t>
            </a:r>
          </a:p>
          <a:p>
            <a:pPr lvl="1"/>
            <a:r>
              <a:rPr lang="en-US" dirty="0"/>
              <a:t>LAG (A following row)</a:t>
            </a:r>
          </a:p>
          <a:p>
            <a:pPr lvl="1"/>
            <a:r>
              <a:rPr lang="en-US" dirty="0"/>
              <a:t>FIRST_VALUE (First value in a window)</a:t>
            </a:r>
          </a:p>
          <a:p>
            <a:pPr lvl="1"/>
            <a:r>
              <a:rPr lang="en-US" dirty="0"/>
              <a:t>LAST_VALUE (Last value in a window)</a:t>
            </a:r>
          </a:p>
        </p:txBody>
      </p:sp>
    </p:spTree>
    <p:extLst>
      <p:ext uri="{BB962C8B-B14F-4D97-AF65-F5344CB8AC3E}">
        <p14:creationId xmlns:p14="http://schemas.microsoft.com/office/powerpoint/2010/main" val="4109947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4FC8D-C892-61FF-0D99-D584963A7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D5BBCC-8317-325A-1F8D-AEC5F441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</a:rPr>
              <a:t>Demo: Retrieving Specific Values from a Window</a:t>
            </a:r>
          </a:p>
        </p:txBody>
      </p:sp>
    </p:spTree>
    <p:extLst>
      <p:ext uri="{BB962C8B-B14F-4D97-AF65-F5344CB8AC3E}">
        <p14:creationId xmlns:p14="http://schemas.microsoft.com/office/powerpoint/2010/main" val="204611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window functions and their use in analytics.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Purpose/convenience</a:t>
            </a:r>
          </a:p>
          <a:p>
            <a:r>
              <a:rPr lang="en-US" dirty="0"/>
              <a:t>Demos of different window functions and the data they can capture.</a:t>
            </a:r>
          </a:p>
          <a:p>
            <a:r>
              <a:rPr lang="en-US" dirty="0"/>
              <a:t>Defining the window</a:t>
            </a:r>
          </a:p>
          <a:p>
            <a:pPr lvl="1"/>
            <a:r>
              <a:rPr lang="en-US" dirty="0"/>
              <a:t>CURRENT ROW / UNBOUNDED PRECEDING / UNBOUNDED FOLLOWING</a:t>
            </a:r>
          </a:p>
          <a:p>
            <a:pPr lvl="1"/>
            <a:r>
              <a:rPr lang="en-US" dirty="0"/>
              <a:t>Hard-coded and dynamic window sizes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99350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7D75-7120-91CB-5BF1-A8E82C8CE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389F-E022-25B0-6638-7485FD3A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8EF1E-3CCD-57F4-A647-8492836B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calculate common statistics metrics:</a:t>
            </a:r>
          </a:p>
          <a:p>
            <a:pPr lvl="1"/>
            <a:r>
              <a:rPr lang="en-US" dirty="0"/>
              <a:t>STDEV: Standard deviation (partial population/n-1 in the denominator)</a:t>
            </a:r>
          </a:p>
          <a:p>
            <a:pPr lvl="1"/>
            <a:r>
              <a:rPr lang="en-US" dirty="0"/>
              <a:t>STDEVP: Standard deviation for an entire population (all values)</a:t>
            </a:r>
          </a:p>
          <a:p>
            <a:pPr lvl="1"/>
            <a:r>
              <a:rPr lang="en-US" dirty="0"/>
              <a:t>VAR: Variance (partial population/n-1 in the denominator)</a:t>
            </a:r>
          </a:p>
          <a:p>
            <a:pPr lvl="1"/>
            <a:r>
              <a:rPr lang="en-US" dirty="0"/>
              <a:t>VARP: Variance for an entire population (all values)</a:t>
            </a:r>
          </a:p>
        </p:txBody>
      </p:sp>
    </p:spTree>
    <p:extLst>
      <p:ext uri="{BB962C8B-B14F-4D97-AF65-F5344CB8AC3E}">
        <p14:creationId xmlns:p14="http://schemas.microsoft.com/office/powerpoint/2010/main" val="3777560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F5D78-D5F9-FFD3-96E6-FB4A5B2C1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4545F5-9CA3-C0DE-CB5E-8279A2DB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</a:rPr>
              <a:t>Demo: Statistics</a:t>
            </a:r>
          </a:p>
        </p:txBody>
      </p:sp>
    </p:spTree>
    <p:extLst>
      <p:ext uri="{BB962C8B-B14F-4D97-AF65-F5344CB8AC3E}">
        <p14:creationId xmlns:p14="http://schemas.microsoft.com/office/powerpoint/2010/main" val="1651142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BDA90-A0C3-592C-599F-66B67AB1F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A7FF-90EE-55AF-3345-92456915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 We Calculate Metrics?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C08D5F-6639-FC06-1741-B368BBDC3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b="1" dirty="0"/>
              <a:t>SQL</a:t>
            </a:r>
            <a:r>
              <a:rPr lang="en-US" dirty="0"/>
              <a:t> </a:t>
            </a:r>
            <a:r>
              <a:rPr lang="en-US" b="1" dirty="0"/>
              <a:t>Server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i="1" dirty="0">
                <a:solidFill>
                  <a:srgbClr val="002060"/>
                </a:solidFill>
              </a:rPr>
              <a:t>How do we choose!?</a:t>
            </a:r>
          </a:p>
        </p:txBody>
      </p:sp>
    </p:spTree>
    <p:extLst>
      <p:ext uri="{BB962C8B-B14F-4D97-AF65-F5344CB8AC3E}">
        <p14:creationId xmlns:p14="http://schemas.microsoft.com/office/powerpoint/2010/main" val="1113978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848A1-1220-9B22-94A9-87AF52E04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4FA1-DA1D-8577-91DA-479BFA6C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A9486-E473-E685-AAEA-2A053AFE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free lunch (sorry :-\ )</a:t>
            </a:r>
          </a:p>
          <a:p>
            <a:r>
              <a:rPr lang="en-US" dirty="0"/>
              <a:t>Whatever data is read from tables still needs to be read.</a:t>
            </a:r>
          </a:p>
          <a:p>
            <a:r>
              <a:rPr lang="en-US" dirty="0"/>
              <a:t>Consider window (PARTITION BY &amp; ORDER BY)</a:t>
            </a:r>
          </a:p>
          <a:p>
            <a:r>
              <a:rPr lang="en-US" dirty="0"/>
              <a:t>Check execution plans, STATISTICS IO, query store, and more as needed.</a:t>
            </a:r>
          </a:p>
        </p:txBody>
      </p:sp>
    </p:spTree>
    <p:extLst>
      <p:ext uri="{BB962C8B-B14F-4D97-AF65-F5344CB8AC3E}">
        <p14:creationId xmlns:p14="http://schemas.microsoft.com/office/powerpoint/2010/main" val="3405489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 functions are versatile ways to calculate many metrics.</a:t>
            </a:r>
          </a:p>
          <a:p>
            <a:r>
              <a:rPr lang="en-US" dirty="0"/>
              <a:t>The Window definition can be customized to further expand calculations and nuances of the values returned.</a:t>
            </a:r>
          </a:p>
          <a:p>
            <a:r>
              <a:rPr lang="en-US" dirty="0"/>
              <a:t>Test analytics carefully to verify that boundaries and edge-cases make sense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Start/end of window</a:t>
            </a:r>
          </a:p>
          <a:p>
            <a:pPr lvl="1"/>
            <a:r>
              <a:rPr lang="en-US" dirty="0"/>
              <a:t>Unexpected inputs</a:t>
            </a:r>
          </a:p>
          <a:p>
            <a:r>
              <a:rPr lang="en-US" dirty="0"/>
              <a:t>Newer versions of SQL Server have more window functions/</a:t>
            </a:r>
            <a:r>
              <a:rPr lang="en-US"/>
              <a:t>features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64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Window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for calculations over a range of rows, aka Window.</a:t>
            </a:r>
          </a:p>
          <a:p>
            <a:r>
              <a:rPr lang="en-US" dirty="0"/>
              <a:t>The window can be static or dynamic / some or all rows in a query.</a:t>
            </a:r>
          </a:p>
          <a:p>
            <a:r>
              <a:rPr lang="en-US" dirty="0"/>
              <a:t>Have evolved significantly over the years:</a:t>
            </a:r>
          </a:p>
          <a:p>
            <a:pPr lvl="1"/>
            <a:r>
              <a:rPr lang="en-US" dirty="0">
                <a:hlinkClick r:id="rId2"/>
              </a:rPr>
              <a:t>https://learn.microsoft.com/en-us/sql/t-sql/queries/select-over-clause-transact-sql?view=sql-server-ver16</a:t>
            </a:r>
            <a:endParaRPr lang="en-US" dirty="0"/>
          </a:p>
          <a:p>
            <a:r>
              <a:rPr lang="en-US" dirty="0"/>
              <a:t>Can greatly reduce the T-SQL needed to return various calculations.</a:t>
            </a:r>
          </a:p>
          <a:p>
            <a:r>
              <a:rPr lang="en-US" dirty="0"/>
              <a:t>Sometimes improve performance, when replacing scary code.</a:t>
            </a:r>
          </a:p>
          <a:p>
            <a:r>
              <a:rPr lang="en-US" dirty="0"/>
              <a:t>Very flexible and customizable!</a:t>
            </a:r>
          </a:p>
          <a:p>
            <a:r>
              <a:rPr lang="en-US" dirty="0"/>
              <a:t>Not the same as aggregation!</a:t>
            </a:r>
          </a:p>
        </p:txBody>
      </p:sp>
    </p:spTree>
    <p:extLst>
      <p:ext uri="{BB962C8B-B14F-4D97-AF65-F5344CB8AC3E}">
        <p14:creationId xmlns:p14="http://schemas.microsoft.com/office/powerpoint/2010/main" val="348024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0F079-3594-AFB9-495C-B4DA8BE7E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6A17-38B0-575B-8186-C112E2C8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Differ From GROUP BY?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C44E-9AEC-7568-5FE3-C21FB950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BY applies to all data in a query.</a:t>
            </a:r>
          </a:p>
          <a:p>
            <a:r>
              <a:rPr lang="en-US" dirty="0"/>
              <a:t>Window functions can differ column-by-column.</a:t>
            </a:r>
          </a:p>
          <a:p>
            <a:r>
              <a:rPr lang="en-US" dirty="0"/>
              <a:t>GROUP BY subqueries can be computationally expensive.</a:t>
            </a:r>
          </a:p>
          <a:p>
            <a:r>
              <a:rPr lang="en-US" dirty="0"/>
              <a:t>Window functions generally are as efficient as the underlying table access costs.</a:t>
            </a:r>
          </a:p>
          <a:p>
            <a:r>
              <a:rPr lang="en-US" dirty="0"/>
              <a:t>GROUP BY is far less flexible.</a:t>
            </a:r>
          </a:p>
          <a:p>
            <a:r>
              <a:rPr lang="en-US" dirty="0"/>
              <a:t>Window functions are very customizable and improve with each version of SQL Server.</a:t>
            </a:r>
          </a:p>
          <a:p>
            <a:r>
              <a:rPr lang="en-US" dirty="0"/>
              <a:t>Only one GROUP BY clause is allowed per query.</a:t>
            </a:r>
          </a:p>
          <a:p>
            <a:r>
              <a:rPr lang="en-US" dirty="0"/>
              <a:t>Many window functions can be used in a single query.</a:t>
            </a:r>
          </a:p>
        </p:txBody>
      </p:sp>
    </p:spTree>
    <p:extLst>
      <p:ext uri="{BB962C8B-B14F-4D97-AF65-F5344CB8AC3E}">
        <p14:creationId xmlns:p14="http://schemas.microsoft.com/office/powerpoint/2010/main" val="7817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152E9-43E3-AB77-7D07-A100FE897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8002-1DED-5AC1-5F66-1B73305B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Window Functions Useful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34A2-6DA4-1E6E-154C-083D1366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row numbers as keys/references.</a:t>
            </a:r>
          </a:p>
          <a:p>
            <a:r>
              <a:rPr lang="en-US" dirty="0"/>
              <a:t>Previous/next values.</a:t>
            </a:r>
          </a:p>
          <a:p>
            <a:r>
              <a:rPr lang="en-US" dirty="0"/>
              <a:t>Aggregation</a:t>
            </a:r>
          </a:p>
          <a:p>
            <a:r>
              <a:rPr lang="en-US" dirty="0"/>
              <a:t>Correlated calculations.</a:t>
            </a:r>
          </a:p>
          <a:p>
            <a:r>
              <a:rPr lang="en-US" dirty="0"/>
              <a:t>Statistics: Average, median, standard deviation, rank, percentile,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Gaps/islands analysis.</a:t>
            </a:r>
          </a:p>
          <a:p>
            <a:r>
              <a:rPr lang="en-US" dirty="0"/>
              <a:t>More!</a:t>
            </a:r>
          </a:p>
        </p:txBody>
      </p:sp>
    </p:spTree>
    <p:extLst>
      <p:ext uri="{BB962C8B-B14F-4D97-AF65-F5344CB8AC3E}">
        <p14:creationId xmlns:p14="http://schemas.microsoft.com/office/powerpoint/2010/main" val="259095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3CDE0-10A6-9B2B-84BC-7CADAC9DF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9752-5512-E12D-87B4-3C41CF0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Window?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09E2-49F9-B708-5B65-7C6BA1F3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grouping of rows.</a:t>
            </a:r>
          </a:p>
          <a:p>
            <a:r>
              <a:rPr lang="en-US" dirty="0"/>
              <a:t>May be relative to each row or an aggregate of a larger data set.</a:t>
            </a:r>
          </a:p>
          <a:p>
            <a:r>
              <a:rPr lang="en-US" dirty="0"/>
              <a:t>Can be customized A LOT!</a:t>
            </a:r>
          </a:p>
        </p:txBody>
      </p:sp>
    </p:spTree>
    <p:extLst>
      <p:ext uri="{BB962C8B-B14F-4D97-AF65-F5344CB8AC3E}">
        <p14:creationId xmlns:p14="http://schemas.microsoft.com/office/powerpoint/2010/main" val="63498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E3720-AC2D-EE1A-BC4C-FB5C93D8D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B40B-5DB9-E9BE-8796-26A30BD5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Windows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4AD58B-B021-073D-8B97-27C977151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092"/>
              </p:ext>
            </p:extLst>
          </p:nvPr>
        </p:nvGraphicFramePr>
        <p:xfrm>
          <a:off x="838200" y="2102799"/>
          <a:ext cx="7999984" cy="4390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859">
                  <a:extLst>
                    <a:ext uri="{9D8B030D-6E8A-4147-A177-3AD203B41FA5}">
                      <a16:colId xmlns:a16="http://schemas.microsoft.com/office/drawing/2014/main" val="1984619023"/>
                    </a:ext>
                  </a:extLst>
                </a:gridCol>
                <a:gridCol w="2150708">
                  <a:extLst>
                    <a:ext uri="{9D8B030D-6E8A-4147-A177-3AD203B41FA5}">
                      <a16:colId xmlns:a16="http://schemas.microsoft.com/office/drawing/2014/main" val="1695094246"/>
                    </a:ext>
                  </a:extLst>
                </a:gridCol>
                <a:gridCol w="1520703">
                  <a:extLst>
                    <a:ext uri="{9D8B030D-6E8A-4147-A177-3AD203B41FA5}">
                      <a16:colId xmlns:a16="http://schemas.microsoft.com/office/drawing/2014/main" val="740652723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822734440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330495300"/>
                    </a:ext>
                  </a:extLst>
                </a:gridCol>
              </a:tblGrid>
              <a:tr h="27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OrderNumber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AccountName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OrderAmount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SalesPerson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MailingState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875428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23397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Edward Pollack LLC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0120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178329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 Love NY Pizza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856751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90424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56206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9541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87776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$1,275.00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6309242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Edward Pollack LLC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953783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163764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629515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$8,750.00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244369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417213"/>
                  </a:ext>
                </a:extLst>
              </a:tr>
              <a:tr h="28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$16,250.00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636206"/>
                  </a:ext>
                </a:extLst>
              </a:tr>
            </a:tbl>
          </a:graphicData>
        </a:graphic>
      </p:graphicFrame>
      <p:pic>
        <p:nvPicPr>
          <p:cNvPr id="6" name="Picture 5" descr="A logo of a microsoft company&#10;&#10;Description automatically generated">
            <a:extLst>
              <a:ext uri="{FF2B5EF4-FFF2-40B4-BE49-F238E27FC236}">
                <a16:creationId xmlns:a16="http://schemas.microsoft.com/office/drawing/2014/main" id="{3CB4E3B4-5EFC-29D6-B781-5EA4E7B6E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327" y="502285"/>
            <a:ext cx="2081273" cy="1707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3FD2E5-A1D8-857C-1B48-86D10BBF58A0}"/>
              </a:ext>
            </a:extLst>
          </p:cNvPr>
          <p:cNvSpPr txBox="1"/>
          <p:nvPr/>
        </p:nvSpPr>
        <p:spPr>
          <a:xfrm>
            <a:off x="9577327" y="3563605"/>
            <a:ext cx="20812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2060"/>
                </a:solidFill>
              </a:rPr>
              <a:t>No! Not those Windows!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E67C90A-9BAB-94A8-A24A-C1993EAEE3D2}"/>
              </a:ext>
            </a:extLst>
          </p:cNvPr>
          <p:cNvSpPr/>
          <p:nvPr/>
        </p:nvSpPr>
        <p:spPr>
          <a:xfrm>
            <a:off x="10396728" y="2414016"/>
            <a:ext cx="429768" cy="114958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1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8FFC6-574E-50CE-1ACA-B36F5DA22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B5CC-6E97-A926-5035-C7000A3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Row vs. the Window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1C8D1F-5769-8BB0-DA3E-BBBEB1E32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663944"/>
              </p:ext>
            </p:extLst>
          </p:nvPr>
        </p:nvGraphicFramePr>
        <p:xfrm>
          <a:off x="838200" y="2102799"/>
          <a:ext cx="7999984" cy="4390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859">
                  <a:extLst>
                    <a:ext uri="{9D8B030D-6E8A-4147-A177-3AD203B41FA5}">
                      <a16:colId xmlns:a16="http://schemas.microsoft.com/office/drawing/2014/main" val="1984619023"/>
                    </a:ext>
                  </a:extLst>
                </a:gridCol>
                <a:gridCol w="2150708">
                  <a:extLst>
                    <a:ext uri="{9D8B030D-6E8A-4147-A177-3AD203B41FA5}">
                      <a16:colId xmlns:a16="http://schemas.microsoft.com/office/drawing/2014/main" val="1695094246"/>
                    </a:ext>
                  </a:extLst>
                </a:gridCol>
                <a:gridCol w="1520703">
                  <a:extLst>
                    <a:ext uri="{9D8B030D-6E8A-4147-A177-3AD203B41FA5}">
                      <a16:colId xmlns:a16="http://schemas.microsoft.com/office/drawing/2014/main" val="740652723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822734440"/>
                    </a:ext>
                  </a:extLst>
                </a:gridCol>
                <a:gridCol w="1390357">
                  <a:extLst>
                    <a:ext uri="{9D8B030D-6E8A-4147-A177-3AD203B41FA5}">
                      <a16:colId xmlns:a16="http://schemas.microsoft.com/office/drawing/2014/main" val="1330495300"/>
                    </a:ext>
                  </a:extLst>
                </a:gridCol>
              </a:tblGrid>
              <a:tr h="27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AccountName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OrderAmount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SalesPerson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MailingState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875428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23397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Edward Pollack LLC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0120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178329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 Love NY Pizza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856751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904240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$14,000.00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562069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9541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$10,000.00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7776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AdventureWorks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$1,275.00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6309242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Edward Pollack LLC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953783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163764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6295157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$8,750.00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2443695"/>
                  </a:ext>
                </a:extLst>
              </a:tr>
              <a:tr h="2735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$18,500.00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417213"/>
                  </a:ext>
                </a:extLst>
              </a:tr>
              <a:tr h="28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AdventureWorks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$16,250.00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63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6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365Chicago">
  <a:themeElements>
    <a:clrScheme name="M365Chicag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13609</TotalTime>
  <Words>1849</Words>
  <Application>Microsoft Office PowerPoint</Application>
  <PresentationFormat>Widescreen</PresentationFormat>
  <Paragraphs>745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Aptos Narrow</vt:lpstr>
      <vt:lpstr>Arial</vt:lpstr>
      <vt:lpstr>Calibri</vt:lpstr>
      <vt:lpstr>Calibri Light</vt:lpstr>
      <vt:lpstr>Consolas</vt:lpstr>
      <vt:lpstr>Franklin Gothic Book</vt:lpstr>
      <vt:lpstr>Franklin Gothic Medium</vt:lpstr>
      <vt:lpstr>Wingdings</vt:lpstr>
      <vt:lpstr>Office Theme</vt:lpstr>
      <vt:lpstr>M365Chicago</vt:lpstr>
      <vt:lpstr>Improving Analytics with Window Functions in SQL Server </vt:lpstr>
      <vt:lpstr>Ed Pollack</vt:lpstr>
      <vt:lpstr>Agenda</vt:lpstr>
      <vt:lpstr>What are Window Functions?</vt:lpstr>
      <vt:lpstr>How Does This Differ From GROUP BY?</vt:lpstr>
      <vt:lpstr>What are Window Functions Useful for?</vt:lpstr>
      <vt:lpstr>What is the Window?</vt:lpstr>
      <vt:lpstr>Visualizing Windows</vt:lpstr>
      <vt:lpstr>Current Row vs. the Window</vt:lpstr>
      <vt:lpstr>ROWS BETWEEN UNBOUNDED PRECEDING AND CURRENT ROW</vt:lpstr>
      <vt:lpstr>ROWS BETWEEN CURRENT ROW AND UNBOUNDED FOLLOWING</vt:lpstr>
      <vt:lpstr>ROWS BETWEEN 3 PRECEDING AND CURRENT ROW</vt:lpstr>
      <vt:lpstr>ROWS BETWEEN 2 PRECEDING AND 2 FOLLOWING</vt:lpstr>
      <vt:lpstr>The Default</vt:lpstr>
      <vt:lpstr>ROWS vs. RANGE</vt:lpstr>
      <vt:lpstr>PARTITION BY</vt:lpstr>
      <vt:lpstr>ROW_NUMBER() OVER (PARTITION BY AccountName ORDER BY OrderAmount DESC)</vt:lpstr>
      <vt:lpstr>Window Functions in Analytics</vt:lpstr>
      <vt:lpstr>PowerPoint Presentation</vt:lpstr>
      <vt:lpstr>Running Totals</vt:lpstr>
      <vt:lpstr>PowerPoint Presentation</vt:lpstr>
      <vt:lpstr>Median</vt:lpstr>
      <vt:lpstr>PowerPoint Presentation</vt:lpstr>
      <vt:lpstr>Window Clause</vt:lpstr>
      <vt:lpstr>PowerPoint Presentation</vt:lpstr>
      <vt:lpstr>Ranking</vt:lpstr>
      <vt:lpstr>PowerPoint Presentation</vt:lpstr>
      <vt:lpstr>Retrieving Specific Values from a Window</vt:lpstr>
      <vt:lpstr>PowerPoint Presentation</vt:lpstr>
      <vt:lpstr>Statistics</vt:lpstr>
      <vt:lpstr>PowerPoint Presentation</vt:lpstr>
      <vt:lpstr>Where Do We Calculate Metrics?</vt:lpstr>
      <vt:lpstr>Performance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 </cp:lastModifiedBy>
  <cp:revision>459</cp:revision>
  <dcterms:created xsi:type="dcterms:W3CDTF">2022-11-29T17:09:54Z</dcterms:created>
  <dcterms:modified xsi:type="dcterms:W3CDTF">2024-03-03T11:54:06Z</dcterms:modified>
</cp:coreProperties>
</file>