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Lst>
  <p:sldIdLst>
    <p:sldId id="256" r:id="rId2"/>
    <p:sldId id="257" r:id="rId3"/>
    <p:sldId id="263" r:id="rId4"/>
    <p:sldId id="264" r:id="rId5"/>
    <p:sldId id="258" r:id="rId6"/>
    <p:sldId id="265" r:id="rId7"/>
    <p:sldId id="266" r:id="rId8"/>
    <p:sldId id="268" r:id="rId9"/>
    <p:sldId id="259" r:id="rId10"/>
    <p:sldId id="260" r:id="rId11"/>
    <p:sldId id="270" r:id="rId12"/>
    <p:sldId id="261" r:id="rId13"/>
    <p:sldId id="262"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C4F71A-7E75-4221-BC6D-E88636145476}">
          <p14:sldIdLst>
            <p14:sldId id="256"/>
            <p14:sldId id="257"/>
            <p14:sldId id="263"/>
            <p14:sldId id="264"/>
            <p14:sldId id="258"/>
            <p14:sldId id="265"/>
            <p14:sldId id="266"/>
            <p14:sldId id="268"/>
            <p14:sldId id="259"/>
            <p14:sldId id="260"/>
            <p14:sldId id="270"/>
            <p14:sldId id="261"/>
            <p14:sldId id="262"/>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4B8981-622C-4BAE-988C-6B86C8EF2085}"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9B671-C62D-40A4-AB54-729A98E8383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76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4B8981-622C-4BAE-988C-6B86C8EF2085}"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9B671-C62D-40A4-AB54-729A98E83837}" type="slidenum">
              <a:rPr lang="en-US" smtClean="0"/>
              <a:t>‹#›</a:t>
            </a:fld>
            <a:endParaRPr lang="en-US"/>
          </a:p>
        </p:txBody>
      </p:sp>
    </p:spTree>
    <p:extLst>
      <p:ext uri="{BB962C8B-B14F-4D97-AF65-F5344CB8AC3E}">
        <p14:creationId xmlns:p14="http://schemas.microsoft.com/office/powerpoint/2010/main" val="32239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4B8981-622C-4BAE-988C-6B86C8EF2085}"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9B671-C62D-40A4-AB54-729A98E83837}" type="slidenum">
              <a:rPr lang="en-US" smtClean="0"/>
              <a:t>‹#›</a:t>
            </a:fld>
            <a:endParaRPr lang="en-US"/>
          </a:p>
        </p:txBody>
      </p:sp>
    </p:spTree>
    <p:extLst>
      <p:ext uri="{BB962C8B-B14F-4D97-AF65-F5344CB8AC3E}">
        <p14:creationId xmlns:p14="http://schemas.microsoft.com/office/powerpoint/2010/main" val="83866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4B8981-622C-4BAE-988C-6B86C8EF2085}"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9B671-C62D-40A4-AB54-729A98E83837}" type="slidenum">
              <a:rPr lang="en-US" smtClean="0"/>
              <a:t>‹#›</a:t>
            </a:fld>
            <a:endParaRPr lang="en-US"/>
          </a:p>
        </p:txBody>
      </p:sp>
    </p:spTree>
    <p:extLst>
      <p:ext uri="{BB962C8B-B14F-4D97-AF65-F5344CB8AC3E}">
        <p14:creationId xmlns:p14="http://schemas.microsoft.com/office/powerpoint/2010/main" val="234417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4B8981-622C-4BAE-988C-6B86C8EF2085}"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9B671-C62D-40A4-AB54-729A98E8383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73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4B8981-622C-4BAE-988C-6B86C8EF2085}"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9B671-C62D-40A4-AB54-729A98E83837}" type="slidenum">
              <a:rPr lang="en-US" smtClean="0"/>
              <a:t>‹#›</a:t>
            </a:fld>
            <a:endParaRPr lang="en-US"/>
          </a:p>
        </p:txBody>
      </p:sp>
    </p:spTree>
    <p:extLst>
      <p:ext uri="{BB962C8B-B14F-4D97-AF65-F5344CB8AC3E}">
        <p14:creationId xmlns:p14="http://schemas.microsoft.com/office/powerpoint/2010/main" val="187206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4B8981-622C-4BAE-988C-6B86C8EF2085}"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9B671-C62D-40A4-AB54-729A98E83837}" type="slidenum">
              <a:rPr lang="en-US" smtClean="0"/>
              <a:t>‹#›</a:t>
            </a:fld>
            <a:endParaRPr lang="en-US"/>
          </a:p>
        </p:txBody>
      </p:sp>
    </p:spTree>
    <p:extLst>
      <p:ext uri="{BB962C8B-B14F-4D97-AF65-F5344CB8AC3E}">
        <p14:creationId xmlns:p14="http://schemas.microsoft.com/office/powerpoint/2010/main" val="27537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4B8981-622C-4BAE-988C-6B86C8EF2085}"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9B671-C62D-40A4-AB54-729A98E83837}" type="slidenum">
              <a:rPr lang="en-US" smtClean="0"/>
              <a:t>‹#›</a:t>
            </a:fld>
            <a:endParaRPr lang="en-US"/>
          </a:p>
        </p:txBody>
      </p:sp>
    </p:spTree>
    <p:extLst>
      <p:ext uri="{BB962C8B-B14F-4D97-AF65-F5344CB8AC3E}">
        <p14:creationId xmlns:p14="http://schemas.microsoft.com/office/powerpoint/2010/main" val="4857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4B8981-622C-4BAE-988C-6B86C8EF2085}" type="datetimeFigureOut">
              <a:rPr lang="en-US" smtClean="0"/>
              <a:t>11/6/2020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79B671-C62D-40A4-AB54-729A98E83837}" type="slidenum">
              <a:rPr lang="en-US" smtClean="0"/>
              <a:t>‹#›</a:t>
            </a:fld>
            <a:endParaRPr lang="en-US"/>
          </a:p>
        </p:txBody>
      </p:sp>
    </p:spTree>
    <p:extLst>
      <p:ext uri="{BB962C8B-B14F-4D97-AF65-F5344CB8AC3E}">
        <p14:creationId xmlns:p14="http://schemas.microsoft.com/office/powerpoint/2010/main" val="113173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4B8981-622C-4BAE-988C-6B86C8EF2085}" type="datetimeFigureOut">
              <a:rPr lang="en-US" smtClean="0"/>
              <a:t>11/6/2020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79B671-C62D-40A4-AB54-729A98E83837}" type="slidenum">
              <a:rPr lang="en-US" smtClean="0"/>
              <a:t>‹#›</a:t>
            </a:fld>
            <a:endParaRPr lang="en-US"/>
          </a:p>
        </p:txBody>
      </p:sp>
    </p:spTree>
    <p:extLst>
      <p:ext uri="{BB962C8B-B14F-4D97-AF65-F5344CB8AC3E}">
        <p14:creationId xmlns:p14="http://schemas.microsoft.com/office/powerpoint/2010/main" val="220895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4D4B8981-622C-4BAE-988C-6B86C8EF2085}" type="datetimeFigureOut">
              <a:rPr lang="en-US" smtClean="0"/>
              <a:t>11/6/2020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79B671-C62D-40A4-AB54-729A98E83837}" type="slidenum">
              <a:rPr lang="en-US" smtClean="0"/>
              <a:t>‹#›</a:t>
            </a:fld>
            <a:endParaRPr lang="en-US"/>
          </a:p>
        </p:txBody>
      </p:sp>
    </p:spTree>
    <p:extLst>
      <p:ext uri="{BB962C8B-B14F-4D97-AF65-F5344CB8AC3E}">
        <p14:creationId xmlns:p14="http://schemas.microsoft.com/office/powerpoint/2010/main" val="31209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4B8981-622C-4BAE-988C-6B86C8EF2085}" type="datetimeFigureOut">
              <a:rPr lang="en-US" smtClean="0"/>
              <a:t>11/6/2020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79B671-C62D-40A4-AB54-729A98E8383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626837"/>
      </p:ext>
    </p:extLst>
  </p:cSld>
  <p:clrMap bg1="dk1" tx1="lt1" bg2="dk2" tx2="lt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umps.wikimedia.org/other/mediawiki_history/2020-09/enwiki/2020-09.enwiki.2020-09.tsv.bz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tech.wikimedia.org/wiki/Analytics/Data_Lake/Traffic/Pageview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eta.wikimedia.org/wiki/Research:Wikipedia_clickstrea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5F7A-3F29-4A9A-A738-D1186B21F075}"/>
              </a:ext>
            </a:extLst>
          </p:cNvPr>
          <p:cNvSpPr>
            <a:spLocks noGrp="1"/>
          </p:cNvSpPr>
          <p:nvPr>
            <p:ph type="ctrTitle"/>
          </p:nvPr>
        </p:nvSpPr>
        <p:spPr>
          <a:xfrm>
            <a:off x="1751012" y="370450"/>
            <a:ext cx="8676222" cy="2344615"/>
          </a:xfrm>
        </p:spPr>
        <p:txBody>
          <a:bodyPr/>
          <a:lstStyle/>
          <a:p>
            <a:r>
              <a:rPr lang="en-US" dirty="0"/>
              <a:t>Project 1</a:t>
            </a:r>
          </a:p>
        </p:txBody>
      </p:sp>
      <p:sp>
        <p:nvSpPr>
          <p:cNvPr id="3" name="Subtitle 2">
            <a:extLst>
              <a:ext uri="{FF2B5EF4-FFF2-40B4-BE49-F238E27FC236}">
                <a16:creationId xmlns:a16="http://schemas.microsoft.com/office/drawing/2014/main" id="{F74371F2-433D-4E9F-97B4-897948C93EB7}"/>
              </a:ext>
            </a:extLst>
          </p:cNvPr>
          <p:cNvSpPr>
            <a:spLocks noGrp="1"/>
          </p:cNvSpPr>
          <p:nvPr>
            <p:ph type="subTitle" idx="1"/>
          </p:nvPr>
        </p:nvSpPr>
        <p:spPr>
          <a:xfrm>
            <a:off x="1751012" y="2999936"/>
            <a:ext cx="10058400" cy="1143000"/>
          </a:xfrm>
        </p:spPr>
        <p:txBody>
          <a:bodyPr/>
          <a:lstStyle/>
          <a:p>
            <a:r>
              <a:rPr lang="en-US" dirty="0"/>
              <a:t>Hadoop mapreduce and hive by Edward reed</a:t>
            </a:r>
          </a:p>
        </p:txBody>
      </p:sp>
    </p:spTree>
    <p:extLst>
      <p:ext uri="{BB962C8B-B14F-4D97-AF65-F5344CB8AC3E}">
        <p14:creationId xmlns:p14="http://schemas.microsoft.com/office/powerpoint/2010/main" val="3361620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1E5F-B60B-4847-846D-191C5C4732A8}"/>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0D3ABBF9-9ABA-4271-AD51-373C6CF5F94F}"/>
              </a:ext>
            </a:extLst>
          </p:cNvPr>
          <p:cNvSpPr>
            <a:spLocks noGrp="1"/>
          </p:cNvSpPr>
          <p:nvPr>
            <p:ph idx="1"/>
          </p:nvPr>
        </p:nvSpPr>
        <p:spPr>
          <a:xfrm>
            <a:off x="1097280" y="2137282"/>
            <a:ext cx="10058400" cy="4023360"/>
          </a:xfrm>
        </p:spPr>
        <p:txBody>
          <a:bodyPr/>
          <a:lstStyle/>
          <a:p>
            <a:r>
              <a:rPr lang="en-US" dirty="0"/>
              <a:t>Find an example of an English Wikipedia article that is relatively more popular in the UK, US, and Australia?</a:t>
            </a:r>
          </a:p>
          <a:p>
            <a:r>
              <a:rPr lang="en-US" dirty="0"/>
              <a:t>To find the answer to this question the dataset with number of pageviews per page was broken up into three sections of six hours.</a:t>
            </a:r>
          </a:p>
          <a:p>
            <a:pPr lvl="1"/>
            <a:r>
              <a:rPr lang="en-US" dirty="0"/>
              <a:t>England having 18-00, Australia having 04-10, and the US having 12-18</a:t>
            </a:r>
          </a:p>
          <a:p>
            <a:pPr lvl="1"/>
            <a:r>
              <a:rPr lang="en-US" dirty="0"/>
              <a:t>A table was made for each country’s pages.</a:t>
            </a:r>
          </a:p>
          <a:p>
            <a:r>
              <a:rPr lang="en-US" dirty="0"/>
              <a:t>A SELECT query was ran on all of them keeping the title and the total views for each title grouped by the title of the page which was then ordered by the total views in descending order.</a:t>
            </a:r>
          </a:p>
          <a:p>
            <a:pPr lvl="1"/>
            <a:r>
              <a:rPr lang="en-US" dirty="0"/>
              <a:t>SELECT TITLE, SUM(VIEWS) AS TOTAL_US_VIEWS FROM US_VIEWS</a:t>
            </a:r>
          </a:p>
          <a:p>
            <a:pPr lvl="1"/>
            <a:r>
              <a:rPr lang="en-US" dirty="0"/>
              <a:t>GROUP BY TITLE</a:t>
            </a:r>
          </a:p>
          <a:p>
            <a:pPr lvl="1"/>
            <a:r>
              <a:rPr lang="en-US" dirty="0"/>
              <a:t>ORDER BY TOTAL_US_VIEWS;</a:t>
            </a:r>
          </a:p>
          <a:p>
            <a:pPr lvl="1"/>
            <a:r>
              <a:rPr lang="en-US" dirty="0"/>
              <a:t>LIMIT 50;</a:t>
            </a:r>
          </a:p>
        </p:txBody>
      </p:sp>
    </p:spTree>
    <p:extLst>
      <p:ext uri="{BB962C8B-B14F-4D97-AF65-F5344CB8AC3E}">
        <p14:creationId xmlns:p14="http://schemas.microsoft.com/office/powerpoint/2010/main" val="347141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6260-0CAB-4248-97CA-43EF21E6D3AB}"/>
              </a:ext>
            </a:extLst>
          </p:cNvPr>
          <p:cNvSpPr>
            <a:spLocks noGrp="1"/>
          </p:cNvSpPr>
          <p:nvPr>
            <p:ph type="title"/>
          </p:nvPr>
        </p:nvSpPr>
        <p:spPr/>
        <p:txBody>
          <a:bodyPr/>
          <a:lstStyle/>
          <a:p>
            <a:r>
              <a:rPr lang="en-US" dirty="0"/>
              <a:t>Question 4 cont.</a:t>
            </a:r>
          </a:p>
        </p:txBody>
      </p:sp>
      <p:sp>
        <p:nvSpPr>
          <p:cNvPr id="3" name="Content Placeholder 2">
            <a:extLst>
              <a:ext uri="{FF2B5EF4-FFF2-40B4-BE49-F238E27FC236}">
                <a16:creationId xmlns:a16="http://schemas.microsoft.com/office/drawing/2014/main" id="{5C77BE2D-8C83-4661-B369-9F8236C7A1EB}"/>
              </a:ext>
            </a:extLst>
          </p:cNvPr>
          <p:cNvSpPr>
            <a:spLocks noGrp="1"/>
          </p:cNvSpPr>
          <p:nvPr>
            <p:ph idx="1"/>
          </p:nvPr>
        </p:nvSpPr>
        <p:spPr/>
        <p:txBody>
          <a:bodyPr/>
          <a:lstStyle/>
          <a:p>
            <a:r>
              <a:rPr lang="en-US" dirty="0"/>
              <a:t>The three tables had there top 50 most viewed pages lined up against each other where I found the highest viewed page that was not in the other two datasets</a:t>
            </a:r>
          </a:p>
          <a:p>
            <a:pPr lvl="1"/>
            <a:r>
              <a:rPr lang="en-US" dirty="0"/>
              <a:t>in Australia it was the Peter_Cech </a:t>
            </a:r>
          </a:p>
          <a:p>
            <a:pPr lvl="1"/>
            <a:r>
              <a:rPr lang="en-US" dirty="0"/>
              <a:t>in the UK it was </a:t>
            </a:r>
            <a:r>
              <a:rPr lang="en-US" dirty="0" err="1"/>
              <a:t>The_Murder_of_Kim_Wall</a:t>
            </a:r>
            <a:r>
              <a:rPr lang="en-US" dirty="0"/>
              <a:t> </a:t>
            </a:r>
          </a:p>
          <a:p>
            <a:pPr lvl="1"/>
            <a:r>
              <a:rPr lang="en-US" dirty="0"/>
              <a:t>and in America it was The_Trial_of_the_Chicago_Seven. </a:t>
            </a:r>
          </a:p>
          <a:p>
            <a:r>
              <a:rPr lang="en-US" dirty="0"/>
              <a:t>Also the latest season of Dancing With the Stars (US Version) was searched in the UK and Australia but not in the US.</a:t>
            </a:r>
          </a:p>
        </p:txBody>
      </p:sp>
    </p:spTree>
    <p:extLst>
      <p:ext uri="{BB962C8B-B14F-4D97-AF65-F5344CB8AC3E}">
        <p14:creationId xmlns:p14="http://schemas.microsoft.com/office/powerpoint/2010/main" val="1837760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DBFB-DBB9-41BD-BB09-801B83265486}"/>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7FCF56B1-7D95-4575-BCB7-4C6C6A9C45FF}"/>
              </a:ext>
            </a:extLst>
          </p:cNvPr>
          <p:cNvSpPr>
            <a:spLocks noGrp="1"/>
          </p:cNvSpPr>
          <p:nvPr>
            <p:ph idx="1"/>
          </p:nvPr>
        </p:nvSpPr>
        <p:spPr/>
        <p:txBody>
          <a:bodyPr>
            <a:normAutofit fontScale="92500" lnSpcReduction="10000"/>
          </a:bodyPr>
          <a:lstStyle/>
          <a:p>
            <a:r>
              <a:rPr lang="en-US" dirty="0"/>
              <a:t>Analyze how many users will see the average vandalized Wikipedia page before the offending edit is reversed?</a:t>
            </a:r>
          </a:p>
          <a:p>
            <a:r>
              <a:rPr lang="en-US" dirty="0"/>
              <a:t>The dataset needed for this question is received with the </a:t>
            </a:r>
            <a:r>
              <a:rPr lang="en-US" dirty="0" err="1"/>
              <a:t>linux</a:t>
            </a:r>
            <a:r>
              <a:rPr lang="en-US" dirty="0"/>
              <a:t> command </a:t>
            </a:r>
            <a:r>
              <a:rPr lang="da-DK" dirty="0"/>
              <a:t>wget </a:t>
            </a:r>
            <a:r>
              <a:rPr lang="da-DK" dirty="0">
                <a:hlinkClick r:id="rId2"/>
              </a:rPr>
              <a:t>https://dumps.wikimedia.org/other/mediawiki_history/2020-09/enwiki/2020-09.enwiki.2020-09.tsv.bz2</a:t>
            </a:r>
            <a:endParaRPr lang="da-DK" dirty="0"/>
          </a:p>
          <a:p>
            <a:r>
              <a:rPr lang="en-US" dirty="0"/>
              <a:t>The main assumption made is that every revision is the result of vandalism.</a:t>
            </a:r>
          </a:p>
          <a:p>
            <a:pPr lvl="1"/>
            <a:r>
              <a:rPr lang="en-US" dirty="0"/>
              <a:t>The dataset is added to a table called revisions.</a:t>
            </a:r>
          </a:p>
          <a:p>
            <a:pPr lvl="1"/>
            <a:r>
              <a:rPr lang="en-US" dirty="0"/>
              <a:t>From the created dataset a sub-table is created that will contain the title of the web page and the </a:t>
            </a:r>
            <a:r>
              <a:rPr lang="en-US" dirty="0" err="1"/>
              <a:t>seconds_to_identity_revert</a:t>
            </a:r>
            <a:r>
              <a:rPr lang="en-US" dirty="0"/>
              <a:t> field where the seconds to revert is greater than 0.</a:t>
            </a:r>
          </a:p>
          <a:p>
            <a:pPr lvl="1"/>
            <a:r>
              <a:rPr lang="en-US" dirty="0"/>
              <a:t>Then that subset is joined with the subset made from the pageview table on the title field to create another subset</a:t>
            </a:r>
          </a:p>
          <a:p>
            <a:pPr lvl="1"/>
            <a:r>
              <a:rPr lang="en-US" dirty="0"/>
              <a:t>Then finally, you take the average of  seconds to revert multiplied that by pageviews which is then  divided by 86400 (converts seconds into days).</a:t>
            </a:r>
          </a:p>
          <a:p>
            <a:pPr lvl="1"/>
            <a:r>
              <a:rPr lang="en-US" dirty="0"/>
              <a:t>The query returned approximately 461 hits per vandalized page</a:t>
            </a:r>
          </a:p>
        </p:txBody>
      </p:sp>
    </p:spTree>
    <p:extLst>
      <p:ext uri="{BB962C8B-B14F-4D97-AF65-F5344CB8AC3E}">
        <p14:creationId xmlns:p14="http://schemas.microsoft.com/office/powerpoint/2010/main" val="1556326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745A-D35E-45D3-95D2-4217368E508E}"/>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C59E1040-4D1B-4D51-BF35-91A6B8476CD5}"/>
              </a:ext>
            </a:extLst>
          </p:cNvPr>
          <p:cNvSpPr>
            <a:spLocks noGrp="1"/>
          </p:cNvSpPr>
          <p:nvPr>
            <p:ph idx="1"/>
          </p:nvPr>
        </p:nvSpPr>
        <p:spPr>
          <a:xfrm>
            <a:off x="1097280" y="1845734"/>
            <a:ext cx="10058400" cy="1881139"/>
          </a:xfrm>
        </p:spPr>
        <p:txBody>
          <a:bodyPr>
            <a:normAutofit/>
          </a:bodyPr>
          <a:lstStyle/>
          <a:p>
            <a:r>
              <a:rPr lang="en-US" dirty="0"/>
              <a:t>Run an analysis you find interesting on the Wikipedia datasets we’re using.</a:t>
            </a:r>
          </a:p>
          <a:p>
            <a:r>
              <a:rPr lang="en-US" dirty="0"/>
              <a:t>I decided to see how the different types of events on Wikipedia were distributed</a:t>
            </a:r>
          </a:p>
          <a:p>
            <a:pPr lvl="1"/>
            <a:r>
              <a:rPr lang="en-US" dirty="0"/>
              <a:t>Ex. create, delete, update, revision</a:t>
            </a:r>
          </a:p>
          <a:p>
            <a:pPr lvl="1"/>
            <a:r>
              <a:rPr lang="en-US" dirty="0"/>
              <a:t>SELECT EVENT_TYPE, COUNT(EVENT_TYPE) FROM REVISIONS</a:t>
            </a:r>
          </a:p>
          <a:p>
            <a:pPr lvl="1"/>
            <a:r>
              <a:rPr lang="en-US" dirty="0"/>
              <a:t>GROUP BY EVENT_TYPE;</a:t>
            </a:r>
          </a:p>
          <a:p>
            <a:pPr lvl="1"/>
            <a:endParaRPr lang="en-US" dirty="0"/>
          </a:p>
          <a:p>
            <a:pPr marL="201168" lvl="1" indent="0">
              <a:buNone/>
            </a:pPr>
            <a:endParaRPr lang="en-US" dirty="0"/>
          </a:p>
        </p:txBody>
      </p:sp>
      <p:pic>
        <p:nvPicPr>
          <p:cNvPr id="5" name="Picture 4">
            <a:extLst>
              <a:ext uri="{FF2B5EF4-FFF2-40B4-BE49-F238E27FC236}">
                <a16:creationId xmlns:a16="http://schemas.microsoft.com/office/drawing/2014/main" id="{7B76A2CC-FC8C-412E-9655-3C8A07AC0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835247"/>
            <a:ext cx="3029373" cy="2305372"/>
          </a:xfrm>
          <a:prstGeom prst="rect">
            <a:avLst/>
          </a:prstGeom>
        </p:spPr>
      </p:pic>
    </p:spTree>
    <p:extLst>
      <p:ext uri="{BB962C8B-B14F-4D97-AF65-F5344CB8AC3E}">
        <p14:creationId xmlns:p14="http://schemas.microsoft.com/office/powerpoint/2010/main" val="2244616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4F58-C789-4F8E-BCEF-D0489F6F18D0}"/>
              </a:ext>
            </a:extLst>
          </p:cNvPr>
          <p:cNvSpPr>
            <a:spLocks noGrp="1"/>
          </p:cNvSpPr>
          <p:nvPr>
            <p:ph type="title"/>
          </p:nvPr>
        </p:nvSpPr>
        <p:spPr/>
        <p:txBody>
          <a:bodyPr/>
          <a:lstStyle/>
          <a:p>
            <a:r>
              <a:rPr lang="en-US" dirty="0" err="1"/>
              <a:t>Github</a:t>
            </a:r>
            <a:r>
              <a:rPr lang="en-US" dirty="0"/>
              <a:t> Link</a:t>
            </a:r>
          </a:p>
        </p:txBody>
      </p:sp>
      <p:sp>
        <p:nvSpPr>
          <p:cNvPr id="3" name="Content Placeholder 2">
            <a:extLst>
              <a:ext uri="{FF2B5EF4-FFF2-40B4-BE49-F238E27FC236}">
                <a16:creationId xmlns:a16="http://schemas.microsoft.com/office/drawing/2014/main" id="{BA7A5552-CCF0-400C-9237-47413E4128A1}"/>
              </a:ext>
            </a:extLst>
          </p:cNvPr>
          <p:cNvSpPr>
            <a:spLocks noGrp="1"/>
          </p:cNvSpPr>
          <p:nvPr>
            <p:ph idx="1"/>
          </p:nvPr>
        </p:nvSpPr>
        <p:spPr/>
        <p:txBody>
          <a:bodyPr/>
          <a:lstStyle/>
          <a:p>
            <a:r>
              <a:rPr lang="en-US" dirty="0"/>
              <a:t>https://github.com/EdwardReed1/project1</a:t>
            </a:r>
          </a:p>
        </p:txBody>
      </p:sp>
    </p:spTree>
    <p:extLst>
      <p:ext uri="{BB962C8B-B14F-4D97-AF65-F5344CB8AC3E}">
        <p14:creationId xmlns:p14="http://schemas.microsoft.com/office/powerpoint/2010/main" val="213418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11C1-8B18-49C7-8CAD-DE24BADA9499}"/>
              </a:ext>
            </a:extLst>
          </p:cNvPr>
          <p:cNvSpPr>
            <a:spLocks noGrp="1"/>
          </p:cNvSpPr>
          <p:nvPr>
            <p:ph type="title"/>
          </p:nvPr>
        </p:nvSpPr>
        <p:spPr>
          <a:xfrm>
            <a:off x="1203298" y="263527"/>
            <a:ext cx="10058400" cy="1450757"/>
          </a:xfrm>
        </p:spPr>
        <p:txBody>
          <a:bodyPr/>
          <a:lstStyle/>
          <a:p>
            <a:r>
              <a:rPr lang="en-US"/>
              <a:t>Question 1</a:t>
            </a:r>
            <a:endParaRPr lang="en-US" dirty="0"/>
          </a:p>
        </p:txBody>
      </p:sp>
      <p:sp>
        <p:nvSpPr>
          <p:cNvPr id="3" name="Content Placeholder 2">
            <a:extLst>
              <a:ext uri="{FF2B5EF4-FFF2-40B4-BE49-F238E27FC236}">
                <a16:creationId xmlns:a16="http://schemas.microsoft.com/office/drawing/2014/main" id="{B0223766-151E-470D-89AD-0437DF82BBEB}"/>
              </a:ext>
            </a:extLst>
          </p:cNvPr>
          <p:cNvSpPr>
            <a:spLocks noGrp="1"/>
          </p:cNvSpPr>
          <p:nvPr>
            <p:ph idx="1"/>
          </p:nvPr>
        </p:nvSpPr>
        <p:spPr/>
        <p:txBody>
          <a:bodyPr/>
          <a:lstStyle/>
          <a:p>
            <a:r>
              <a:rPr lang="en-US" dirty="0"/>
              <a:t>Which English Wikipedia article got the most traffic on October 20</a:t>
            </a:r>
            <a:r>
              <a:rPr lang="en-US" baseline="30000" dirty="0"/>
              <a:t>th</a:t>
            </a:r>
            <a:r>
              <a:rPr lang="en-US" dirty="0"/>
              <a:t>?</a:t>
            </a:r>
          </a:p>
          <a:p>
            <a:r>
              <a:rPr lang="en-US" dirty="0"/>
              <a:t>The dataset that was used to answer this question was received using the </a:t>
            </a:r>
            <a:r>
              <a:rPr lang="en-US" dirty="0" err="1"/>
              <a:t>linux</a:t>
            </a:r>
            <a:r>
              <a:rPr lang="en-US" dirty="0"/>
              <a:t> command </a:t>
            </a:r>
            <a:r>
              <a:rPr lang="da-DK" dirty="0"/>
              <a:t>wget </a:t>
            </a:r>
            <a:r>
              <a:rPr lang="da-DK" dirty="0">
                <a:hlinkClick r:id="rId2"/>
              </a:rPr>
              <a:t>https://</a:t>
            </a:r>
            <a:r>
              <a:rPr lang="da-DK" dirty="0"/>
              <a:t>dumps.wikimedia.org/other/pageviews/2020/2020-10/pageviews-20201020-{00..23}0000.gz</a:t>
            </a:r>
          </a:p>
          <a:p>
            <a:pPr lvl="1"/>
            <a:r>
              <a:rPr lang="da-DK" dirty="0"/>
              <a:t>The dataset is seperated by spaces and is sectioned off into four parts:</a:t>
            </a:r>
          </a:p>
          <a:p>
            <a:pPr lvl="2"/>
            <a:r>
              <a:rPr lang="da-DK" dirty="0"/>
              <a:t>The domain_code which is the  domain name of where the search occurred</a:t>
            </a:r>
          </a:p>
          <a:p>
            <a:pPr lvl="2"/>
            <a:r>
              <a:rPr lang="da-DK" dirty="0"/>
              <a:t>The page_title which is the title of the page</a:t>
            </a:r>
          </a:p>
          <a:p>
            <a:pPr lvl="2"/>
            <a:r>
              <a:rPr lang="da-DK" dirty="0"/>
              <a:t>Count_views which is how many views the page recieved</a:t>
            </a:r>
          </a:p>
          <a:p>
            <a:pPr lvl="2"/>
            <a:r>
              <a:rPr lang="da-DK" dirty="0"/>
              <a:t>The total_response_size which is the caused by requests for the page</a:t>
            </a:r>
          </a:p>
          <a:p>
            <a:pPr lvl="1"/>
            <a:r>
              <a:rPr lang="da-DK" dirty="0"/>
              <a:t>Another thing to note about this dataset is that each file only accounts for a single hour, so there are twenty-four files needed to make up the entire day.</a:t>
            </a:r>
          </a:p>
          <a:p>
            <a:pPr lvl="1"/>
            <a:r>
              <a:rPr lang="da-DK" dirty="0"/>
              <a:t>In order to properly use all of the files at the same time, all 24 files were put into their own folder that would all be accesed at the same time with a single hive query.</a:t>
            </a:r>
          </a:p>
          <a:p>
            <a:pPr lvl="2"/>
            <a:endParaRPr lang="en-US" dirty="0"/>
          </a:p>
          <a:p>
            <a:pPr marL="0" indent="0">
              <a:buNone/>
            </a:pPr>
            <a:endParaRPr lang="en-US" dirty="0"/>
          </a:p>
        </p:txBody>
      </p:sp>
    </p:spTree>
    <p:extLst>
      <p:ext uri="{BB962C8B-B14F-4D97-AF65-F5344CB8AC3E}">
        <p14:creationId xmlns:p14="http://schemas.microsoft.com/office/powerpoint/2010/main" val="331366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CF48-7945-434F-957D-CE7BA5E3BD46}"/>
              </a:ext>
            </a:extLst>
          </p:cNvPr>
          <p:cNvSpPr>
            <a:spLocks noGrp="1"/>
          </p:cNvSpPr>
          <p:nvPr>
            <p:ph type="title"/>
          </p:nvPr>
        </p:nvSpPr>
        <p:spPr/>
        <p:txBody>
          <a:bodyPr/>
          <a:lstStyle/>
          <a:p>
            <a:r>
              <a:rPr lang="en-US" dirty="0"/>
              <a:t>Question 1 cont.</a:t>
            </a:r>
          </a:p>
        </p:txBody>
      </p:sp>
      <p:sp>
        <p:nvSpPr>
          <p:cNvPr id="3" name="Content Placeholder 2">
            <a:extLst>
              <a:ext uri="{FF2B5EF4-FFF2-40B4-BE49-F238E27FC236}">
                <a16:creationId xmlns:a16="http://schemas.microsoft.com/office/drawing/2014/main" id="{2C4E8287-DCF7-49B4-BA3B-6A7617E92589}"/>
              </a:ext>
            </a:extLst>
          </p:cNvPr>
          <p:cNvSpPr>
            <a:spLocks noGrp="1"/>
          </p:cNvSpPr>
          <p:nvPr>
            <p:ph idx="1"/>
          </p:nvPr>
        </p:nvSpPr>
        <p:spPr/>
        <p:txBody>
          <a:bodyPr/>
          <a:lstStyle/>
          <a:p>
            <a:r>
              <a:rPr lang="en-US" dirty="0"/>
              <a:t>I first created a database called Project1_db and made a table inside a database called Pageviews using the following schema</a:t>
            </a:r>
          </a:p>
          <a:p>
            <a:pPr lvl="1"/>
            <a:r>
              <a:rPr lang="en-US" dirty="0"/>
              <a:t>CREATE TABLE PAGEVIEWS(CODE STRING,  TITLE STRING, VIEWS BIGINT, RESPONSE BIGINT) ROW FORMAT DELIMETED FIELDS TERMINATED BY ‘ ‘;</a:t>
            </a:r>
          </a:p>
          <a:p>
            <a:pPr lvl="2"/>
            <a:r>
              <a:rPr lang="en-US" dirty="0"/>
              <a:t>The fields are terminated by ‘ ‘ because the dataset is separated by white spaces</a:t>
            </a:r>
          </a:p>
          <a:p>
            <a:pPr lvl="1"/>
            <a:r>
              <a:rPr lang="en-US" dirty="0"/>
              <a:t>Then I loaded the data from the folders with the 24 files of pageview data with the Hive query</a:t>
            </a:r>
          </a:p>
          <a:p>
            <a:pPr lvl="2"/>
            <a:r>
              <a:rPr lang="en-US" dirty="0"/>
              <a:t>LOAD DATA LOCAL INPATH ‘/home/rej99/pageviews’ INTO TABLE PAGEVIEWS;</a:t>
            </a:r>
          </a:p>
          <a:p>
            <a:pPr lvl="2"/>
            <a:r>
              <a:rPr lang="en-US" dirty="0"/>
              <a:t>The path in the quotes is the path to the directory with the pageview files</a:t>
            </a:r>
          </a:p>
          <a:p>
            <a:pPr lvl="1"/>
            <a:r>
              <a:rPr lang="en-US" dirty="0"/>
              <a:t>Then I ran a SELECT query that returned the sum of views that had the domain code ‘</a:t>
            </a:r>
            <a:r>
              <a:rPr lang="en-US" dirty="0" err="1"/>
              <a:t>en</a:t>
            </a:r>
            <a:r>
              <a:rPr lang="en-US" dirty="0"/>
              <a:t>’ or ‘</a:t>
            </a:r>
            <a:r>
              <a:rPr lang="en-US" dirty="0" err="1"/>
              <a:t>en.m</a:t>
            </a:r>
            <a:r>
              <a:rPr lang="en-US" dirty="0"/>
              <a:t>’ since those are the two domain codes for English and also group the sums by the title.  Then I ordered the query by the views in descending order so the pages with the highest views would be on top</a:t>
            </a:r>
          </a:p>
          <a:p>
            <a:pPr lvl="2"/>
            <a:r>
              <a:rPr lang="en-US" dirty="0"/>
              <a:t>SELECT TITLE, SUM(VIEWS) AS TOTAL_VIEWS FROM PAGEVIEWS</a:t>
            </a:r>
          </a:p>
          <a:p>
            <a:pPr lvl="2"/>
            <a:r>
              <a:rPr lang="en-US" dirty="0"/>
              <a:t>WHERE CODE=‘</a:t>
            </a:r>
            <a:r>
              <a:rPr lang="en-US" dirty="0" err="1"/>
              <a:t>en</a:t>
            </a:r>
            <a:r>
              <a:rPr lang="en-US" dirty="0"/>
              <a:t>’ OR CODE=‘</a:t>
            </a:r>
            <a:r>
              <a:rPr lang="en-US" dirty="0" err="1"/>
              <a:t>en.m</a:t>
            </a:r>
            <a:r>
              <a:rPr lang="en-US" dirty="0"/>
              <a:t>’</a:t>
            </a:r>
          </a:p>
          <a:p>
            <a:pPr lvl="2"/>
            <a:r>
              <a:rPr lang="en-US" dirty="0"/>
              <a:t>GROUP BY TITLE ORDER BY TOTAL_VIEWS DESC;</a:t>
            </a:r>
          </a:p>
        </p:txBody>
      </p:sp>
    </p:spTree>
    <p:extLst>
      <p:ext uri="{BB962C8B-B14F-4D97-AF65-F5344CB8AC3E}">
        <p14:creationId xmlns:p14="http://schemas.microsoft.com/office/powerpoint/2010/main" val="422340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F070F0FD-4D2A-486D-9BCA-B7E14E85B08B}"/>
              </a:ext>
            </a:extLst>
          </p:cNvPr>
          <p:cNvSpPr>
            <a:spLocks noGrp="1"/>
          </p:cNvSpPr>
          <p:nvPr>
            <p:ph type="title"/>
          </p:nvPr>
        </p:nvSpPr>
        <p:spPr/>
        <p:txBody>
          <a:bodyPr/>
          <a:lstStyle/>
          <a:p>
            <a:r>
              <a:rPr lang="en-US" dirty="0"/>
              <a:t>Question 1 cont.</a:t>
            </a:r>
          </a:p>
        </p:txBody>
      </p:sp>
      <p:pic>
        <p:nvPicPr>
          <p:cNvPr id="11" name="Content Placeholder 10" descr="Text&#10;&#10;Description automatically generated">
            <a:extLst>
              <a:ext uri="{FF2B5EF4-FFF2-40B4-BE49-F238E27FC236}">
                <a16:creationId xmlns:a16="http://schemas.microsoft.com/office/drawing/2014/main" id="{262723F9-8971-4FEC-9ED3-9BD5E271A3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6096000" y="2425217"/>
            <a:ext cx="5068007" cy="2543530"/>
          </a:xfrm>
        </p:spPr>
      </p:pic>
      <p:sp>
        <p:nvSpPr>
          <p:cNvPr id="17" name="Subtitle 16">
            <a:extLst>
              <a:ext uri="{FF2B5EF4-FFF2-40B4-BE49-F238E27FC236}">
                <a16:creationId xmlns:a16="http://schemas.microsoft.com/office/drawing/2014/main" id="{4EFCED07-3E96-46FC-BDCB-6868975BEAEC}"/>
              </a:ext>
            </a:extLst>
          </p:cNvPr>
          <p:cNvSpPr>
            <a:spLocks noGrp="1"/>
          </p:cNvSpPr>
          <p:nvPr>
            <p:ph type="subTitle" idx="4294967295"/>
          </p:nvPr>
        </p:nvSpPr>
        <p:spPr>
          <a:xfrm>
            <a:off x="291548" y="2425217"/>
            <a:ext cx="5194300" cy="4900612"/>
          </a:xfrm>
        </p:spPr>
        <p:txBody>
          <a:bodyPr/>
          <a:lstStyle/>
          <a:p>
            <a:r>
              <a:rPr lang="en-US" dirty="0"/>
              <a:t>The query results show that, other than Jeffrey </a:t>
            </a:r>
            <a:r>
              <a:rPr lang="en-US" dirty="0" err="1"/>
              <a:t>Toobin</a:t>
            </a:r>
            <a:r>
              <a:rPr lang="en-US" dirty="0"/>
              <a:t> was the most viewed page with 321,459 views on October 20</a:t>
            </a:r>
            <a:r>
              <a:rPr lang="en-US" baseline="30000" dirty="0"/>
              <a:t>th</a:t>
            </a:r>
            <a:r>
              <a:rPr lang="en-US" dirty="0"/>
              <a:t>.</a:t>
            </a:r>
          </a:p>
        </p:txBody>
      </p:sp>
    </p:spTree>
    <p:extLst>
      <p:ext uri="{BB962C8B-B14F-4D97-AF65-F5344CB8AC3E}">
        <p14:creationId xmlns:p14="http://schemas.microsoft.com/office/powerpoint/2010/main" val="148262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C1C8-029C-4874-93CD-AFA9A22AE2BD}"/>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7F4819EC-580A-4AF7-A5BF-5BF5A8332A32}"/>
              </a:ext>
            </a:extLst>
          </p:cNvPr>
          <p:cNvSpPr>
            <a:spLocks noGrp="1"/>
          </p:cNvSpPr>
          <p:nvPr>
            <p:ph idx="1"/>
          </p:nvPr>
        </p:nvSpPr>
        <p:spPr/>
        <p:txBody>
          <a:bodyPr>
            <a:normAutofit/>
          </a:bodyPr>
          <a:lstStyle/>
          <a:p>
            <a:r>
              <a:rPr lang="en-US" dirty="0"/>
              <a:t>What English Wikipedia article has the largest fraction of its readers follow an internal link to another Wikipedia article?</a:t>
            </a:r>
          </a:p>
          <a:p>
            <a:r>
              <a:rPr lang="en-US" dirty="0"/>
              <a:t>The datasets used for this question is the one used in the previous question, and another dataset that contains information about clicks to and from a page and is retrieved using this </a:t>
            </a:r>
            <a:r>
              <a:rPr lang="en-US" dirty="0" err="1"/>
              <a:t>linux</a:t>
            </a:r>
            <a:r>
              <a:rPr lang="en-US" dirty="0"/>
              <a:t> command: </a:t>
            </a:r>
            <a:r>
              <a:rPr lang="da-DK" dirty="0"/>
              <a:t>wget </a:t>
            </a:r>
            <a:r>
              <a:rPr lang="da-DK" dirty="0">
                <a:hlinkClick r:id="rId2"/>
              </a:rPr>
              <a:t>https://meta.wikimedia.org/wiki/Research:Wikipedia_clickstream</a:t>
            </a:r>
            <a:endParaRPr lang="da-DK" dirty="0"/>
          </a:p>
          <a:p>
            <a:pPr lvl="1"/>
            <a:r>
              <a:rPr lang="da-DK" dirty="0"/>
              <a:t>The dataset is seperated by tabs and divided into four parts</a:t>
            </a:r>
          </a:p>
          <a:p>
            <a:pPr lvl="2"/>
            <a:r>
              <a:rPr lang="da-DK" dirty="0"/>
              <a:t>The initial page</a:t>
            </a:r>
          </a:p>
          <a:p>
            <a:pPr lvl="2"/>
            <a:r>
              <a:rPr lang="da-DK" dirty="0"/>
              <a:t>The page that the link went to</a:t>
            </a:r>
          </a:p>
          <a:p>
            <a:pPr lvl="2"/>
            <a:r>
              <a:rPr lang="en-US" dirty="0"/>
              <a:t>The type of link, either link(internal), external, or other</a:t>
            </a:r>
          </a:p>
          <a:p>
            <a:pPr lvl="2"/>
            <a:r>
              <a:rPr lang="en-US" dirty="0"/>
              <a:t>The number of clicks on the page</a:t>
            </a:r>
          </a:p>
          <a:p>
            <a:r>
              <a:rPr lang="en-US" dirty="0"/>
              <a:t>A table called Clickstream was created using a similar convention as the one used in question 1, however the </a:t>
            </a:r>
            <a:r>
              <a:rPr lang="en-US" dirty="0" err="1"/>
              <a:t>the</a:t>
            </a:r>
            <a:r>
              <a:rPr lang="en-US" dirty="0"/>
              <a:t> fields are terminated by tabs (\t): FIELDS DELIMITED BY ‘\t’</a:t>
            </a:r>
          </a:p>
          <a:p>
            <a:endParaRPr lang="en-US" dirty="0"/>
          </a:p>
          <a:p>
            <a:pPr lvl="1"/>
            <a:endParaRPr lang="en-US" dirty="0"/>
          </a:p>
          <a:p>
            <a:pPr lvl="1"/>
            <a:endParaRPr lang="en-US" dirty="0"/>
          </a:p>
        </p:txBody>
      </p:sp>
    </p:spTree>
    <p:extLst>
      <p:ext uri="{BB962C8B-B14F-4D97-AF65-F5344CB8AC3E}">
        <p14:creationId xmlns:p14="http://schemas.microsoft.com/office/powerpoint/2010/main" val="149528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1CCE-7E6D-4024-8B09-8296378C4629}"/>
              </a:ext>
            </a:extLst>
          </p:cNvPr>
          <p:cNvSpPr>
            <a:spLocks noGrp="1"/>
          </p:cNvSpPr>
          <p:nvPr>
            <p:ph type="title"/>
          </p:nvPr>
        </p:nvSpPr>
        <p:spPr/>
        <p:txBody>
          <a:bodyPr/>
          <a:lstStyle/>
          <a:p>
            <a:r>
              <a:rPr lang="en-US" dirty="0"/>
              <a:t>Question 2 cont.</a:t>
            </a:r>
          </a:p>
        </p:txBody>
      </p:sp>
      <p:sp>
        <p:nvSpPr>
          <p:cNvPr id="3" name="Content Placeholder 2">
            <a:extLst>
              <a:ext uri="{FF2B5EF4-FFF2-40B4-BE49-F238E27FC236}">
                <a16:creationId xmlns:a16="http://schemas.microsoft.com/office/drawing/2014/main" id="{9F3F24E7-9F33-41E4-A1D7-32F396DA3B2C}"/>
              </a:ext>
            </a:extLst>
          </p:cNvPr>
          <p:cNvSpPr>
            <a:spLocks noGrp="1"/>
          </p:cNvSpPr>
          <p:nvPr>
            <p:ph idx="1"/>
          </p:nvPr>
        </p:nvSpPr>
        <p:spPr/>
        <p:txBody>
          <a:bodyPr/>
          <a:lstStyle/>
          <a:p>
            <a:r>
              <a:rPr lang="en-US" dirty="0"/>
              <a:t>Since the data for clicks is all contained in one file, a path to a file rather than a directory is loaded into the database</a:t>
            </a:r>
          </a:p>
          <a:p>
            <a:pPr lvl="1"/>
            <a:r>
              <a:rPr lang="en-US" dirty="0"/>
              <a:t>LOAD DATA LOCAL INPATH ‘/home/rej99/clickstream-enwiki-2020-09.tsv’ INTO TABLE CLICKSTREAM;</a:t>
            </a:r>
          </a:p>
          <a:p>
            <a:r>
              <a:rPr lang="en-US" dirty="0"/>
              <a:t>Then in a similar manner to the select query used in the first question, a sum is computed grouped on the title field with a where clause the type is internal</a:t>
            </a:r>
          </a:p>
          <a:p>
            <a:r>
              <a:rPr lang="en-US" dirty="0"/>
              <a:t>However, instead of just outputting the result, a table was created using the query</a:t>
            </a:r>
          </a:p>
          <a:p>
            <a:pPr lvl="1"/>
            <a:r>
              <a:rPr lang="en-US" dirty="0"/>
              <a:t>CREATE TABLE TOTAL_CLICKSTREAM ROW FORMAT DELIMITED FIELDS TERMINATED BY ‘\t’ AS</a:t>
            </a:r>
          </a:p>
          <a:p>
            <a:pPr lvl="1"/>
            <a:r>
              <a:rPr lang="en-US" dirty="0"/>
              <a:t>SELECT TITLE,  SUM(NUMBER) AS TOTAL_CLICKS FROM CLICKSTREAM</a:t>
            </a:r>
          </a:p>
          <a:p>
            <a:pPr lvl="1"/>
            <a:r>
              <a:rPr lang="en-US" dirty="0"/>
              <a:t>WHERE UPPER(TYPE)=‘internal’;</a:t>
            </a:r>
          </a:p>
          <a:p>
            <a:r>
              <a:rPr lang="en-US" dirty="0"/>
              <a:t>Another table called TOTAL_VIEWS is created in a similar fashion using the query that was ran in the first question.</a:t>
            </a:r>
          </a:p>
        </p:txBody>
      </p:sp>
    </p:spTree>
    <p:extLst>
      <p:ext uri="{BB962C8B-B14F-4D97-AF65-F5344CB8AC3E}">
        <p14:creationId xmlns:p14="http://schemas.microsoft.com/office/powerpoint/2010/main" val="91210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EE14-B9D2-4465-83F2-21925DE06125}"/>
              </a:ext>
            </a:extLst>
          </p:cNvPr>
          <p:cNvSpPr>
            <a:spLocks noGrp="1"/>
          </p:cNvSpPr>
          <p:nvPr>
            <p:ph type="title"/>
          </p:nvPr>
        </p:nvSpPr>
        <p:spPr>
          <a:xfrm>
            <a:off x="1066800" y="323824"/>
            <a:ext cx="10058400" cy="1450757"/>
          </a:xfrm>
        </p:spPr>
        <p:txBody>
          <a:bodyPr/>
          <a:lstStyle/>
          <a:p>
            <a:r>
              <a:rPr lang="en-US" dirty="0"/>
              <a:t>Question 2 cont.</a:t>
            </a:r>
          </a:p>
        </p:txBody>
      </p:sp>
      <p:sp>
        <p:nvSpPr>
          <p:cNvPr id="3" name="Content Placeholder 2">
            <a:extLst>
              <a:ext uri="{FF2B5EF4-FFF2-40B4-BE49-F238E27FC236}">
                <a16:creationId xmlns:a16="http://schemas.microsoft.com/office/drawing/2014/main" id="{3E7D5A9C-891C-4F21-8D62-6EA7A0EEAEAF}"/>
              </a:ext>
            </a:extLst>
          </p:cNvPr>
          <p:cNvSpPr>
            <a:spLocks noGrp="1"/>
          </p:cNvSpPr>
          <p:nvPr>
            <p:ph idx="1"/>
          </p:nvPr>
        </p:nvSpPr>
        <p:spPr>
          <a:xfrm>
            <a:off x="1097280" y="1845734"/>
            <a:ext cx="10058400" cy="4023360"/>
          </a:xfrm>
        </p:spPr>
        <p:txBody>
          <a:bodyPr>
            <a:normAutofit/>
          </a:bodyPr>
          <a:lstStyle/>
          <a:p>
            <a:r>
              <a:rPr lang="en-US" dirty="0"/>
              <a:t>Then using the two tables that were just created, a select query is ran using the two tables linked by an inner join on the title field of both tables that will divide the total clicks by the total number of views.</a:t>
            </a:r>
          </a:p>
          <a:p>
            <a:pPr lvl="1"/>
            <a:r>
              <a:rPr lang="en-US" dirty="0"/>
              <a:t>SELECT TOTAL_VIEWS.TITLE, TOTAL_VIEWS.VIEWS, TOTAL_CLICKSTREAM.TOTAL_CLICKS,  ROUND(TOTAL_CLICKSTREAM.TOTAL_CLICKS / TOTAL_VIEWS.VIEWS * 100, 2) AS PERCENTAGE_CLICKED FROM TOTAL_VIEWS</a:t>
            </a:r>
          </a:p>
          <a:p>
            <a:pPr lvl="1"/>
            <a:r>
              <a:rPr lang="en-US" dirty="0"/>
              <a:t>INNER JOIN TOTAL_CLICKSTREAM ON TOTAL_CLICKSTREAM.PREV = TOTAL_VIEWS.TITLE</a:t>
            </a:r>
          </a:p>
          <a:p>
            <a:pPr lvl="1"/>
            <a:r>
              <a:rPr lang="en-US" dirty="0"/>
              <a:t>WHERE TOTAL_VIEWS.VIEWS &gt; 1000000;</a:t>
            </a:r>
          </a:p>
          <a:p>
            <a:pPr lvl="1"/>
            <a:r>
              <a:rPr lang="en-US" dirty="0"/>
              <a:t>ORDER BY PERCENTAGE_CLICKED</a:t>
            </a:r>
          </a:p>
          <a:p>
            <a:pPr lvl="1"/>
            <a:r>
              <a:rPr lang="en-US" dirty="0"/>
              <a:t>LIMIT 10; </a:t>
            </a:r>
          </a:p>
        </p:txBody>
      </p:sp>
    </p:spTree>
    <p:extLst>
      <p:ext uri="{BB962C8B-B14F-4D97-AF65-F5344CB8AC3E}">
        <p14:creationId xmlns:p14="http://schemas.microsoft.com/office/powerpoint/2010/main" val="398198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A7F4-77F4-401B-BBCC-B338684C7568}"/>
              </a:ext>
            </a:extLst>
          </p:cNvPr>
          <p:cNvSpPr>
            <a:spLocks noGrp="1"/>
          </p:cNvSpPr>
          <p:nvPr>
            <p:ph type="title"/>
          </p:nvPr>
        </p:nvSpPr>
        <p:spPr/>
        <p:txBody>
          <a:bodyPr/>
          <a:lstStyle/>
          <a:p>
            <a:r>
              <a:rPr lang="en-US" dirty="0"/>
              <a:t>Question 2 cont.</a:t>
            </a:r>
          </a:p>
        </p:txBody>
      </p:sp>
      <p:sp>
        <p:nvSpPr>
          <p:cNvPr id="3" name="Content Placeholder 2">
            <a:extLst>
              <a:ext uri="{FF2B5EF4-FFF2-40B4-BE49-F238E27FC236}">
                <a16:creationId xmlns:a16="http://schemas.microsoft.com/office/drawing/2014/main" id="{2711ED29-2157-449F-BBC2-7B4056C599DB}"/>
              </a:ext>
            </a:extLst>
          </p:cNvPr>
          <p:cNvSpPr>
            <a:spLocks noGrp="1"/>
          </p:cNvSpPr>
          <p:nvPr>
            <p:ph idx="1"/>
          </p:nvPr>
        </p:nvSpPr>
        <p:spPr/>
        <p:txBody>
          <a:bodyPr/>
          <a:lstStyle/>
          <a:p>
            <a:r>
              <a:rPr lang="en-US" dirty="0"/>
              <a:t>As you can see from the picture below, Dune has the highest amount of people clicking on an internal link with 93.38%</a:t>
            </a:r>
          </a:p>
        </p:txBody>
      </p:sp>
      <p:pic>
        <p:nvPicPr>
          <p:cNvPr id="5" name="Picture 4">
            <a:extLst>
              <a:ext uri="{FF2B5EF4-FFF2-40B4-BE49-F238E27FC236}">
                <a16:creationId xmlns:a16="http://schemas.microsoft.com/office/drawing/2014/main" id="{0BBAA0A2-72E8-47EF-B704-813C12E03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577481"/>
            <a:ext cx="10053495" cy="2617973"/>
          </a:xfrm>
          <a:prstGeom prst="rect">
            <a:avLst/>
          </a:prstGeom>
        </p:spPr>
      </p:pic>
    </p:spTree>
    <p:extLst>
      <p:ext uri="{BB962C8B-B14F-4D97-AF65-F5344CB8AC3E}">
        <p14:creationId xmlns:p14="http://schemas.microsoft.com/office/powerpoint/2010/main" val="4199486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6207-F4DD-475B-A09D-E0DDD8C7907D}"/>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EBEC6ABC-9640-4147-A7B5-EA542929CDD5}"/>
              </a:ext>
            </a:extLst>
          </p:cNvPr>
          <p:cNvSpPr>
            <a:spLocks noGrp="1"/>
          </p:cNvSpPr>
          <p:nvPr>
            <p:ph idx="1"/>
          </p:nvPr>
        </p:nvSpPr>
        <p:spPr/>
        <p:txBody>
          <a:bodyPr/>
          <a:lstStyle/>
          <a:p>
            <a:r>
              <a:rPr lang="en-US" dirty="0"/>
              <a:t>What series of Wikipedia articles, starting with Hotel California, keeps the largest fraction of its readers clicking on internal links?</a:t>
            </a:r>
          </a:p>
          <a:p>
            <a:r>
              <a:rPr lang="en-US" dirty="0"/>
              <a:t>This questions is answered using the same query from question 2 but adding a where like clause for the title where it is the first page of the clickstream.</a:t>
            </a:r>
          </a:p>
          <a:p>
            <a:pPr lvl="1"/>
            <a:r>
              <a:rPr lang="en-US" dirty="0"/>
              <a:t>For example since it starts on Hotel California, the where clause is WHERE TOTAL_VIEWS.TITLE LIKE ‘Hotel California’;</a:t>
            </a:r>
          </a:p>
          <a:p>
            <a:r>
              <a:rPr lang="en-US" dirty="0"/>
              <a:t>Then following the first item selected the path is the following:</a:t>
            </a:r>
          </a:p>
          <a:p>
            <a:pPr lvl="1"/>
            <a:r>
              <a:rPr lang="en-US" dirty="0"/>
              <a:t>Hotel California</a:t>
            </a:r>
          </a:p>
          <a:p>
            <a:pPr lvl="1"/>
            <a:r>
              <a:rPr lang="en-US" dirty="0"/>
              <a:t>Hotel California (Eagles Album) </a:t>
            </a:r>
          </a:p>
          <a:p>
            <a:pPr lvl="1"/>
            <a:r>
              <a:rPr lang="en-US" dirty="0"/>
              <a:t>The Long Run</a:t>
            </a:r>
          </a:p>
          <a:p>
            <a:pPr lvl="1"/>
            <a:r>
              <a:rPr lang="en-US" dirty="0"/>
              <a:t>Eagles Live </a:t>
            </a:r>
          </a:p>
          <a:p>
            <a:pPr lvl="1"/>
            <a:r>
              <a:rPr lang="en-US" dirty="0"/>
              <a:t>Eagles Greatest Hits, Vol. 2</a:t>
            </a:r>
          </a:p>
        </p:txBody>
      </p:sp>
    </p:spTree>
    <p:extLst>
      <p:ext uri="{BB962C8B-B14F-4D97-AF65-F5344CB8AC3E}">
        <p14:creationId xmlns:p14="http://schemas.microsoft.com/office/powerpoint/2010/main" val="6456831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TM02900769[[fn=Retrospect]]</Template>
  <TotalTime>723</TotalTime>
  <Words>1494</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Project 1</vt:lpstr>
      <vt:lpstr>Question 1</vt:lpstr>
      <vt:lpstr>Question 1 cont.</vt:lpstr>
      <vt:lpstr>Question 1 cont.</vt:lpstr>
      <vt:lpstr>Question 2</vt:lpstr>
      <vt:lpstr>Question 2 cont.</vt:lpstr>
      <vt:lpstr>Question 2 cont.</vt:lpstr>
      <vt:lpstr>Question 2 cont.</vt:lpstr>
      <vt:lpstr>Question 3</vt:lpstr>
      <vt:lpstr>Question 4</vt:lpstr>
      <vt:lpstr>Question 4 cont.</vt:lpstr>
      <vt:lpstr>Question 5</vt:lpstr>
      <vt:lpstr>Question 6</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Reed, E.J.</dc:creator>
  <cp:lastModifiedBy>Reed, E.J.</cp:lastModifiedBy>
  <cp:revision>53</cp:revision>
  <dcterms:created xsi:type="dcterms:W3CDTF">2020-11-05T23:04:33Z</dcterms:created>
  <dcterms:modified xsi:type="dcterms:W3CDTF">2020-11-06T20:58:57Z</dcterms:modified>
</cp:coreProperties>
</file>