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4D80B01-0194-4DF7-ABEC-F6EDCF51952F}"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164864-CDE6-4E26-9068-054E9B493B98}" type="slidenum">
              <a:rPr lang="en-IN" smtClean="0"/>
              <a:t>‹#›</a:t>
            </a:fld>
            <a:endParaRPr lang="en-IN"/>
          </a:p>
        </p:txBody>
      </p:sp>
    </p:spTree>
    <p:extLst>
      <p:ext uri="{BB962C8B-B14F-4D97-AF65-F5344CB8AC3E}">
        <p14:creationId xmlns:p14="http://schemas.microsoft.com/office/powerpoint/2010/main" val="135917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D80B01-0194-4DF7-ABEC-F6EDCF51952F}"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164864-CDE6-4E26-9068-054E9B493B98}" type="slidenum">
              <a:rPr lang="en-IN" smtClean="0"/>
              <a:t>‹#›</a:t>
            </a:fld>
            <a:endParaRPr lang="en-IN"/>
          </a:p>
        </p:txBody>
      </p:sp>
    </p:spTree>
    <p:extLst>
      <p:ext uri="{BB962C8B-B14F-4D97-AF65-F5344CB8AC3E}">
        <p14:creationId xmlns:p14="http://schemas.microsoft.com/office/powerpoint/2010/main" val="288396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D80B01-0194-4DF7-ABEC-F6EDCF51952F}"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164864-CDE6-4E26-9068-054E9B493B98}" type="slidenum">
              <a:rPr lang="en-IN" smtClean="0"/>
              <a:t>‹#›</a:t>
            </a:fld>
            <a:endParaRPr lang="en-IN"/>
          </a:p>
        </p:txBody>
      </p:sp>
    </p:spTree>
    <p:extLst>
      <p:ext uri="{BB962C8B-B14F-4D97-AF65-F5344CB8AC3E}">
        <p14:creationId xmlns:p14="http://schemas.microsoft.com/office/powerpoint/2010/main" val="4062893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D80B01-0194-4DF7-ABEC-F6EDCF51952F}"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164864-CDE6-4E26-9068-054E9B493B98}" type="slidenum">
              <a:rPr lang="en-IN" smtClean="0"/>
              <a:t>‹#›</a:t>
            </a:fld>
            <a:endParaRPr lang="en-IN"/>
          </a:p>
        </p:txBody>
      </p:sp>
    </p:spTree>
    <p:extLst>
      <p:ext uri="{BB962C8B-B14F-4D97-AF65-F5344CB8AC3E}">
        <p14:creationId xmlns:p14="http://schemas.microsoft.com/office/powerpoint/2010/main" val="557495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D80B01-0194-4DF7-ABEC-F6EDCF51952F}"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164864-CDE6-4E26-9068-054E9B493B98}" type="slidenum">
              <a:rPr lang="en-IN" smtClean="0"/>
              <a:t>‹#›</a:t>
            </a:fld>
            <a:endParaRPr lang="en-IN"/>
          </a:p>
        </p:txBody>
      </p:sp>
    </p:spTree>
    <p:extLst>
      <p:ext uri="{BB962C8B-B14F-4D97-AF65-F5344CB8AC3E}">
        <p14:creationId xmlns:p14="http://schemas.microsoft.com/office/powerpoint/2010/main" val="963612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4D80B01-0194-4DF7-ABEC-F6EDCF51952F}" type="datetimeFigureOut">
              <a:rPr lang="en-IN" smtClean="0"/>
              <a:t>29-12-2020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164864-CDE6-4E26-9068-054E9B493B98}" type="slidenum">
              <a:rPr lang="en-IN" smtClean="0"/>
              <a:t>‹#›</a:t>
            </a:fld>
            <a:endParaRPr lang="en-IN"/>
          </a:p>
        </p:txBody>
      </p:sp>
    </p:spTree>
    <p:extLst>
      <p:ext uri="{BB962C8B-B14F-4D97-AF65-F5344CB8AC3E}">
        <p14:creationId xmlns:p14="http://schemas.microsoft.com/office/powerpoint/2010/main" val="1707745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4D80B01-0194-4DF7-ABEC-F6EDCF51952F}" type="datetimeFigureOut">
              <a:rPr lang="en-IN" smtClean="0"/>
              <a:t>29-12-2020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164864-CDE6-4E26-9068-054E9B493B98}" type="slidenum">
              <a:rPr lang="en-IN" smtClean="0"/>
              <a:t>‹#›</a:t>
            </a:fld>
            <a:endParaRPr lang="en-IN"/>
          </a:p>
        </p:txBody>
      </p:sp>
    </p:spTree>
    <p:extLst>
      <p:ext uri="{BB962C8B-B14F-4D97-AF65-F5344CB8AC3E}">
        <p14:creationId xmlns:p14="http://schemas.microsoft.com/office/powerpoint/2010/main" val="1840140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4D80B01-0194-4DF7-ABEC-F6EDCF51952F}" type="datetimeFigureOut">
              <a:rPr lang="en-IN" smtClean="0"/>
              <a:t>29-12-2020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164864-CDE6-4E26-9068-054E9B493B98}" type="slidenum">
              <a:rPr lang="en-IN" smtClean="0"/>
              <a:t>‹#›</a:t>
            </a:fld>
            <a:endParaRPr lang="en-IN"/>
          </a:p>
        </p:txBody>
      </p:sp>
    </p:spTree>
    <p:extLst>
      <p:ext uri="{BB962C8B-B14F-4D97-AF65-F5344CB8AC3E}">
        <p14:creationId xmlns:p14="http://schemas.microsoft.com/office/powerpoint/2010/main" val="22165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80B01-0194-4DF7-ABEC-F6EDCF51952F}" type="datetimeFigureOut">
              <a:rPr lang="en-IN" smtClean="0"/>
              <a:t>29-12-2020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164864-CDE6-4E26-9068-054E9B493B98}" type="slidenum">
              <a:rPr lang="en-IN" smtClean="0"/>
              <a:t>‹#›</a:t>
            </a:fld>
            <a:endParaRPr lang="en-IN"/>
          </a:p>
        </p:txBody>
      </p:sp>
    </p:spTree>
    <p:extLst>
      <p:ext uri="{BB962C8B-B14F-4D97-AF65-F5344CB8AC3E}">
        <p14:creationId xmlns:p14="http://schemas.microsoft.com/office/powerpoint/2010/main" val="316386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D80B01-0194-4DF7-ABEC-F6EDCF51952F}" type="datetimeFigureOut">
              <a:rPr lang="en-IN" smtClean="0"/>
              <a:t>29-12-2020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164864-CDE6-4E26-9068-054E9B493B98}" type="slidenum">
              <a:rPr lang="en-IN" smtClean="0"/>
              <a:t>‹#›</a:t>
            </a:fld>
            <a:endParaRPr lang="en-IN"/>
          </a:p>
        </p:txBody>
      </p:sp>
    </p:spTree>
    <p:extLst>
      <p:ext uri="{BB962C8B-B14F-4D97-AF65-F5344CB8AC3E}">
        <p14:creationId xmlns:p14="http://schemas.microsoft.com/office/powerpoint/2010/main" val="99647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D80B01-0194-4DF7-ABEC-F6EDCF51952F}" type="datetimeFigureOut">
              <a:rPr lang="en-IN" smtClean="0"/>
              <a:t>29-12-2020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164864-CDE6-4E26-9068-054E9B493B98}" type="slidenum">
              <a:rPr lang="en-IN" smtClean="0"/>
              <a:t>‹#›</a:t>
            </a:fld>
            <a:endParaRPr lang="en-IN"/>
          </a:p>
        </p:txBody>
      </p:sp>
    </p:spTree>
    <p:extLst>
      <p:ext uri="{BB962C8B-B14F-4D97-AF65-F5344CB8AC3E}">
        <p14:creationId xmlns:p14="http://schemas.microsoft.com/office/powerpoint/2010/main" val="2542587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D80B01-0194-4DF7-ABEC-F6EDCF51952F}" type="datetimeFigureOut">
              <a:rPr lang="en-IN" smtClean="0"/>
              <a:t>29-12-2020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64864-CDE6-4E26-9068-054E9B493B98}" type="slidenum">
              <a:rPr lang="en-IN" smtClean="0"/>
              <a:t>‹#›</a:t>
            </a:fld>
            <a:endParaRPr lang="en-IN"/>
          </a:p>
        </p:txBody>
      </p:sp>
    </p:spTree>
    <p:extLst>
      <p:ext uri="{BB962C8B-B14F-4D97-AF65-F5344CB8AC3E}">
        <p14:creationId xmlns:p14="http://schemas.microsoft.com/office/powerpoint/2010/main" val="1120745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1" y="209006"/>
            <a:ext cx="11756570" cy="6387737"/>
          </a:xfrm>
        </p:spPr>
        <p:txBody>
          <a:bodyPr>
            <a:normAutofit/>
          </a:bodyPr>
          <a:lstStyle/>
          <a:p>
            <a:pPr algn="l"/>
            <a:r>
              <a:rPr lang="en-US" sz="4000" b="1" dirty="0" smtClean="0"/>
              <a:t>Problem Statement</a:t>
            </a:r>
            <a:br>
              <a:rPr lang="en-US" sz="4000" b="1" dirty="0" smtClean="0"/>
            </a:br>
            <a:r>
              <a:rPr lang="en-IN" sz="1600" dirty="0"/>
              <a:t/>
            </a:r>
            <a:br>
              <a:rPr lang="en-IN" sz="1600" dirty="0"/>
            </a:br>
            <a:r>
              <a:rPr lang="en-US" sz="1600" b="1" dirty="0"/>
              <a:t>Overview:</a:t>
            </a:r>
            <a:r>
              <a:rPr lang="en-US" sz="1600" dirty="0"/>
              <a:t> This case requires trainees to develop a customer segmentation to define marketing strategy. The sample dataset summarizes the usage behavior of about 9000 active credit card holders during the last 6 months. The file is at a customer level with 18 behavioral </a:t>
            </a:r>
            <a:r>
              <a:rPr lang="en-US" sz="1600" dirty="0" smtClean="0"/>
              <a:t>variables.</a:t>
            </a:r>
            <a:br>
              <a:rPr lang="en-US" sz="1600" dirty="0" smtClean="0"/>
            </a:br>
            <a:r>
              <a:rPr lang="en-US" sz="1600" dirty="0" smtClean="0"/>
              <a:t>Expectations </a:t>
            </a:r>
            <a:r>
              <a:rPr lang="en-US" sz="1600" dirty="0"/>
              <a:t>from the candidate:</a:t>
            </a:r>
            <a:r>
              <a:rPr lang="en-IN" sz="1600" dirty="0"/>
              <a:t/>
            </a:r>
            <a:br>
              <a:rPr lang="en-IN" sz="1600" dirty="0"/>
            </a:br>
            <a:r>
              <a:rPr lang="en-IN" sz="1600" dirty="0" smtClean="0"/>
              <a:t>	</a:t>
            </a:r>
            <a:r>
              <a:rPr lang="en-US" sz="1600" dirty="0" smtClean="0"/>
              <a:t>Advanced </a:t>
            </a:r>
            <a:r>
              <a:rPr lang="en-US" sz="1600" dirty="0"/>
              <a:t>data preparation: Build an ‘enriched’ customer profile by deriving “intelligent” KPIs such as:</a:t>
            </a:r>
            <a:r>
              <a:rPr lang="en-IN" sz="1600" dirty="0"/>
              <a:t/>
            </a:r>
            <a:br>
              <a:rPr lang="en-IN" sz="1600" dirty="0"/>
            </a:br>
            <a:r>
              <a:rPr lang="en-IN" sz="1600" dirty="0" smtClean="0"/>
              <a:t>		</a:t>
            </a:r>
            <a:r>
              <a:rPr lang="en-US" sz="1600" dirty="0" smtClean="0"/>
              <a:t>Monthly </a:t>
            </a:r>
            <a:r>
              <a:rPr lang="en-US" sz="1600" dirty="0"/>
              <a:t>average purchase and cash advance amount</a:t>
            </a:r>
            <a:r>
              <a:rPr lang="en-IN" sz="1600" dirty="0"/>
              <a:t/>
            </a:r>
            <a:br>
              <a:rPr lang="en-IN" sz="1600" dirty="0"/>
            </a:br>
            <a:r>
              <a:rPr lang="en-IN" sz="1600" dirty="0" smtClean="0"/>
              <a:t>		</a:t>
            </a:r>
            <a:r>
              <a:rPr lang="en-US" sz="1600" dirty="0" smtClean="0"/>
              <a:t>Purchases </a:t>
            </a:r>
            <a:r>
              <a:rPr lang="en-US" sz="1600" dirty="0"/>
              <a:t>by type (one-off, installments)</a:t>
            </a:r>
            <a:r>
              <a:rPr lang="en-IN" sz="1600" dirty="0"/>
              <a:t/>
            </a:r>
            <a:br>
              <a:rPr lang="en-IN" sz="1600" dirty="0"/>
            </a:br>
            <a:r>
              <a:rPr lang="en-IN" sz="1600" dirty="0" smtClean="0"/>
              <a:t>		</a:t>
            </a:r>
            <a:r>
              <a:rPr lang="en-US" sz="1600" dirty="0" smtClean="0"/>
              <a:t>Average </a:t>
            </a:r>
            <a:r>
              <a:rPr lang="en-US" sz="1600" dirty="0"/>
              <a:t>amount per purchase and cash advance transaction,</a:t>
            </a:r>
            <a:r>
              <a:rPr lang="en-IN" sz="1600" dirty="0"/>
              <a:t/>
            </a:r>
            <a:br>
              <a:rPr lang="en-IN" sz="1600" dirty="0"/>
            </a:br>
            <a:r>
              <a:rPr lang="en-IN" sz="1600" dirty="0" smtClean="0"/>
              <a:t>		</a:t>
            </a:r>
            <a:r>
              <a:rPr lang="en-US" sz="1600" dirty="0" smtClean="0"/>
              <a:t>Limit </a:t>
            </a:r>
            <a:r>
              <a:rPr lang="en-US" sz="1600" dirty="0"/>
              <a:t>usage (balance to credit limit ratio</a:t>
            </a:r>
            <a:r>
              <a:rPr lang="en-US" sz="1600" dirty="0" smtClean="0"/>
              <a:t>)	,</a:t>
            </a:r>
            <a:r>
              <a:rPr lang="en-IN" sz="1600" dirty="0"/>
              <a:t/>
            </a:r>
            <a:br>
              <a:rPr lang="en-IN" sz="1600" dirty="0"/>
            </a:br>
            <a:r>
              <a:rPr lang="en-IN" sz="1600" dirty="0" smtClean="0"/>
              <a:t>		</a:t>
            </a:r>
            <a:r>
              <a:rPr lang="en-US" sz="1600" dirty="0" smtClean="0"/>
              <a:t>Payments </a:t>
            </a:r>
            <a:r>
              <a:rPr lang="en-US" sz="1600" dirty="0"/>
              <a:t>to minimum payments ratio </a:t>
            </a:r>
            <a:r>
              <a:rPr lang="en-US" sz="1600" dirty="0" err="1"/>
              <a:t>etc</a:t>
            </a:r>
            <a:r>
              <a:rPr lang="en-US" sz="1600" dirty="0"/>
              <a:t> (think of more types of similar analysis)</a:t>
            </a:r>
            <a:r>
              <a:rPr lang="en-IN" sz="1600" dirty="0"/>
              <a:t/>
            </a:r>
            <a:br>
              <a:rPr lang="en-IN" sz="1600" dirty="0"/>
            </a:br>
            <a:r>
              <a:rPr lang="en-IN" sz="1600" dirty="0" smtClean="0"/>
              <a:t>	</a:t>
            </a:r>
            <a:r>
              <a:rPr lang="en-US" sz="1600" dirty="0" smtClean="0"/>
              <a:t>Advanced </a:t>
            </a:r>
            <a:r>
              <a:rPr lang="en-US" sz="1600" dirty="0"/>
              <a:t>reporting: Use the derived KPIs to gain insight on the customer profiles.</a:t>
            </a:r>
            <a:r>
              <a:rPr lang="en-IN" sz="1600" dirty="0"/>
              <a:t/>
            </a:r>
            <a:br>
              <a:rPr lang="en-IN" sz="1600" dirty="0"/>
            </a:br>
            <a:r>
              <a:rPr lang="en-IN" sz="1600" dirty="0" smtClean="0"/>
              <a:t>	</a:t>
            </a:r>
            <a:r>
              <a:rPr lang="en-US" sz="1600" dirty="0" smtClean="0"/>
              <a:t>Identification </a:t>
            </a:r>
            <a:r>
              <a:rPr lang="en-US" sz="1600" dirty="0"/>
              <a:t>of the relationships/ affinities between services.</a:t>
            </a:r>
            <a:r>
              <a:rPr lang="en-IN" sz="1600" dirty="0"/>
              <a:t/>
            </a:r>
            <a:br>
              <a:rPr lang="en-IN" sz="1600" dirty="0"/>
            </a:br>
            <a:r>
              <a:rPr lang="en-IN" sz="1600" dirty="0" smtClean="0"/>
              <a:t>	</a:t>
            </a:r>
            <a:r>
              <a:rPr lang="en-US" sz="1600" dirty="0" smtClean="0"/>
              <a:t>Clustering</a:t>
            </a:r>
            <a:r>
              <a:rPr lang="en-US" sz="1600" dirty="0"/>
              <a:t>: Apply a data reduction technique factor analysis for variable reduction technique and a clustering algorithm to </a:t>
            </a:r>
            <a:r>
              <a:rPr lang="en-US" sz="1600" dirty="0" smtClean="0"/>
              <a:t>	reveal 	the </a:t>
            </a:r>
            <a:r>
              <a:rPr lang="en-US" sz="1600" dirty="0"/>
              <a:t>behavioral segments of credit card holders</a:t>
            </a:r>
            <a:r>
              <a:rPr lang="en-IN" sz="1600" dirty="0"/>
              <a:t/>
            </a:r>
            <a:br>
              <a:rPr lang="en-IN" sz="1600" dirty="0"/>
            </a:br>
            <a:r>
              <a:rPr lang="en-IN" sz="1600" dirty="0" smtClean="0"/>
              <a:t>	</a:t>
            </a:r>
            <a:r>
              <a:rPr lang="en-US" sz="1600" dirty="0" smtClean="0"/>
              <a:t>Identify </a:t>
            </a:r>
            <a:r>
              <a:rPr lang="en-US" sz="1600" dirty="0"/>
              <a:t>cluster characteristics of the cluster using detailed profiling.</a:t>
            </a:r>
            <a:r>
              <a:rPr lang="en-IN" sz="1600" dirty="0"/>
              <a:t/>
            </a:r>
            <a:br>
              <a:rPr lang="en-IN" sz="1600" dirty="0"/>
            </a:br>
            <a:r>
              <a:rPr lang="en-IN" sz="1600" dirty="0" smtClean="0"/>
              <a:t>	</a:t>
            </a:r>
            <a:r>
              <a:rPr lang="en-US" sz="1600" dirty="0" smtClean="0"/>
              <a:t>Provide </a:t>
            </a:r>
            <a:r>
              <a:rPr lang="en-US" sz="1600" dirty="0"/>
              <a:t>the strategic insights and implementation of strategies for given set of cluster characteristics</a:t>
            </a:r>
            <a:r>
              <a:rPr lang="en-IN" dirty="0"/>
              <a:t/>
            </a:r>
            <a:br>
              <a:rPr lang="en-IN" dirty="0"/>
            </a:br>
            <a:r>
              <a:rPr lang="en-IN" dirty="0" smtClean="0"/>
              <a:t>						</a:t>
            </a:r>
            <a:endParaRPr lang="en-IN" dirty="0"/>
          </a:p>
        </p:txBody>
      </p:sp>
    </p:spTree>
    <p:extLst>
      <p:ext uri="{BB962C8B-B14F-4D97-AF65-F5344CB8AC3E}">
        <p14:creationId xmlns:p14="http://schemas.microsoft.com/office/powerpoint/2010/main" val="254045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0891"/>
            <a:ext cx="10515600" cy="5576072"/>
          </a:xfrm>
        </p:spPr>
        <p:txBody>
          <a:bodyPr>
            <a:normAutofit fontScale="47500" lnSpcReduction="20000"/>
          </a:bodyPr>
          <a:lstStyle/>
          <a:p>
            <a:pPr marL="0" indent="0">
              <a:buNone/>
            </a:pPr>
            <a:r>
              <a:rPr lang="en-US" b="1" dirty="0"/>
              <a:t>DATA DICTIONARY:</a:t>
            </a:r>
            <a:endParaRPr lang="en-IN" dirty="0"/>
          </a:p>
          <a:p>
            <a:r>
              <a:rPr lang="en-US" dirty="0"/>
              <a:t>	CUST_ID: Credit card holder ID</a:t>
            </a:r>
            <a:endParaRPr lang="en-IN" dirty="0"/>
          </a:p>
          <a:p>
            <a:r>
              <a:rPr lang="en-US" dirty="0"/>
              <a:t>	BALANCE: Monthly average balance (based on daily balance averages)</a:t>
            </a:r>
            <a:endParaRPr lang="en-IN" dirty="0"/>
          </a:p>
          <a:p>
            <a:r>
              <a:rPr lang="en-US" dirty="0"/>
              <a:t>	BALANCE_FREQUENCY: Ratio of last 12 months with balance</a:t>
            </a:r>
            <a:endParaRPr lang="en-IN" dirty="0"/>
          </a:p>
          <a:p>
            <a:r>
              <a:rPr lang="en-US" dirty="0"/>
              <a:t>	PURCHASES: Total purchase amount spent during last 12 months</a:t>
            </a:r>
            <a:endParaRPr lang="en-IN" dirty="0"/>
          </a:p>
          <a:p>
            <a:r>
              <a:rPr lang="en-US" dirty="0"/>
              <a:t>	ONEOFF_PURCHASES: Total amount of one-off purchases</a:t>
            </a:r>
            <a:endParaRPr lang="en-IN" dirty="0"/>
          </a:p>
          <a:p>
            <a:r>
              <a:rPr lang="en-US" dirty="0"/>
              <a:t>	INSTALLMENTS_PURCHASES: Total amount of installment purchases</a:t>
            </a:r>
            <a:endParaRPr lang="en-IN" dirty="0"/>
          </a:p>
          <a:p>
            <a:r>
              <a:rPr lang="en-US" dirty="0"/>
              <a:t>	CASH_ADVANCE: Total cash-advance amount</a:t>
            </a:r>
            <a:endParaRPr lang="en-IN" dirty="0"/>
          </a:p>
          <a:p>
            <a:r>
              <a:rPr lang="en-US" dirty="0"/>
              <a:t>	PURCHASES_ FREQUENCY: Frequency of purchases (Percent of months with at least one purchase)</a:t>
            </a:r>
            <a:endParaRPr lang="en-IN" dirty="0"/>
          </a:p>
          <a:p>
            <a:r>
              <a:rPr lang="en-US" dirty="0"/>
              <a:t>	ONEOFF_PURCHASES_FREQUENCY: Frequency of one-off-purchases PURCHASES_INSTALLMENTS_FREQUENCY: Frequency of installment </a:t>
            </a:r>
            <a:r>
              <a:rPr lang="en-US" dirty="0" smtClean="0"/>
              <a:t>	purchases</a:t>
            </a:r>
            <a:endParaRPr lang="en-IN" dirty="0"/>
          </a:p>
          <a:p>
            <a:r>
              <a:rPr lang="en-US" dirty="0"/>
              <a:t>	CASH_ADVANCE_ FREQUENCY: Cash-Advance frequency</a:t>
            </a:r>
            <a:endParaRPr lang="en-IN" dirty="0"/>
          </a:p>
          <a:p>
            <a:r>
              <a:rPr lang="en-US" dirty="0"/>
              <a:t>	AVERAGE_PURCHASE_TRX: Average amount per purchase transaction</a:t>
            </a:r>
            <a:endParaRPr lang="en-IN" dirty="0"/>
          </a:p>
          <a:p>
            <a:r>
              <a:rPr lang="en-US" dirty="0"/>
              <a:t>	CASH_ADVANCE_TRX: Average amount per cash-advance transaction</a:t>
            </a:r>
            <a:endParaRPr lang="en-IN" dirty="0"/>
          </a:p>
          <a:p>
            <a:r>
              <a:rPr lang="en-US" dirty="0"/>
              <a:t>	PURCHASES_TRX: Average amount per purchase transaction</a:t>
            </a:r>
            <a:endParaRPr lang="en-IN" dirty="0"/>
          </a:p>
          <a:p>
            <a:r>
              <a:rPr lang="en-US" dirty="0"/>
              <a:t>	CREDIT_LIMIT: Credit limit</a:t>
            </a:r>
            <a:endParaRPr lang="en-IN" dirty="0"/>
          </a:p>
          <a:p>
            <a:r>
              <a:rPr lang="en-US" dirty="0"/>
              <a:t>	PAYMENTS: Total payments (due amount paid by the customer to decrease their statement balance) in the period</a:t>
            </a:r>
            <a:endParaRPr lang="en-IN" dirty="0"/>
          </a:p>
          <a:p>
            <a:r>
              <a:rPr lang="en-US" dirty="0"/>
              <a:t>	MINIMUM_PAYMENTS: Total minimum payments due in the period.</a:t>
            </a:r>
            <a:endParaRPr lang="en-IN" dirty="0"/>
          </a:p>
          <a:p>
            <a:r>
              <a:rPr lang="en-US" dirty="0"/>
              <a:t>	PRC_FULL_PAYMEN: Percentage of months with full payment of the due statement balance</a:t>
            </a:r>
            <a:endParaRPr lang="en-IN" dirty="0"/>
          </a:p>
          <a:p>
            <a:r>
              <a:rPr lang="en-US" dirty="0"/>
              <a:t>	TENURE: Number of months as a customer</a:t>
            </a:r>
            <a:endParaRPr lang="en-IN" dirty="0"/>
          </a:p>
          <a:p>
            <a:endParaRPr lang="en-IN" dirty="0"/>
          </a:p>
        </p:txBody>
      </p:sp>
    </p:spTree>
    <p:extLst>
      <p:ext uri="{BB962C8B-B14F-4D97-AF65-F5344CB8AC3E}">
        <p14:creationId xmlns:p14="http://schemas.microsoft.com/office/powerpoint/2010/main" val="882101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8823"/>
            <a:ext cx="10515600" cy="5798140"/>
          </a:xfrm>
        </p:spPr>
        <p:txBody>
          <a:bodyPr>
            <a:normAutofit fontScale="62500" lnSpcReduction="20000"/>
          </a:bodyPr>
          <a:lstStyle/>
          <a:p>
            <a:pPr marL="0" indent="0">
              <a:buNone/>
            </a:pPr>
            <a:r>
              <a:rPr lang="en-US" b="1" dirty="0" smtClean="0"/>
              <a:t>BUSINESS CONTEXT:</a:t>
            </a:r>
          </a:p>
          <a:p>
            <a:r>
              <a:rPr lang="en-US" dirty="0" smtClean="0"/>
              <a:t>In this project it requires to develop a customer segmentation to define marketing strategy through machine learning technique. The sample dataset summarizes the usage behavior of about 9000 active credit card holders during the last 6 months. The file is at a customer level with 18 behavioral variables.</a:t>
            </a:r>
          </a:p>
          <a:p>
            <a:pPr marL="0" indent="0">
              <a:buNone/>
            </a:pPr>
            <a:r>
              <a:rPr lang="en-US" b="1" dirty="0" smtClean="0"/>
              <a:t>Problems need to address:</a:t>
            </a:r>
          </a:p>
          <a:p>
            <a:r>
              <a:rPr lang="en-US" dirty="0" smtClean="0"/>
              <a:t>Advanced data preparation: Build an ‘enriched’ customer profile by deriving “intelligent” KPIs such as:</a:t>
            </a:r>
          </a:p>
          <a:p>
            <a:r>
              <a:rPr lang="en-US" dirty="0" smtClean="0"/>
              <a:t>Monthly average purchase and cash advance amount</a:t>
            </a:r>
          </a:p>
          <a:p>
            <a:r>
              <a:rPr lang="en-US" dirty="0" smtClean="0"/>
              <a:t>Purchases by type (one-off, installments)</a:t>
            </a:r>
          </a:p>
          <a:p>
            <a:r>
              <a:rPr lang="en-US" dirty="0" smtClean="0"/>
              <a:t>Average amount per purchase and cash advance transaction,</a:t>
            </a:r>
          </a:p>
          <a:p>
            <a:r>
              <a:rPr lang="en-US" dirty="0" smtClean="0"/>
              <a:t>Limit usage (balance to credit limit ratio),</a:t>
            </a:r>
          </a:p>
          <a:p>
            <a:r>
              <a:rPr lang="en-US" dirty="0" smtClean="0"/>
              <a:t>Payments to minimum payments ratio etc.</a:t>
            </a:r>
          </a:p>
          <a:p>
            <a:pPr marL="0" indent="0">
              <a:buNone/>
            </a:pPr>
            <a:r>
              <a:rPr lang="en-US" b="1" dirty="0" smtClean="0"/>
              <a:t>Advanced reporting:</a:t>
            </a:r>
          </a:p>
          <a:p>
            <a:r>
              <a:rPr lang="en-US" dirty="0" smtClean="0"/>
              <a:t>Use the derived KPIs to gain insight on the customer profiles.</a:t>
            </a:r>
          </a:p>
          <a:p>
            <a:r>
              <a:rPr lang="en-US" dirty="0" smtClean="0"/>
              <a:t>Identification of the relationships/ affinities between services.</a:t>
            </a:r>
          </a:p>
          <a:p>
            <a:r>
              <a:rPr lang="en-US" dirty="0" smtClean="0"/>
              <a:t>Clustering: Apply a data reduction technique factor analysis for variable reduction technique and a clustering algorithm to reveal the behavioral segments of credit card holders</a:t>
            </a:r>
          </a:p>
          <a:p>
            <a:r>
              <a:rPr lang="en-US" dirty="0" smtClean="0"/>
              <a:t>Identify cluster characteristics of the cluster using detailed profiling.</a:t>
            </a:r>
          </a:p>
          <a:p>
            <a:r>
              <a:rPr lang="en-US" dirty="0" smtClean="0"/>
              <a:t>Provide the strategic insights and implementation of strategies for given set of cluster characteristics</a:t>
            </a:r>
          </a:p>
          <a:p>
            <a:endParaRPr lang="en-IN" dirty="0"/>
          </a:p>
        </p:txBody>
      </p:sp>
    </p:spTree>
    <p:extLst>
      <p:ext uri="{BB962C8B-B14F-4D97-AF65-F5344CB8AC3E}">
        <p14:creationId xmlns:p14="http://schemas.microsoft.com/office/powerpoint/2010/main" val="124965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248194" y="-427485"/>
            <a:ext cx="11547565"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Goal of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smtClean="0">
                <a:ln>
                  <a:noFill/>
                </a:ln>
                <a:solidFill>
                  <a:schemeClr val="tx1"/>
                </a:solidFill>
                <a:effectLst/>
                <a:latin typeface="Arial" panose="020B0604020202020204" pitchFamily="34" charset="0"/>
              </a:rPr>
              <a:t>Advanced data preparation:</a:t>
            </a:r>
            <a:r>
              <a:rPr kumimoji="0" lang="en-US" altLang="en-US" sz="4000" b="0" i="0" u="none" strike="noStrike" cap="none" normalizeH="0" baseline="0" dirty="0" smtClean="0">
                <a:ln>
                  <a:noFill/>
                </a:ln>
                <a:solidFill>
                  <a:schemeClr val="tx1"/>
                </a:solidFill>
                <a:effectLst/>
                <a:latin typeface="Arial" panose="020B0604020202020204" pitchFamily="34" charset="0"/>
              </a:rPr>
              <a:t> Build an ‘enriched’ customer profile by deriving “intelligent” KPIs such as:</a:t>
            </a:r>
            <a:endParaRPr kumimoji="0" lang="en-US" altLang="en-US" sz="18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a:rPr>
              <a:t>1- Monthly average purchase and cash advance amount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a:rPr>
              <a:t>2- Purchases by type (one-off, installments)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a:rPr>
              <a:t>3- Average amount per purchase and cash advance transaction,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a:rPr>
              <a:t>4- Limit usage (balance to credit limit ratio),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a:rPr>
              <a:t>5- Payments to minimum payments ratio etc.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a:rPr>
              <a:t>6- Advanced reporting: Use the derived KPIs to gain insight on the customer profiles.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a:rPr>
              <a:t>7- Identification of the relationships/ affinities between services.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a:rPr>
              <a:t> 8- Clustering: Apply a data reduction technique factor analysis for variable reduction technique and a clustering algorithm to reveal the </a:t>
            </a:r>
            <a:r>
              <a:rPr kumimoji="0" lang="en-US" altLang="en-US" sz="2000" b="0" i="0" u="none" strike="noStrike" cap="none" normalizeH="0" baseline="0" dirty="0" err="1" smtClean="0">
                <a:ln>
                  <a:noFill/>
                </a:ln>
                <a:solidFill>
                  <a:schemeClr val="tx1"/>
                </a:solidFill>
                <a:effectLst/>
                <a:latin typeface="Arial Unicode MS"/>
              </a:rPr>
              <a:t>behavioural</a:t>
            </a:r>
            <a:r>
              <a:rPr kumimoji="0" lang="en-US" altLang="en-US" sz="2000" b="0" i="0" u="none" strike="noStrike" cap="none" normalizeH="0" baseline="0" dirty="0" smtClean="0">
                <a:ln>
                  <a:noFill/>
                </a:ln>
                <a:solidFill>
                  <a:schemeClr val="tx1"/>
                </a:solidFill>
                <a:effectLst/>
                <a:latin typeface="Arial Unicode MS"/>
              </a:rPr>
              <a:t> segments of credit card holders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a:rPr>
              <a:t> 9- Identify cluster </a:t>
            </a:r>
            <a:r>
              <a:rPr kumimoji="0" lang="en-US" altLang="en-US" sz="2000" b="0" i="0" u="none" strike="noStrike" cap="none" normalizeH="0" baseline="0" dirty="0" err="1" smtClean="0">
                <a:ln>
                  <a:noFill/>
                </a:ln>
                <a:solidFill>
                  <a:schemeClr val="tx1"/>
                </a:solidFill>
                <a:effectLst/>
                <a:latin typeface="Arial Unicode MS"/>
              </a:rPr>
              <a:t>characterisitics</a:t>
            </a:r>
            <a:r>
              <a:rPr kumimoji="0" lang="en-US" altLang="en-US" sz="2000" b="0" i="0" u="none" strike="noStrike" cap="none" normalizeH="0" baseline="0" dirty="0" smtClean="0">
                <a:ln>
                  <a:noFill/>
                </a:ln>
                <a:solidFill>
                  <a:schemeClr val="tx1"/>
                </a:solidFill>
                <a:effectLst/>
                <a:latin typeface="Arial Unicode MS"/>
              </a:rPr>
              <a:t> of the cluster using detailed profiling.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Unicode MS"/>
              </a:rPr>
              <a:t>10- Provide the strategic insights and implementation of strategies for given set of cluster characteristics</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0232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348</Words>
  <Application>Microsoft Office PowerPoint</Application>
  <PresentationFormat>Widescreen</PresentationFormat>
  <Paragraphs>49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Unicode MS</vt:lpstr>
      <vt:lpstr>Calibri</vt:lpstr>
      <vt:lpstr>Calibri Light</vt:lpstr>
      <vt:lpstr>Office Theme</vt:lpstr>
      <vt:lpstr>Problem Statement  Overview: This case requires trainees to develop a customer segmentation to define marketing strategy. The sample dataset summarizes the usage behavior of about 9000 active credit card holders during the last 6 months. The file is at a customer level with 18 behavioral variables. Expectations from the candidate:  Advanced data preparation: Build an ‘enriched’ customer profile by deriving “intelligent” KPIs such as:   Monthly average purchase and cash advance amount   Purchases by type (one-off, installments)   Average amount per purchase and cash advance transaction,   Limit usage (balance to credit limit ratio) ,   Payments to minimum payments ratio etc (think of more types of similar analysis)  Advanced reporting: Use the derived KPIs to gain insight on the customer profiles.  Identification of the relationships/ affinities between services.  Clustering: Apply a data reduction technique factor analysis for variable reduction technique and a clustering algorithm to  reveal  the behavioral segments of credit card holders  Identify cluster characteristics of the cluster using detailed profiling.  Provide the strategic insights and implementation of strategies for given set of cluster characteristics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Problem Statement  Overview: This case requires trainees to develop a customer segmentation to define marketing strategy. The sample dataset summarizes the usage behavior of about 9000 active credit card holders during the last 6 months. The file is at a customer level with 18 behavioral variables. Expectations from the candidate: Advanced data preparation: Build an ‘enriched’ customer profile by deriving “intelligent” KPIs such as: Monthly average purchase and cash advance amount Purchases by type (one-off, installments) Average amount per purchase and cash advance transaction, Limit usage (balance to credit limit ratio), Payments to minimum payments ratio etc (think of more types of similar analysis) Advanced reporting: Use the derived KPIs to gain insight on the customer profiles. Identification of the relationships/ affinities between services. Clustering: Apply a data reduction technique factor analysis for variable reduction technique and a clustering algorithm to reveal the behavioral segments of credit card holders Identify cluster characteristics of the cluster using detailed profiling. Provide the strategic insights and implementation of strategies for given set of cluster characteristics       </dc:title>
  <dc:creator>Edward</dc:creator>
  <cp:lastModifiedBy>Edward</cp:lastModifiedBy>
  <cp:revision>14</cp:revision>
  <dcterms:created xsi:type="dcterms:W3CDTF">2020-12-29T08:02:47Z</dcterms:created>
  <dcterms:modified xsi:type="dcterms:W3CDTF">2020-12-29T08:28:20Z</dcterms:modified>
</cp:coreProperties>
</file>