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71" r:id="rId11"/>
    <p:sldId id="266" r:id="rId12"/>
    <p:sldId id="265" r:id="rId13"/>
    <p:sldId id="268" r:id="rId14"/>
    <p:sldId id="267" r:id="rId15"/>
    <p:sldId id="269" r:id="rId16"/>
    <p:sldId id="270" r:id="rId17"/>
    <p:sldId id="272" r:id="rId18"/>
    <p:sldId id="277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268C-D7F8-4DFC-8B4D-59A1542F3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C413D-C5C6-4435-A2E4-EA383AD65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Sdv2213</a:t>
            </a:r>
          </a:p>
        </p:txBody>
      </p:sp>
    </p:spTree>
    <p:extLst>
      <p:ext uri="{BB962C8B-B14F-4D97-AF65-F5344CB8AC3E}">
        <p14:creationId xmlns:p14="http://schemas.microsoft.com/office/powerpoint/2010/main" val="88410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EEB4-CE54-489C-B89D-EEEAF73C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9AFB-A92B-4558-AEE1-203D7776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use of a hashing function to determine where to insert/find data</a:t>
            </a:r>
          </a:p>
          <a:p>
            <a:r>
              <a:rPr lang="en-US" dirty="0"/>
              <a:t>Stores data in a number of buckets</a:t>
            </a:r>
          </a:p>
          <a:p>
            <a:pPr lvl="1"/>
            <a:r>
              <a:rPr lang="en-US" dirty="0"/>
              <a:t>Usually a large number (1.3x-2x the size of the data set)</a:t>
            </a:r>
          </a:p>
          <a:p>
            <a:pPr lvl="1"/>
            <a:r>
              <a:rPr lang="en-US" dirty="0"/>
              <a:t>Prime numbers provide a better spread of data</a:t>
            </a:r>
          </a:p>
        </p:txBody>
      </p:sp>
    </p:spTree>
    <p:extLst>
      <p:ext uri="{BB962C8B-B14F-4D97-AF65-F5344CB8AC3E}">
        <p14:creationId xmlns:p14="http://schemas.microsoft.com/office/powerpoint/2010/main" val="62511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1E6-1F33-4F0A-9304-D32DF9B5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 overview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B936944-A87E-4DFF-93AF-F2CB6CA1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of linked lists</a:t>
            </a:r>
          </a:p>
          <a:p>
            <a:r>
              <a:rPr lang="en-US" dirty="0"/>
              <a:t>Each linked list is a “bucket” that contains some small amount of data</a:t>
            </a:r>
          </a:p>
          <a:p>
            <a:pPr lvl="1"/>
            <a:r>
              <a:rPr lang="en-US" dirty="0"/>
              <a:t>Ideally one item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FFB412AD-28D7-4A75-BBC0-CED72CF5C6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005582"/>
              </p:ext>
            </p:extLst>
          </p:nvPr>
        </p:nvGraphicFramePr>
        <p:xfrm>
          <a:off x="1141411" y="4083103"/>
          <a:ext cx="990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1814121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8286496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8029601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57829003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001649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5068242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675379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053706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67777917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5260809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793468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6685183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5812903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680929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8941134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867575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5921961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80262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08596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825318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78470682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6571098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042739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948818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76926405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80042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799110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F791A358-47BC-4C0E-BDDD-599ABB4F9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927561"/>
              </p:ext>
            </p:extLst>
          </p:nvPr>
        </p:nvGraphicFramePr>
        <p:xfrm>
          <a:off x="1141411" y="4453943"/>
          <a:ext cx="990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37724548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8864089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7904985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6139665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3291914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4998119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9241027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45810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8130993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2952858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2601913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68626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8528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5919807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5802803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0214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4139209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582165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586161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3895362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4844222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6911826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5144119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6909003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636452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7674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927944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C12C41E-3384-4FEA-8939-34D04694D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26273"/>
              </p:ext>
            </p:extLst>
          </p:nvPr>
        </p:nvGraphicFramePr>
        <p:xfrm>
          <a:off x="1141411" y="5133799"/>
          <a:ext cx="586721" cy="274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6721">
                  <a:extLst>
                    <a:ext uri="{9D8B030D-6E8A-4147-A177-3AD203B41FA5}">
                      <a16:colId xmlns:a16="http://schemas.microsoft.com/office/drawing/2014/main" val="2367738683"/>
                    </a:ext>
                  </a:extLst>
                </a:gridCol>
              </a:tblGrid>
              <a:tr h="268711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135865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695C6D91-1D3D-4608-8672-98E002BA7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937414"/>
              </p:ext>
            </p:extLst>
          </p:nvPr>
        </p:nvGraphicFramePr>
        <p:xfrm>
          <a:off x="1141411" y="5733204"/>
          <a:ext cx="653833" cy="274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53833">
                  <a:extLst>
                    <a:ext uri="{9D8B030D-6E8A-4147-A177-3AD203B41FA5}">
                      <a16:colId xmlns:a16="http://schemas.microsoft.com/office/drawing/2014/main" val="279471166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Apricot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00357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2511BE-8CDB-477F-AF88-F2D99DCD3370}"/>
              </a:ext>
            </a:extLst>
          </p:cNvPr>
          <p:cNvCxnSpPr/>
          <p:nvPr/>
        </p:nvCxnSpPr>
        <p:spPr>
          <a:xfrm>
            <a:off x="1291905" y="4824783"/>
            <a:ext cx="0" cy="30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83C2D8-F0AE-4712-AA4D-AC342BC008C2}"/>
              </a:ext>
            </a:extLst>
          </p:cNvPr>
          <p:cNvCxnSpPr/>
          <p:nvPr/>
        </p:nvCxnSpPr>
        <p:spPr>
          <a:xfrm>
            <a:off x="1291905" y="5408119"/>
            <a:ext cx="0" cy="30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53D67828-7318-4083-A4AA-A73FD7D2D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111143"/>
              </p:ext>
            </p:extLst>
          </p:nvPr>
        </p:nvGraphicFramePr>
        <p:xfrm>
          <a:off x="4880529" y="5129758"/>
          <a:ext cx="493086" cy="274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93086">
                  <a:extLst>
                    <a:ext uri="{9D8B030D-6E8A-4147-A177-3AD203B41FA5}">
                      <a16:colId xmlns:a16="http://schemas.microsoft.com/office/drawing/2014/main" val="2343456793"/>
                    </a:ext>
                  </a:extLst>
                </a:gridCol>
              </a:tblGrid>
              <a:tr h="249363">
                <a:tc>
                  <a:txBody>
                    <a:bodyPr/>
                    <a:lstStyle/>
                    <a:p>
                      <a:r>
                        <a:rPr lang="en-US" sz="1200" dirty="0"/>
                        <a:t>Kiwi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131780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06590C-3025-48CE-B075-2E4769585889}"/>
              </a:ext>
            </a:extLst>
          </p:cNvPr>
          <p:cNvCxnSpPr/>
          <p:nvPr/>
        </p:nvCxnSpPr>
        <p:spPr>
          <a:xfrm>
            <a:off x="5127072" y="4824783"/>
            <a:ext cx="0" cy="30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43A0A828-F5E2-4391-8813-82B893177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95122"/>
              </p:ext>
            </p:extLst>
          </p:nvPr>
        </p:nvGraphicFramePr>
        <p:xfrm>
          <a:off x="7792908" y="5139681"/>
          <a:ext cx="914862" cy="2786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862">
                  <a:extLst>
                    <a:ext uri="{9D8B030D-6E8A-4147-A177-3AD203B41FA5}">
                      <a16:colId xmlns:a16="http://schemas.microsoft.com/office/drawing/2014/main" val="323425003"/>
                    </a:ext>
                  </a:extLst>
                </a:gridCol>
              </a:tblGrid>
              <a:tr h="278624">
                <a:tc>
                  <a:txBody>
                    <a:bodyPr/>
                    <a:lstStyle/>
                    <a:p>
                      <a:r>
                        <a:rPr lang="en-US" sz="1200" dirty="0"/>
                        <a:t>Strawberry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348021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15D428-117E-4104-9AAC-5854BEB6C58B}"/>
              </a:ext>
            </a:extLst>
          </p:cNvPr>
          <p:cNvCxnSpPr/>
          <p:nvPr/>
        </p:nvCxnSpPr>
        <p:spPr>
          <a:xfrm>
            <a:off x="8182063" y="4824783"/>
            <a:ext cx="0" cy="30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95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6F2F-991C-48BD-913E-2A1B9C71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F2A-5F3D-4F57-B591-E9651419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that takes a key, and compresses it into the range of the hash table’s array</a:t>
            </a:r>
          </a:p>
          <a:p>
            <a:r>
              <a:rPr lang="en-US" dirty="0"/>
              <a:t>Must return the same value for the same data</a:t>
            </a:r>
          </a:p>
          <a:p>
            <a:r>
              <a:rPr lang="en-US" dirty="0"/>
              <a:t>Should evenly spread data across the table</a:t>
            </a:r>
          </a:p>
          <a:p>
            <a:r>
              <a:rPr lang="en-US" dirty="0"/>
              <a:t>Should be fast and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7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2CDF-F7C6-446B-BD5C-16175860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2F8C-610B-473E-85C0-1F0EBE82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int hashing</a:t>
            </a:r>
          </a:p>
          <a:p>
            <a:r>
              <a:rPr lang="en-US" dirty="0"/>
              <a:t>Flexible based on number of buckets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IntHash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(int _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toHash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	return _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toHash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%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mSize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675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AC6E-A53D-42F3-815B-50FCC2EC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231E-143D-4A6D-8B43-433019A5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simple string hashing</a:t>
            </a:r>
          </a:p>
          <a:p>
            <a:r>
              <a:rPr lang="en-US" dirty="0"/>
              <a:t>Not very efficient at spreading out the data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StringHash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(const string&amp; _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toHash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	return 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tolower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(name[0])) – ‘a’;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519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ECAC-B12E-4A9D-AF12-B73F55D5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258F-51E5-45D6-9545-F8E72924E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26 buckets (one for each letter)</a:t>
            </a:r>
          </a:p>
          <a:p>
            <a:r>
              <a:rPr lang="en-US" dirty="0"/>
              <a:t>Using a sample dictionary of 178636 words</a:t>
            </a:r>
          </a:p>
          <a:p>
            <a:pPr lvl="1"/>
            <a:r>
              <a:rPr lang="en-US" dirty="0"/>
              <a:t>Smallest bucket is 152 items</a:t>
            </a:r>
          </a:p>
          <a:p>
            <a:pPr lvl="1"/>
            <a:r>
              <a:rPr lang="en-US" dirty="0"/>
              <a:t>Largest bucket is 19730 items</a:t>
            </a:r>
          </a:p>
        </p:txBody>
      </p:sp>
    </p:spTree>
    <p:extLst>
      <p:ext uri="{BB962C8B-B14F-4D97-AF65-F5344CB8AC3E}">
        <p14:creationId xmlns:p14="http://schemas.microsoft.com/office/powerpoint/2010/main" val="31246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572A-5BE3-4E2F-A306-7B657516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4D86-D0DB-4D01-93A0-4458C8CA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Much better at spreading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StringHash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(const string&amp; _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toHash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	int hash = 0,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	for 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&lt; _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toHash.size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(); ++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= _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toHash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		hash = (hash * 256 +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) % BUCKET_COUNT;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	return hash;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2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ECAC-B12E-4A9D-AF12-B73F55D5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258F-51E5-45D6-9545-F8E72924E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232259 buckets</a:t>
            </a:r>
          </a:p>
          <a:p>
            <a:pPr lvl="1"/>
            <a:r>
              <a:rPr lang="en-US" dirty="0"/>
              <a:t>Next prime number after 1.3x words</a:t>
            </a:r>
          </a:p>
          <a:p>
            <a:r>
              <a:rPr lang="en-US" dirty="0"/>
              <a:t>Using a sample dictionary of 178636 words</a:t>
            </a:r>
          </a:p>
          <a:p>
            <a:pPr lvl="1"/>
            <a:r>
              <a:rPr lang="en-US" dirty="0"/>
              <a:t>Smallest bucket is 0 items</a:t>
            </a:r>
          </a:p>
          <a:p>
            <a:pPr lvl="1"/>
            <a:r>
              <a:rPr lang="en-US" dirty="0"/>
              <a:t>Largest bucket is 7 items</a:t>
            </a:r>
          </a:p>
          <a:p>
            <a:pPr lvl="1"/>
            <a:r>
              <a:rPr lang="en-US" dirty="0"/>
              <a:t>Empty buckets is 107676</a:t>
            </a:r>
          </a:p>
        </p:txBody>
      </p:sp>
    </p:spTree>
    <p:extLst>
      <p:ext uri="{BB962C8B-B14F-4D97-AF65-F5344CB8AC3E}">
        <p14:creationId xmlns:p14="http://schemas.microsoft.com/office/powerpoint/2010/main" val="1347503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ABCF-30FC-4D73-B30C-30725623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C79F-41DF-4AE5-AF18-63AB3DDE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used to store passwords</a:t>
            </a:r>
          </a:p>
          <a:p>
            <a:r>
              <a:rPr lang="en-US" dirty="0"/>
              <a:t>The original key cannot be reverse engineered from the hashed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*Not something we’re going to do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4230944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D88F-AB1B-4A4E-8F81-AE4652C9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FBEF-8D16-4BEF-A1EE-893E6DAEA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to a function</a:t>
            </a:r>
          </a:p>
          <a:p>
            <a:r>
              <a:rPr lang="en-US" dirty="0"/>
              <a:t>Very useful tool to keep code generic, but allow for very specific functionality</a:t>
            </a:r>
          </a:p>
          <a:p>
            <a:r>
              <a:rPr lang="en-US" dirty="0"/>
              <a:t>Must match the function signature (see next slide)</a:t>
            </a:r>
          </a:p>
          <a:p>
            <a:r>
              <a:rPr lang="en-US" dirty="0"/>
              <a:t>Odd syntax!</a:t>
            </a:r>
          </a:p>
        </p:txBody>
      </p:sp>
    </p:spTree>
    <p:extLst>
      <p:ext uri="{BB962C8B-B14F-4D97-AF65-F5344CB8AC3E}">
        <p14:creationId xmlns:p14="http://schemas.microsoft.com/office/powerpoint/2010/main" val="128370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04CA-D701-4A08-BA15-C155D3A3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0420C-977D-4F8D-B407-A7177E76B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using a key/value pair system</a:t>
            </a:r>
          </a:p>
          <a:p>
            <a:r>
              <a:rPr lang="en-US" dirty="0"/>
              <a:t>Can be implemented contiguously or non-contiguously</a:t>
            </a:r>
          </a:p>
          <a:p>
            <a:r>
              <a:rPr lang="en-US" dirty="0"/>
              <a:t>Very useful for extremely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35180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3715-973A-47E4-B6B4-9A91348A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9C462-1167-4973-84F1-6D6C45B4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PrintString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(const string&amp; _str) { cout &lt;&lt; _str &lt;&lt; ‘\n’; }</a:t>
            </a:r>
          </a:p>
          <a:p>
            <a:pPr marL="0" indent="0">
              <a:buNone/>
            </a:pPr>
            <a:endParaRPr lang="en-US" sz="1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// pointer to this function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void (*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pointerFunc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)(const string&amp;);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// assigning pointer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pointerFunc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PrintString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57321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A740-2773-418F-8E01-091A479C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A083B-4CF5-4108-B248-E73B2AE6B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// A function that takes a function pointer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ProcessStrings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(const vector&lt;string&gt;&amp; _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vec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		      void(*_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funcPtr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)(const string&amp;))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	for(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&lt; _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vec.size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(); ++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		_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funcPtr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(_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vec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767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EAEB-F340-4890-A573-AA531C55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data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F8EA-7430-40F3-BA79-26E2049B3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mTable</a:t>
            </a:r>
            <a:endParaRPr lang="en-US" dirty="0"/>
          </a:p>
          <a:p>
            <a:pPr lvl="1"/>
            <a:r>
              <a:rPr lang="en-US" dirty="0"/>
              <a:t>A dynamic array of lists (these will be the buckets)</a:t>
            </a:r>
          </a:p>
          <a:p>
            <a:r>
              <a:rPr lang="en-US" dirty="0" err="1"/>
              <a:t>mNumBuckets</a:t>
            </a:r>
            <a:endParaRPr lang="en-US" dirty="0"/>
          </a:p>
          <a:p>
            <a:pPr lvl="1"/>
            <a:r>
              <a:rPr lang="en-US" dirty="0"/>
              <a:t>The number of lists created</a:t>
            </a:r>
          </a:p>
          <a:p>
            <a:r>
              <a:rPr lang="en-US" dirty="0" err="1"/>
              <a:t>mHashFunc</a:t>
            </a:r>
            <a:endParaRPr lang="en-US" dirty="0"/>
          </a:p>
          <a:p>
            <a:pPr lvl="1"/>
            <a:r>
              <a:rPr lang="en-US" dirty="0"/>
              <a:t>A pointer to the hash function</a:t>
            </a:r>
          </a:p>
        </p:txBody>
      </p:sp>
    </p:spTree>
    <p:extLst>
      <p:ext uri="{BB962C8B-B14F-4D97-AF65-F5344CB8AC3E}">
        <p14:creationId xmlns:p14="http://schemas.microsoft.com/office/powerpoint/2010/main" val="3178530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7668-3A77-4231-A2DD-E962E045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1DC1-43F8-4DA0-AC71-01FE150114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Pair Constructor</a:t>
            </a:r>
          </a:p>
          <a:p>
            <a:r>
              <a:rPr lang="en-US" dirty="0"/>
              <a:t>Dictionary Constructor</a:t>
            </a:r>
          </a:p>
          <a:p>
            <a:r>
              <a:rPr lang="en-US" dirty="0"/>
              <a:t>Destructor</a:t>
            </a:r>
          </a:p>
          <a:p>
            <a:r>
              <a:rPr lang="en-US" dirty="0"/>
              <a:t>Copy Constructor</a:t>
            </a:r>
          </a:p>
          <a:p>
            <a:r>
              <a:rPr lang="en-US" dirty="0"/>
              <a:t>Assignment Operator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5FDC9-9B88-40AB-8CB5-52EAD72E3D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Clear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Find</a:t>
            </a:r>
          </a:p>
          <a:p>
            <a:r>
              <a:rPr lang="en-US" dirty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2677358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D1AB06-4CA3-4474-9BAD-30053A0A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constructor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D7713-2206-4CB3-98F7-C3206202D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data for the Key and Value</a:t>
            </a:r>
          </a:p>
          <a:p>
            <a:r>
              <a:rPr lang="en-US" dirty="0"/>
              <a:t>Needs to set the internal data members to these values</a:t>
            </a:r>
          </a:p>
        </p:txBody>
      </p:sp>
    </p:spTree>
    <p:extLst>
      <p:ext uri="{BB962C8B-B14F-4D97-AF65-F5344CB8AC3E}">
        <p14:creationId xmlns:p14="http://schemas.microsoft.com/office/powerpoint/2010/main" val="3590952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4C6B-5363-4A75-8F0D-CDB1B03E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2A19-68A7-42A5-9EB7-3932E34B0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the number of buckets, and the hash function to use</a:t>
            </a:r>
          </a:p>
          <a:p>
            <a:r>
              <a:rPr lang="en-US" dirty="0"/>
              <a:t>Needs to dynamically allocate </a:t>
            </a:r>
            <a:r>
              <a:rPr lang="en-US" dirty="0" err="1"/>
              <a:t>mTable</a:t>
            </a:r>
            <a:r>
              <a:rPr lang="en-US" dirty="0"/>
              <a:t> to the supplied size</a:t>
            </a:r>
          </a:p>
          <a:p>
            <a:r>
              <a:rPr lang="en-US" dirty="0"/>
              <a:t>Set the other data members as well</a:t>
            </a:r>
          </a:p>
          <a:p>
            <a:pPr lvl="1"/>
            <a:r>
              <a:rPr lang="en-US" dirty="0" err="1"/>
              <a:t>mNumbuckets</a:t>
            </a:r>
            <a:endParaRPr lang="en-US" dirty="0"/>
          </a:p>
          <a:p>
            <a:pPr lvl="1"/>
            <a:r>
              <a:rPr lang="en-US" dirty="0" err="1"/>
              <a:t>mHashFunc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18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DD04-3949-481A-95D8-F2BF7A88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1D0E-3431-41F6-AC1F-006D254F8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up the memory for the dynamically allocated </a:t>
            </a:r>
            <a:r>
              <a:rPr lang="en-US" dirty="0" err="1"/>
              <a:t>mTable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35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1DCA-9032-4FBE-9140-140CEA10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5B6A-584F-45C7-B04C-94ABEED66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Shallow copy non-dynamic data members</a:t>
            </a:r>
          </a:p>
          <a:p>
            <a:pPr lvl="1"/>
            <a:r>
              <a:rPr lang="en-US" dirty="0" err="1"/>
              <a:t>mNumbuckets</a:t>
            </a:r>
            <a:endParaRPr lang="en-US" dirty="0"/>
          </a:p>
          <a:p>
            <a:pPr lvl="1"/>
            <a:r>
              <a:rPr lang="en-US" dirty="0" err="1"/>
              <a:t>mHashFunc</a:t>
            </a:r>
            <a:endParaRPr lang="en-US" dirty="0"/>
          </a:p>
          <a:p>
            <a:r>
              <a:rPr lang="en-US" dirty="0"/>
              <a:t>Deep copy dynamically allocated data</a:t>
            </a:r>
          </a:p>
          <a:p>
            <a:pPr lvl="1"/>
            <a:r>
              <a:rPr lang="en-US" dirty="0" err="1"/>
              <a:t>mTable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i="1" dirty="0"/>
              <a:t>Can use assignment operator “shortcut”</a:t>
            </a:r>
          </a:p>
        </p:txBody>
      </p:sp>
    </p:spTree>
    <p:extLst>
      <p:ext uri="{BB962C8B-B14F-4D97-AF65-F5344CB8AC3E}">
        <p14:creationId xmlns:p14="http://schemas.microsoft.com/office/powerpoint/2010/main" val="4099788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57A9-4F5B-49E2-ADD9-FDE57E1D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E980-B197-4FC7-AABC-4CA93E604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Self-assignment check</a:t>
            </a:r>
          </a:p>
          <a:p>
            <a:r>
              <a:rPr lang="en-US" dirty="0"/>
              <a:t>Shallow copy non-dynamic data members</a:t>
            </a:r>
          </a:p>
          <a:p>
            <a:pPr lvl="1"/>
            <a:r>
              <a:rPr lang="en-US" dirty="0" err="1"/>
              <a:t>mNumBuckets</a:t>
            </a:r>
            <a:r>
              <a:rPr lang="en-US" dirty="0"/>
              <a:t>, </a:t>
            </a:r>
            <a:r>
              <a:rPr lang="en-US" dirty="0" err="1"/>
              <a:t>mHashFunc</a:t>
            </a:r>
            <a:endParaRPr lang="en-US" dirty="0"/>
          </a:p>
          <a:p>
            <a:r>
              <a:rPr lang="en-US" dirty="0"/>
              <a:t>Clean up existing dynamic memory</a:t>
            </a:r>
          </a:p>
          <a:p>
            <a:r>
              <a:rPr lang="en-US" dirty="0"/>
              <a:t>Deep copy dynamically allocated data</a:t>
            </a:r>
          </a:p>
          <a:p>
            <a:pPr lvl="1"/>
            <a:r>
              <a:rPr lang="en-US" dirty="0" err="1"/>
              <a:t>mTable</a:t>
            </a:r>
            <a:endParaRPr lang="en-US" dirty="0"/>
          </a:p>
          <a:p>
            <a:r>
              <a:rPr lang="en-US" dirty="0"/>
              <a:t>Return the invoking object by reference</a:t>
            </a:r>
          </a:p>
        </p:txBody>
      </p:sp>
    </p:spTree>
    <p:extLst>
      <p:ext uri="{BB962C8B-B14F-4D97-AF65-F5344CB8AC3E}">
        <p14:creationId xmlns:p14="http://schemas.microsoft.com/office/powerpoint/2010/main" val="256429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BE47-18FB-4D97-B261-0B66AA7C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63D1-0067-4208-8F4C-07DFFF772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all of the data from the </a:t>
            </a:r>
            <a:r>
              <a:rPr lang="en-US" dirty="0" err="1"/>
              <a:t>mTable</a:t>
            </a:r>
            <a:endParaRPr lang="en-US" dirty="0"/>
          </a:p>
          <a:p>
            <a:r>
              <a:rPr lang="en-US" dirty="0"/>
              <a:t>Does not delete the table itself, or reset the hash function</a:t>
            </a:r>
          </a:p>
        </p:txBody>
      </p:sp>
    </p:spTree>
    <p:extLst>
      <p:ext uri="{BB962C8B-B14F-4D97-AF65-F5344CB8AC3E}">
        <p14:creationId xmlns:p14="http://schemas.microsoft.com/office/powerpoint/2010/main" val="327335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0C17-29F1-4459-9704-B4F1CC12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64061-FE86-4B5C-85A4-9C434112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Symbol tables for compilers or scripting systems</a:t>
            </a:r>
          </a:p>
          <a:p>
            <a:r>
              <a:rPr lang="en-US" dirty="0"/>
              <a:t>Player accounts in an MMO</a:t>
            </a:r>
          </a:p>
        </p:txBody>
      </p:sp>
    </p:spTree>
    <p:extLst>
      <p:ext uri="{BB962C8B-B14F-4D97-AF65-F5344CB8AC3E}">
        <p14:creationId xmlns:p14="http://schemas.microsoft.com/office/powerpoint/2010/main" val="4247889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00C7-D8F4-41D2-A3F9-DED755B4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5C286-78A1-4AF9-835A-16643BFBF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add a new Pair to the Dictionary</a:t>
            </a:r>
          </a:p>
          <a:p>
            <a:pPr lvl="1"/>
            <a:r>
              <a:rPr lang="en-US" dirty="0"/>
              <a:t>If the key already exists, then the value will be overwritten/updated</a:t>
            </a:r>
          </a:p>
          <a:p>
            <a:pPr lvl="1"/>
            <a:endParaRPr lang="en-US" dirty="0"/>
          </a:p>
          <a:p>
            <a:r>
              <a:rPr lang="en-US" dirty="0"/>
              <a:t>Find the bucket to insert to by calling the Hash Function</a:t>
            </a:r>
          </a:p>
          <a:p>
            <a:r>
              <a:rPr lang="en-US" dirty="0"/>
              <a:t>Loop through that bucket to see if the key is already there</a:t>
            </a:r>
          </a:p>
          <a:p>
            <a:pPr lvl="1"/>
            <a:r>
              <a:rPr lang="en-US" dirty="0"/>
              <a:t>If it is, update the value</a:t>
            </a:r>
          </a:p>
          <a:p>
            <a:r>
              <a:rPr lang="en-US" dirty="0"/>
              <a:t>Otherwise, add the Pair to the bucket</a:t>
            </a:r>
          </a:p>
        </p:txBody>
      </p:sp>
    </p:spTree>
    <p:extLst>
      <p:ext uri="{BB962C8B-B14F-4D97-AF65-F5344CB8AC3E}">
        <p14:creationId xmlns:p14="http://schemas.microsoft.com/office/powerpoint/2010/main" val="2437780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4D55-DBB0-450B-B856-34F1991B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110F-5EEF-47A1-BC58-35B22243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Finds a value at a supplied key</a:t>
            </a:r>
          </a:p>
          <a:p>
            <a:endParaRPr lang="en-US" dirty="0"/>
          </a:p>
          <a:p>
            <a:r>
              <a:rPr lang="en-US" dirty="0"/>
              <a:t>Find the bucket to look in by calling the Hash Function</a:t>
            </a:r>
          </a:p>
          <a:p>
            <a:r>
              <a:rPr lang="en-US" dirty="0"/>
              <a:t>Loop through that bucket to see if that key exists</a:t>
            </a:r>
          </a:p>
          <a:p>
            <a:pPr lvl="1"/>
            <a:r>
              <a:rPr lang="en-US" dirty="0"/>
              <a:t>If it does, return the value (by pointer)</a:t>
            </a:r>
          </a:p>
          <a:p>
            <a:r>
              <a:rPr lang="en-US" dirty="0"/>
              <a:t>Otherwise, return a </a:t>
            </a:r>
            <a:r>
              <a:rPr lang="en-US" dirty="0" err="1"/>
              <a:t>nullptr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75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7EEA-6FD5-4D26-9761-E042974A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01AB-49D7-431D-837F-71D03CE8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remove a Pair from the Dictionary</a:t>
            </a:r>
          </a:p>
          <a:p>
            <a:endParaRPr lang="en-US" dirty="0"/>
          </a:p>
          <a:p>
            <a:r>
              <a:rPr lang="en-US" dirty="0"/>
              <a:t>Find the bucket to look in by calling the Hash Function</a:t>
            </a:r>
          </a:p>
          <a:p>
            <a:r>
              <a:rPr lang="en-US" dirty="0"/>
              <a:t>Loop through that bucket to see if that key exists</a:t>
            </a:r>
          </a:p>
          <a:p>
            <a:pPr lvl="1"/>
            <a:r>
              <a:rPr lang="en-US" dirty="0"/>
              <a:t>If it does, remove it from the list</a:t>
            </a:r>
          </a:p>
          <a:p>
            <a:r>
              <a:rPr lang="en-US" dirty="0"/>
              <a:t>Otherwise, return false </a:t>
            </a:r>
          </a:p>
        </p:txBody>
      </p:sp>
    </p:spTree>
    <p:extLst>
      <p:ext uri="{BB962C8B-B14F-4D97-AF65-F5344CB8AC3E}">
        <p14:creationId xmlns:p14="http://schemas.microsoft.com/office/powerpoint/2010/main" val="112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F1A4-3F78-4558-93CF-25AAB25E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E4800-207F-4EE0-8DE1-99EFAB4090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template&lt;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Key,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Value&gt;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struct Pair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	Key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	Value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955A1-ACC5-4B77-B165-A45428C31A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</a:t>
            </a:r>
          </a:p>
          <a:p>
            <a:pPr lvl="1"/>
            <a:r>
              <a:rPr lang="en-US" dirty="0"/>
              <a:t>How data is inserted/retrieved from the data structure</a:t>
            </a:r>
          </a:p>
          <a:p>
            <a:r>
              <a:rPr lang="en-US" dirty="0"/>
              <a:t>Value</a:t>
            </a:r>
          </a:p>
          <a:p>
            <a:pPr lvl="1"/>
            <a:r>
              <a:rPr lang="en-US" dirty="0"/>
              <a:t>The actual data stored</a:t>
            </a:r>
          </a:p>
          <a:p>
            <a:pPr lvl="1"/>
            <a:endParaRPr lang="en-US" dirty="0"/>
          </a:p>
          <a:p>
            <a:r>
              <a:rPr lang="en-US" dirty="0"/>
              <a:t>Usually the Key is a small part of the data</a:t>
            </a:r>
          </a:p>
        </p:txBody>
      </p:sp>
    </p:spTree>
    <p:extLst>
      <p:ext uri="{BB962C8B-B14F-4D97-AF65-F5344CB8AC3E}">
        <p14:creationId xmlns:p14="http://schemas.microsoft.com/office/powerpoint/2010/main" val="261992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A9A34F-FBBB-4A97-A805-F40255D0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8F825-1853-40A0-8D89-6F075B22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Key – word	Value – definitions</a:t>
            </a:r>
          </a:p>
          <a:p>
            <a:r>
              <a:rPr lang="en-US" dirty="0"/>
              <a:t>Accounts</a:t>
            </a:r>
          </a:p>
          <a:p>
            <a:pPr lvl="1"/>
            <a:r>
              <a:rPr lang="en-US" dirty="0"/>
              <a:t>Key – username	Value – full account information</a:t>
            </a:r>
          </a:p>
          <a:p>
            <a:r>
              <a:rPr lang="en-US" dirty="0"/>
              <a:t>Movie Database</a:t>
            </a:r>
          </a:p>
          <a:p>
            <a:pPr lvl="1"/>
            <a:r>
              <a:rPr lang="en-US" dirty="0"/>
              <a:t>Key – title		Value – Unique ID to film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9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9E19-BE15-4E45-8FD5-D48C0C82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0D54-D3D9-48DF-9553-5E91636F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Insert/Update a value</a:t>
            </a:r>
          </a:p>
          <a:p>
            <a:pPr lvl="1"/>
            <a:r>
              <a:rPr lang="en-US" dirty="0"/>
              <a:t>Add a key/value pair</a:t>
            </a:r>
          </a:p>
          <a:p>
            <a:r>
              <a:rPr lang="en-US" dirty="0"/>
              <a:t>Retrieve a value</a:t>
            </a:r>
          </a:p>
          <a:p>
            <a:pPr lvl="1"/>
            <a:r>
              <a:rPr lang="en-US" dirty="0"/>
              <a:t>Retrieve the data at a passed-in key</a:t>
            </a:r>
          </a:p>
          <a:p>
            <a:r>
              <a:rPr lang="en-US" dirty="0"/>
              <a:t>Remove a key/value pair</a:t>
            </a:r>
          </a:p>
          <a:p>
            <a:pPr lvl="1"/>
            <a:r>
              <a:rPr lang="en-US" dirty="0"/>
              <a:t>Remove data from the container</a:t>
            </a:r>
          </a:p>
          <a:p>
            <a:r>
              <a:rPr lang="en-US" dirty="0"/>
              <a:t>Test for a key</a:t>
            </a:r>
          </a:p>
          <a:p>
            <a:pPr lvl="1"/>
            <a:r>
              <a:rPr lang="en-US" dirty="0"/>
              <a:t>See if a key is in the container</a:t>
            </a:r>
          </a:p>
        </p:txBody>
      </p:sp>
    </p:spTree>
    <p:extLst>
      <p:ext uri="{BB962C8B-B14F-4D97-AF65-F5344CB8AC3E}">
        <p14:creationId xmlns:p14="http://schemas.microsoft.com/office/powerpoint/2010/main" val="275932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DED5-6331-40E1-AF83-627B17FF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large datasets (vector/</a:t>
            </a:r>
            <a:r>
              <a:rPr lang="en-US" dirty="0" err="1"/>
              <a:t>dynarray</a:t>
            </a:r>
            <a:r>
              <a:rPr lang="en-US" dirty="0"/>
              <a:t>/list)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9AE94-2840-40FE-B330-A4A6C7FA4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ABF4-3039-4E7A-9F90-32AE9F2E8D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Add</a:t>
            </a:r>
          </a:p>
          <a:p>
            <a:pPr lvl="1"/>
            <a:r>
              <a:rPr lang="en-US" dirty="0"/>
              <a:t>O(1)</a:t>
            </a:r>
          </a:p>
          <a:p>
            <a:r>
              <a:rPr lang="en-US" dirty="0"/>
              <a:t>Search</a:t>
            </a:r>
          </a:p>
          <a:p>
            <a:pPr lvl="1"/>
            <a:r>
              <a:rPr lang="en-US" dirty="0"/>
              <a:t>O(N)</a:t>
            </a:r>
          </a:p>
          <a:p>
            <a:r>
              <a:rPr lang="en-US" dirty="0"/>
              <a:t>Remove</a:t>
            </a:r>
          </a:p>
          <a:p>
            <a:pPr lvl="1"/>
            <a:r>
              <a:rPr lang="en-US" dirty="0"/>
              <a:t>O(N)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7BD25-DD2B-4E6F-ABE6-520F4191D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sorted (vector/</a:t>
            </a:r>
            <a:r>
              <a:rPr lang="en-US" dirty="0" err="1"/>
              <a:t>dynarray</a:t>
            </a:r>
            <a:r>
              <a:rPr lang="en-US" dirty="0"/>
              <a:t> only)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7EBBE-ACD7-4256-8CDC-72A3F48CB6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Add</a:t>
            </a:r>
          </a:p>
          <a:p>
            <a:pPr lvl="1"/>
            <a:r>
              <a:rPr lang="en-US" dirty="0"/>
              <a:t>Depends on sort algorithm</a:t>
            </a:r>
          </a:p>
          <a:p>
            <a:pPr lvl="2"/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 would probably be best case</a:t>
            </a:r>
          </a:p>
          <a:p>
            <a:r>
              <a:rPr lang="en-US" dirty="0"/>
              <a:t>Search</a:t>
            </a:r>
          </a:p>
          <a:p>
            <a:pPr lvl="1"/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en-US" dirty="0"/>
              <a:t>Remove</a:t>
            </a:r>
          </a:p>
          <a:p>
            <a:pPr lvl="1"/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09598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B7BA88-9565-482B-8DA3-BFF97F8A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vector/list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2FD168B-6B5F-4A48-BA3E-09D374B9E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How would you find data in this array?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would you find data in this list?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CA85A46-89D0-420A-9302-F685B2E0C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795018"/>
              </p:ext>
            </p:extLst>
          </p:nvPr>
        </p:nvGraphicFramePr>
        <p:xfrm>
          <a:off x="1141412" y="2064067"/>
          <a:ext cx="1008306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306">
                  <a:extLst>
                    <a:ext uri="{9D8B030D-6E8A-4147-A177-3AD203B41FA5}">
                      <a16:colId xmlns:a16="http://schemas.microsoft.com/office/drawing/2014/main" val="962483101"/>
                    </a:ext>
                  </a:extLst>
                </a:gridCol>
                <a:gridCol w="1008306">
                  <a:extLst>
                    <a:ext uri="{9D8B030D-6E8A-4147-A177-3AD203B41FA5}">
                      <a16:colId xmlns:a16="http://schemas.microsoft.com/office/drawing/2014/main" val="511306735"/>
                    </a:ext>
                  </a:extLst>
                </a:gridCol>
                <a:gridCol w="1008306">
                  <a:extLst>
                    <a:ext uri="{9D8B030D-6E8A-4147-A177-3AD203B41FA5}">
                      <a16:colId xmlns:a16="http://schemas.microsoft.com/office/drawing/2014/main" val="1068902366"/>
                    </a:ext>
                  </a:extLst>
                </a:gridCol>
                <a:gridCol w="1008306">
                  <a:extLst>
                    <a:ext uri="{9D8B030D-6E8A-4147-A177-3AD203B41FA5}">
                      <a16:colId xmlns:a16="http://schemas.microsoft.com/office/drawing/2014/main" val="1889942743"/>
                    </a:ext>
                  </a:extLst>
                </a:gridCol>
                <a:gridCol w="1008306">
                  <a:extLst>
                    <a:ext uri="{9D8B030D-6E8A-4147-A177-3AD203B41FA5}">
                      <a16:colId xmlns:a16="http://schemas.microsoft.com/office/drawing/2014/main" val="2993957136"/>
                    </a:ext>
                  </a:extLst>
                </a:gridCol>
                <a:gridCol w="1008306">
                  <a:extLst>
                    <a:ext uri="{9D8B030D-6E8A-4147-A177-3AD203B41FA5}">
                      <a16:colId xmlns:a16="http://schemas.microsoft.com/office/drawing/2014/main" val="43463456"/>
                    </a:ext>
                  </a:extLst>
                </a:gridCol>
                <a:gridCol w="1008306">
                  <a:extLst>
                    <a:ext uri="{9D8B030D-6E8A-4147-A177-3AD203B41FA5}">
                      <a16:colId xmlns:a16="http://schemas.microsoft.com/office/drawing/2014/main" val="3526729439"/>
                    </a:ext>
                  </a:extLst>
                </a:gridCol>
                <a:gridCol w="1008306">
                  <a:extLst>
                    <a:ext uri="{9D8B030D-6E8A-4147-A177-3AD203B41FA5}">
                      <a16:colId xmlns:a16="http://schemas.microsoft.com/office/drawing/2014/main" val="1792408497"/>
                    </a:ext>
                  </a:extLst>
                </a:gridCol>
                <a:gridCol w="1008306">
                  <a:extLst>
                    <a:ext uri="{9D8B030D-6E8A-4147-A177-3AD203B41FA5}">
                      <a16:colId xmlns:a16="http://schemas.microsoft.com/office/drawing/2014/main" val="3639054289"/>
                    </a:ext>
                  </a:extLst>
                </a:gridCol>
                <a:gridCol w="1008306">
                  <a:extLst>
                    <a:ext uri="{9D8B030D-6E8A-4147-A177-3AD203B41FA5}">
                      <a16:colId xmlns:a16="http://schemas.microsoft.com/office/drawing/2014/main" val="1696600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availabilities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availability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availed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availing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avalanche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zygote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783228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0B7C59AB-FCEE-4996-BEA1-047F4206B0B2}"/>
              </a:ext>
            </a:extLst>
          </p:cNvPr>
          <p:cNvSpPr/>
          <p:nvPr/>
        </p:nvSpPr>
        <p:spPr>
          <a:xfrm>
            <a:off x="2097248" y="4067245"/>
            <a:ext cx="511728" cy="3708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D3457A6-1548-439B-9CE2-D7AE5C90D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22387"/>
              </p:ext>
            </p:extLst>
          </p:nvPr>
        </p:nvGraphicFramePr>
        <p:xfrm>
          <a:off x="1141412" y="4067245"/>
          <a:ext cx="95583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55836">
                  <a:extLst>
                    <a:ext uri="{9D8B030D-6E8A-4147-A177-3AD203B41FA5}">
                      <a16:colId xmlns:a16="http://schemas.microsoft.com/office/drawing/2014/main" val="394954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942593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239FD380-69D5-4860-A9C0-5ED2F2F986BB}"/>
              </a:ext>
            </a:extLst>
          </p:cNvPr>
          <p:cNvSpPr/>
          <p:nvPr/>
        </p:nvSpPr>
        <p:spPr>
          <a:xfrm>
            <a:off x="3564812" y="4067554"/>
            <a:ext cx="511728" cy="3708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19" name="Table 16">
            <a:extLst>
              <a:ext uri="{FF2B5EF4-FFF2-40B4-BE49-F238E27FC236}">
                <a16:creationId xmlns:a16="http://schemas.microsoft.com/office/drawing/2014/main" id="{96AC7406-75DE-42DE-A8D5-626C6E5FE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962049"/>
              </p:ext>
            </p:extLst>
          </p:nvPr>
        </p:nvGraphicFramePr>
        <p:xfrm>
          <a:off x="2608976" y="4067554"/>
          <a:ext cx="95583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55836">
                  <a:extLst>
                    <a:ext uri="{9D8B030D-6E8A-4147-A177-3AD203B41FA5}">
                      <a16:colId xmlns:a16="http://schemas.microsoft.com/office/drawing/2014/main" val="394954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942593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E4169C43-07E8-4C70-9C6F-2355AAD9A08E}"/>
              </a:ext>
            </a:extLst>
          </p:cNvPr>
          <p:cNvSpPr/>
          <p:nvPr/>
        </p:nvSpPr>
        <p:spPr>
          <a:xfrm>
            <a:off x="5134062" y="4052254"/>
            <a:ext cx="511728" cy="3708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21" name="Table 16">
            <a:extLst>
              <a:ext uri="{FF2B5EF4-FFF2-40B4-BE49-F238E27FC236}">
                <a16:creationId xmlns:a16="http://schemas.microsoft.com/office/drawing/2014/main" id="{939F29E5-1860-4DF5-B090-E0365E48F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919970"/>
              </p:ext>
            </p:extLst>
          </p:nvPr>
        </p:nvGraphicFramePr>
        <p:xfrm>
          <a:off x="4076540" y="4052254"/>
          <a:ext cx="1057522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7522">
                  <a:extLst>
                    <a:ext uri="{9D8B030D-6E8A-4147-A177-3AD203B41FA5}">
                      <a16:colId xmlns:a16="http://schemas.microsoft.com/office/drawing/2014/main" val="394954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availabilites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942593"/>
                  </a:ext>
                </a:extLst>
              </a:tr>
            </a:tbl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BD6CA44B-1BF8-4E7A-8C6D-3969B9A8DC2A}"/>
              </a:ext>
            </a:extLst>
          </p:cNvPr>
          <p:cNvSpPr/>
          <p:nvPr/>
        </p:nvSpPr>
        <p:spPr>
          <a:xfrm>
            <a:off x="6647890" y="4066031"/>
            <a:ext cx="511728" cy="3708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23" name="Table 16">
            <a:extLst>
              <a:ext uri="{FF2B5EF4-FFF2-40B4-BE49-F238E27FC236}">
                <a16:creationId xmlns:a16="http://schemas.microsoft.com/office/drawing/2014/main" id="{CC68F59F-A223-4EEA-B8F8-7D2645D81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94748"/>
              </p:ext>
            </p:extLst>
          </p:nvPr>
        </p:nvGraphicFramePr>
        <p:xfrm>
          <a:off x="5668922" y="4066031"/>
          <a:ext cx="95583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55836">
                  <a:extLst>
                    <a:ext uri="{9D8B030D-6E8A-4147-A177-3AD203B41FA5}">
                      <a16:colId xmlns:a16="http://schemas.microsoft.com/office/drawing/2014/main" val="394954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availability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942593"/>
                  </a:ext>
                </a:extLst>
              </a:tr>
            </a:tbl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E0B35D06-0055-4450-AA50-D8B37E9E7EF0}"/>
              </a:ext>
            </a:extLst>
          </p:cNvPr>
          <p:cNvSpPr/>
          <p:nvPr/>
        </p:nvSpPr>
        <p:spPr>
          <a:xfrm>
            <a:off x="8161718" y="4066031"/>
            <a:ext cx="511728" cy="3708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25" name="Table 16">
            <a:extLst>
              <a:ext uri="{FF2B5EF4-FFF2-40B4-BE49-F238E27FC236}">
                <a16:creationId xmlns:a16="http://schemas.microsoft.com/office/drawing/2014/main" id="{657D99B0-592F-499E-AD31-13E49308F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73115"/>
              </p:ext>
            </p:extLst>
          </p:nvPr>
        </p:nvGraphicFramePr>
        <p:xfrm>
          <a:off x="7182750" y="4066402"/>
          <a:ext cx="95583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55836">
                  <a:extLst>
                    <a:ext uri="{9D8B030D-6E8A-4147-A177-3AD203B41FA5}">
                      <a16:colId xmlns:a16="http://schemas.microsoft.com/office/drawing/2014/main" val="394954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942593"/>
                  </a:ext>
                </a:extLst>
              </a:tr>
            </a:tbl>
          </a:graphicData>
        </a:graphic>
      </p:graphicFrame>
      <p:sp>
        <p:nvSpPr>
          <p:cNvPr id="26" name="Arrow: Right 25">
            <a:extLst>
              <a:ext uri="{FF2B5EF4-FFF2-40B4-BE49-F238E27FC236}">
                <a16:creationId xmlns:a16="http://schemas.microsoft.com/office/drawing/2014/main" id="{93C12546-EA62-48A3-AC66-D1F6E7B665E4}"/>
              </a:ext>
            </a:extLst>
          </p:cNvPr>
          <p:cNvSpPr/>
          <p:nvPr/>
        </p:nvSpPr>
        <p:spPr>
          <a:xfrm>
            <a:off x="9675546" y="4066031"/>
            <a:ext cx="511728" cy="3708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27" name="Table 16">
            <a:extLst>
              <a:ext uri="{FF2B5EF4-FFF2-40B4-BE49-F238E27FC236}">
                <a16:creationId xmlns:a16="http://schemas.microsoft.com/office/drawing/2014/main" id="{F5D0FC56-8247-416D-AFEE-17AFB3CCF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37794"/>
              </p:ext>
            </p:extLst>
          </p:nvPr>
        </p:nvGraphicFramePr>
        <p:xfrm>
          <a:off x="8705284" y="4066031"/>
          <a:ext cx="95583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55836">
                  <a:extLst>
                    <a:ext uri="{9D8B030D-6E8A-4147-A177-3AD203B41FA5}">
                      <a16:colId xmlns:a16="http://schemas.microsoft.com/office/drawing/2014/main" val="394954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zygote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942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58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543A-691B-4F33-9219-37B46287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C29F-F199-4B03-A4B7-BEDD19E6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underlying data structure for a dictionary</a:t>
            </a:r>
          </a:p>
          <a:p>
            <a:r>
              <a:rPr lang="en-US" dirty="0"/>
              <a:t>Offers very fast searching, inserting, and removing</a:t>
            </a:r>
          </a:p>
          <a:p>
            <a:pPr lvl="1"/>
            <a:r>
              <a:rPr lang="en-US" dirty="0"/>
              <a:t>Close to O(1) in a lot of cases</a:t>
            </a:r>
          </a:p>
          <a:p>
            <a:r>
              <a:rPr lang="en-US" dirty="0"/>
              <a:t>Sacrifices memory usage for speed</a:t>
            </a:r>
          </a:p>
          <a:p>
            <a:r>
              <a:rPr lang="en-US" dirty="0"/>
              <a:t>Two ways to implement</a:t>
            </a:r>
          </a:p>
          <a:p>
            <a:pPr lvl="1"/>
            <a:r>
              <a:rPr lang="en-US" dirty="0"/>
              <a:t>Open addressing</a:t>
            </a:r>
          </a:p>
          <a:p>
            <a:pPr lvl="1"/>
            <a:r>
              <a:rPr lang="en-US" dirty="0"/>
              <a:t>Separate chaining</a:t>
            </a:r>
          </a:p>
        </p:txBody>
      </p:sp>
    </p:spTree>
    <p:extLst>
      <p:ext uri="{BB962C8B-B14F-4D97-AF65-F5344CB8AC3E}">
        <p14:creationId xmlns:p14="http://schemas.microsoft.com/office/powerpoint/2010/main" val="2758851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1417</TotalTime>
  <Words>1164</Words>
  <Application>Microsoft Office PowerPoint</Application>
  <PresentationFormat>Widescreen</PresentationFormat>
  <Paragraphs>266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Consolas</vt:lpstr>
      <vt:lpstr>Tw Cen MT</vt:lpstr>
      <vt:lpstr>Circuit</vt:lpstr>
      <vt:lpstr>Dictionary</vt:lpstr>
      <vt:lpstr>overview</vt:lpstr>
      <vt:lpstr>Use cases</vt:lpstr>
      <vt:lpstr>Key/value pairs</vt:lpstr>
      <vt:lpstr>key/value pairs</vt:lpstr>
      <vt:lpstr>common functionality</vt:lpstr>
      <vt:lpstr>storing large datasets (vector/dynarray/list)</vt:lpstr>
      <vt:lpstr>vector/list example</vt:lpstr>
      <vt:lpstr>hash tables</vt:lpstr>
      <vt:lpstr>hash tables</vt:lpstr>
      <vt:lpstr>separate chaining overview</vt:lpstr>
      <vt:lpstr>hash functions</vt:lpstr>
      <vt:lpstr>Hash function example</vt:lpstr>
      <vt:lpstr>hash function example</vt:lpstr>
      <vt:lpstr>hash function example</vt:lpstr>
      <vt:lpstr>hash function example</vt:lpstr>
      <vt:lpstr>hash function example</vt:lpstr>
      <vt:lpstr>one-way hashes</vt:lpstr>
      <vt:lpstr>function pointers</vt:lpstr>
      <vt:lpstr>function pointers</vt:lpstr>
      <vt:lpstr>function pointers</vt:lpstr>
      <vt:lpstr>dictionary data members</vt:lpstr>
      <vt:lpstr>dictionary functionality</vt:lpstr>
      <vt:lpstr>pair constructor</vt:lpstr>
      <vt:lpstr>dictionary constructor</vt:lpstr>
      <vt:lpstr>destructor</vt:lpstr>
      <vt:lpstr>copy constructor</vt:lpstr>
      <vt:lpstr>assignment operator</vt:lpstr>
      <vt:lpstr>Clear</vt:lpstr>
      <vt:lpstr>insert</vt:lpstr>
      <vt:lpstr>find</vt:lpstr>
      <vt:lpstr>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</dc:title>
  <dc:creator>Shagrath Silenoz</dc:creator>
  <cp:lastModifiedBy>Shagrath Silenoz</cp:lastModifiedBy>
  <cp:revision>41</cp:revision>
  <dcterms:created xsi:type="dcterms:W3CDTF">2020-07-18T17:24:30Z</dcterms:created>
  <dcterms:modified xsi:type="dcterms:W3CDTF">2021-10-10T17:42:43Z</dcterms:modified>
</cp:coreProperties>
</file>