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299" r:id="rId3"/>
    <p:sldId id="292" r:id="rId4"/>
    <p:sldId id="267" r:id="rId5"/>
    <p:sldId id="296" r:id="rId6"/>
    <p:sldId id="279" r:id="rId7"/>
    <p:sldId id="295" r:id="rId8"/>
    <p:sldId id="280" r:id="rId9"/>
    <p:sldId id="314" r:id="rId10"/>
    <p:sldId id="294" r:id="rId11"/>
    <p:sldId id="281" r:id="rId12"/>
    <p:sldId id="315" r:id="rId13"/>
    <p:sldId id="316" r:id="rId14"/>
    <p:sldId id="317" r:id="rId15"/>
    <p:sldId id="318" r:id="rId16"/>
    <p:sldId id="301" r:id="rId17"/>
    <p:sldId id="297" r:id="rId18"/>
    <p:sldId id="265" r:id="rId19"/>
    <p:sldId id="374" r:id="rId20"/>
    <p:sldId id="345" r:id="rId21"/>
    <p:sldId id="369" r:id="rId22"/>
    <p:sldId id="380" r:id="rId23"/>
    <p:sldId id="347" r:id="rId24"/>
    <p:sldId id="373" r:id="rId25"/>
    <p:sldId id="381" r:id="rId26"/>
    <p:sldId id="378" r:id="rId27"/>
    <p:sldId id="356" r:id="rId28"/>
    <p:sldId id="300" r:id="rId29"/>
    <p:sldId id="282" r:id="rId30"/>
    <p:sldId id="283" r:id="rId31"/>
    <p:sldId id="284" r:id="rId32"/>
    <p:sldId id="375" r:id="rId33"/>
    <p:sldId id="291" r:id="rId34"/>
    <p:sldId id="287" r:id="rId35"/>
    <p:sldId id="288" r:id="rId36"/>
    <p:sldId id="289" r:id="rId37"/>
    <p:sldId id="302" r:id="rId38"/>
    <p:sldId id="303" r:id="rId39"/>
    <p:sldId id="304" r:id="rId40"/>
    <p:sldId id="306" r:id="rId41"/>
    <p:sldId id="357" r:id="rId42"/>
    <p:sldId id="307" r:id="rId43"/>
    <p:sldId id="358" r:id="rId44"/>
    <p:sldId id="359" r:id="rId45"/>
    <p:sldId id="360" r:id="rId46"/>
    <p:sldId id="361" r:id="rId47"/>
    <p:sldId id="362" r:id="rId48"/>
    <p:sldId id="363" r:id="rId49"/>
    <p:sldId id="368" r:id="rId50"/>
    <p:sldId id="364" r:id="rId51"/>
    <p:sldId id="365" r:id="rId52"/>
    <p:sldId id="366" r:id="rId53"/>
    <p:sldId id="367" r:id="rId54"/>
    <p:sldId id="332" r:id="rId55"/>
    <p:sldId id="344"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B2811"/>
    <a:srgbClr val="7E22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574" autoAdjust="0"/>
    <p:restoredTop sz="94660"/>
  </p:normalViewPr>
  <p:slideViewPr>
    <p:cSldViewPr snapToGrid="0">
      <p:cViewPr varScale="1">
        <p:scale>
          <a:sx n="70" d="100"/>
          <a:sy n="70" d="100"/>
        </p:scale>
        <p:origin x="75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3F1EFA3-26F1-4BEA-BBEB-CD93B5E262DB}"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755556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F1EFA3-26F1-4BEA-BBEB-CD93B5E262DB}"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429432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F1EFA3-26F1-4BEA-BBEB-CD93B5E262DB}"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271545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F1EFA3-26F1-4BEA-BBEB-CD93B5E262DB}"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330093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F1EFA3-26F1-4BEA-BBEB-CD93B5E262DB}" type="datetimeFigureOut">
              <a:rPr lang="en-US" smtClean="0"/>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2781290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F1EFA3-26F1-4BEA-BBEB-CD93B5E262DB}"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3208032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F1EFA3-26F1-4BEA-BBEB-CD93B5E262DB}" type="datetimeFigureOut">
              <a:rPr lang="en-US" smtClean="0"/>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3309450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F1EFA3-26F1-4BEA-BBEB-CD93B5E262DB}" type="datetimeFigureOut">
              <a:rPr lang="en-US" smtClean="0"/>
              <a:t>7/9/2025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3640027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F1EFA3-26F1-4BEA-BBEB-CD93B5E262DB}" type="datetimeFigureOut">
              <a:rPr lang="en-US" smtClean="0"/>
              <a:t>7/9/2025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3921181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F1EFA3-26F1-4BEA-BBEB-CD93B5E262DB}"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33832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F1EFA3-26F1-4BEA-BBEB-CD93B5E262DB}" type="datetimeFigureOut">
              <a:rPr lang="en-US" smtClean="0"/>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0662B-EF61-415A-9EB4-620D3CC29CA6}" type="slidenum">
              <a:rPr lang="en-US" smtClean="0"/>
              <a:t>‹#›</a:t>
            </a:fld>
            <a:endParaRPr lang="en-US"/>
          </a:p>
        </p:txBody>
      </p:sp>
    </p:spTree>
    <p:extLst>
      <p:ext uri="{BB962C8B-B14F-4D97-AF65-F5344CB8AC3E}">
        <p14:creationId xmlns:p14="http://schemas.microsoft.com/office/powerpoint/2010/main" val="102264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86000" t="-62000"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1EFA3-26F1-4BEA-BBEB-CD93B5E262DB}" type="datetimeFigureOut">
              <a:rPr lang="en-US" smtClean="0"/>
              <a:t>7/9/2025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0662B-EF61-415A-9EB4-620D3CC29CA6}" type="slidenum">
              <a:rPr lang="en-US" smtClean="0"/>
              <a:t>‹#›</a:t>
            </a:fld>
            <a:endParaRPr lang="en-US"/>
          </a:p>
        </p:txBody>
      </p:sp>
    </p:spTree>
    <p:extLst>
      <p:ext uri="{BB962C8B-B14F-4D97-AF65-F5344CB8AC3E}">
        <p14:creationId xmlns:p14="http://schemas.microsoft.com/office/powerpoint/2010/main" val="2931505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182028" y="1425814"/>
            <a:ext cx="9996671" cy="1821011"/>
          </a:xfrm>
          <a:prstGeom prst="rect">
            <a:avLst/>
          </a:prstGeom>
        </p:spPr>
        <p:txBody>
          <a:bodyPr wrap="square" lIns="0" tIns="0" rIns="0" bIns="0" rtlCol="0" anchor="t">
            <a:spAutoFit/>
          </a:bodyPr>
          <a:lstStyle/>
          <a:p>
            <a:pPr algn="ctr">
              <a:lnSpc>
                <a:spcPts val="14214"/>
              </a:lnSpc>
            </a:pPr>
            <a:r>
              <a:rPr lang="en-US" sz="14600" b="1" spc="300" dirty="0" smtClean="0">
                <a:solidFill>
                  <a:srgbClr val="FFFFFF"/>
                </a:solidFill>
                <a:latin typeface="Call Of Ops Duty" panose="02000500000000000000" pitchFamily="2" charset="0"/>
                <a:ea typeface="Canva Sans Bold"/>
                <a:cs typeface="Canva Sans Bold"/>
                <a:sym typeface="Canva Sans Bold"/>
              </a:rPr>
              <a:t>OPENING</a:t>
            </a:r>
            <a:endParaRPr lang="en-US" sz="14600" b="1" spc="300" dirty="0">
              <a:solidFill>
                <a:srgbClr val="FFFFFF"/>
              </a:solidFill>
              <a:latin typeface="Call Of Ops Duty" panose="02000500000000000000" pitchFamily="2" charset="0"/>
              <a:ea typeface="Canva Sans Bold"/>
              <a:cs typeface="Canva Sans Bold"/>
              <a:sym typeface="Canva Sans Bold"/>
            </a:endParaRPr>
          </a:p>
        </p:txBody>
      </p:sp>
      <p:sp>
        <p:nvSpPr>
          <p:cNvPr id="17" name="Freeform 3"/>
          <p:cNvSpPr/>
          <p:nvPr/>
        </p:nvSpPr>
        <p:spPr>
          <a:xfrm>
            <a:off x="1518557" y="3428057"/>
            <a:ext cx="9323614" cy="2123658"/>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090428" y="3428057"/>
            <a:ext cx="9996671" cy="2123658"/>
          </a:xfrm>
          <a:prstGeom prst="rect">
            <a:avLst/>
          </a:prstGeom>
        </p:spPr>
        <p:txBody>
          <a:bodyPr wrap="square" lIns="0" tIns="0" rIns="0" bIns="0" rtlCol="0" anchor="t">
            <a:spAutoFit/>
          </a:bodyPr>
          <a:lstStyle/>
          <a:p>
            <a:pPr algn="ctr"/>
            <a:r>
              <a:rPr lang="en-US" sz="13800" b="1" dirty="0" smtClean="0">
                <a:solidFill>
                  <a:srgbClr val="951624"/>
                </a:solidFill>
                <a:latin typeface="Dinova" panose="00000900000000000000" pitchFamily="2" charset="0"/>
                <a:ea typeface="Canva Sans Bold"/>
                <a:cs typeface="Canva Sans Bold"/>
                <a:sym typeface="Canva Sans Bold"/>
              </a:rPr>
              <a:t>PRAYER</a:t>
            </a:r>
            <a:endParaRPr lang="en-US" sz="138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1873825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221057" y="1376828"/>
            <a:ext cx="9996671" cy="1821011"/>
          </a:xfrm>
          <a:prstGeom prst="rect">
            <a:avLst/>
          </a:prstGeom>
        </p:spPr>
        <p:txBody>
          <a:bodyPr wrap="square" lIns="0" tIns="0" rIns="0" bIns="0" rtlCol="0" anchor="t">
            <a:spAutoFit/>
          </a:bodyPr>
          <a:lstStyle/>
          <a:p>
            <a:pPr algn="ctr">
              <a:lnSpc>
                <a:spcPts val="14214"/>
              </a:lnSpc>
            </a:pPr>
            <a:r>
              <a:rPr lang="en-US" sz="12200" b="1" spc="300" dirty="0">
                <a:solidFill>
                  <a:srgbClr val="FFFFFF"/>
                </a:solidFill>
                <a:latin typeface="Call Of Ops Duty" panose="02000500000000000000" pitchFamily="2" charset="0"/>
                <a:ea typeface="Canva Sans Bold"/>
                <a:cs typeface="Canva Sans Bold"/>
                <a:sym typeface="Canva Sans Bold"/>
              </a:rPr>
              <a:t>Intercession </a:t>
            </a:r>
          </a:p>
        </p:txBody>
      </p:sp>
      <p:sp>
        <p:nvSpPr>
          <p:cNvPr id="17" name="Freeform 3"/>
          <p:cNvSpPr/>
          <p:nvPr/>
        </p:nvSpPr>
        <p:spPr>
          <a:xfrm>
            <a:off x="1518557" y="3428057"/>
            <a:ext cx="9323614" cy="2123658"/>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090428" y="3428057"/>
            <a:ext cx="9996671" cy="2123658"/>
          </a:xfrm>
          <a:prstGeom prst="rect">
            <a:avLst/>
          </a:prstGeom>
        </p:spPr>
        <p:txBody>
          <a:bodyPr wrap="square" lIns="0" tIns="0" rIns="0" bIns="0" rtlCol="0" anchor="t">
            <a:spAutoFit/>
          </a:bodyPr>
          <a:lstStyle/>
          <a:p>
            <a:pPr algn="ctr"/>
            <a:r>
              <a:rPr lang="en-US" sz="13800" b="1" dirty="0" smtClean="0">
                <a:solidFill>
                  <a:srgbClr val="951624"/>
                </a:solidFill>
                <a:latin typeface="Dinova" panose="00000900000000000000" pitchFamily="2" charset="0"/>
                <a:ea typeface="Canva Sans Bold"/>
                <a:cs typeface="Canva Sans Bold"/>
                <a:sym typeface="Canva Sans Bold"/>
              </a:rPr>
              <a:t>FOUR</a:t>
            </a:r>
            <a:endParaRPr lang="en-US" sz="138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227360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DE54E-D1D4-89EE-0B37-75ADF25725A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745DE00-9E39-5866-5F4B-94607B1770CD}"/>
              </a:ext>
            </a:extLst>
          </p:cNvPr>
          <p:cNvSpPr/>
          <p:nvPr/>
        </p:nvSpPr>
        <p:spPr>
          <a:xfrm>
            <a:off x="565457" y="758617"/>
            <a:ext cx="11061084" cy="5262979"/>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800" dirty="0">
                <a:solidFill>
                  <a:schemeClr val="bg1"/>
                </a:solidFill>
                <a:latin typeface="Arial Black" panose="020B0A04020102020204" pitchFamily="34" charset="0"/>
                <a:ea typeface="Times New Roman" panose="02020603050405020304" pitchFamily="18" charset="0"/>
              </a:rPr>
              <a:t>Father, let Kingdom advancement engagement remain every Winner’s delight all through Operation-By-All-Means and beyond, leading to diverse open rewards within this Season of Glory </a:t>
            </a:r>
          </a:p>
        </p:txBody>
      </p:sp>
      <p:sp>
        <p:nvSpPr>
          <p:cNvPr id="6" name="Rectangle 5">
            <a:extLst>
              <a:ext uri="{FF2B5EF4-FFF2-40B4-BE49-F238E27FC236}">
                <a16:creationId xmlns:a16="http://schemas.microsoft.com/office/drawing/2014/main" id="{C705084F-1CD8-01D8-C36C-3D6A8F7F4842}"/>
              </a:ext>
            </a:extLst>
          </p:cNvPr>
          <p:cNvSpPr/>
          <p:nvPr/>
        </p:nvSpPr>
        <p:spPr>
          <a:xfrm>
            <a:off x="3778362" y="0"/>
            <a:ext cx="4635276" cy="923330"/>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5400" dirty="0">
                <a:solidFill>
                  <a:srgbClr val="FFFF00"/>
                </a:solidFill>
                <a:latin typeface="Impact" panose="020B0806030902050204" pitchFamily="34" charset="0"/>
                <a:ea typeface="Times New Roman" panose="02020603050405020304" pitchFamily="18" charset="0"/>
              </a:rPr>
              <a:t>Intercession 4</a:t>
            </a:r>
          </a:p>
        </p:txBody>
      </p:sp>
      <p:sp>
        <p:nvSpPr>
          <p:cNvPr id="7" name="Rectangle 6">
            <a:extLst>
              <a:ext uri="{FF2B5EF4-FFF2-40B4-BE49-F238E27FC236}">
                <a16:creationId xmlns:a16="http://schemas.microsoft.com/office/drawing/2014/main" id="{22CEFFB6-3703-1972-ED9C-D7465E441100}"/>
              </a:ext>
            </a:extLst>
          </p:cNvPr>
          <p:cNvSpPr/>
          <p:nvPr/>
        </p:nvSpPr>
        <p:spPr>
          <a:xfrm>
            <a:off x="3947885" y="6021596"/>
            <a:ext cx="4296228"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sv-SE" sz="4000" dirty="0">
                <a:solidFill>
                  <a:srgbClr val="FFFF00"/>
                </a:solidFill>
                <a:latin typeface="Impact" panose="020B0806030902050204" pitchFamily="34" charset="0"/>
                <a:ea typeface="Times New Roman" panose="02020603050405020304" pitchFamily="18" charset="0"/>
              </a:rPr>
              <a:t>Matt. 6:33 </a:t>
            </a:r>
          </a:p>
        </p:txBody>
      </p:sp>
      <p:sp>
        <p:nvSpPr>
          <p:cNvPr id="3" name="Rectangle 2">
            <a:extLst>
              <a:ext uri="{FF2B5EF4-FFF2-40B4-BE49-F238E27FC236}">
                <a16:creationId xmlns:a16="http://schemas.microsoft.com/office/drawing/2014/main" id="{65B78611-FB10-766C-4BA9-A14A395BBF9F}"/>
              </a:ext>
            </a:extLst>
          </p:cNvPr>
          <p:cNvSpPr/>
          <p:nvPr/>
        </p:nvSpPr>
        <p:spPr>
          <a:xfrm>
            <a:off x="4292944" y="6021596"/>
            <a:ext cx="3606111" cy="707886"/>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0124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221057" y="1376828"/>
            <a:ext cx="9996671" cy="1821011"/>
          </a:xfrm>
          <a:prstGeom prst="rect">
            <a:avLst/>
          </a:prstGeom>
        </p:spPr>
        <p:txBody>
          <a:bodyPr wrap="square" lIns="0" tIns="0" rIns="0" bIns="0" rtlCol="0" anchor="t">
            <a:spAutoFit/>
          </a:bodyPr>
          <a:lstStyle/>
          <a:p>
            <a:pPr algn="ctr">
              <a:lnSpc>
                <a:spcPts val="14214"/>
              </a:lnSpc>
            </a:pPr>
            <a:r>
              <a:rPr lang="en-US" sz="12200" b="1" spc="300" dirty="0">
                <a:solidFill>
                  <a:srgbClr val="FFFFFF"/>
                </a:solidFill>
                <a:latin typeface="Call Of Ops Duty" panose="02000500000000000000" pitchFamily="2" charset="0"/>
                <a:ea typeface="Canva Sans Bold"/>
                <a:cs typeface="Canva Sans Bold"/>
                <a:sym typeface="Canva Sans Bold"/>
              </a:rPr>
              <a:t>Intercession </a:t>
            </a:r>
          </a:p>
        </p:txBody>
      </p:sp>
      <p:sp>
        <p:nvSpPr>
          <p:cNvPr id="17" name="Freeform 3"/>
          <p:cNvSpPr/>
          <p:nvPr/>
        </p:nvSpPr>
        <p:spPr>
          <a:xfrm>
            <a:off x="1518557" y="3428057"/>
            <a:ext cx="9323614" cy="2123658"/>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090428" y="3428057"/>
            <a:ext cx="9996671" cy="2123658"/>
          </a:xfrm>
          <a:prstGeom prst="rect">
            <a:avLst/>
          </a:prstGeom>
        </p:spPr>
        <p:txBody>
          <a:bodyPr wrap="square" lIns="0" tIns="0" rIns="0" bIns="0" rtlCol="0" anchor="t">
            <a:spAutoFit/>
          </a:bodyPr>
          <a:lstStyle/>
          <a:p>
            <a:pPr algn="ctr"/>
            <a:r>
              <a:rPr lang="en-US" sz="13800" b="1" dirty="0" smtClean="0">
                <a:solidFill>
                  <a:srgbClr val="951624"/>
                </a:solidFill>
                <a:latin typeface="Dinova" panose="00000900000000000000" pitchFamily="2" charset="0"/>
                <a:ea typeface="Canva Sans Bold"/>
                <a:cs typeface="Canva Sans Bold"/>
                <a:sym typeface="Canva Sans Bold"/>
              </a:rPr>
              <a:t>FIVE</a:t>
            </a:r>
            <a:endParaRPr lang="en-US" sz="138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2030696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DE54E-D1D4-89EE-0B37-75ADF25725A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745DE00-9E39-5866-5F4B-94607B1770CD}"/>
              </a:ext>
            </a:extLst>
          </p:cNvPr>
          <p:cNvSpPr/>
          <p:nvPr/>
        </p:nvSpPr>
        <p:spPr>
          <a:xfrm>
            <a:off x="593374" y="923330"/>
            <a:ext cx="11321742" cy="5078313"/>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5400" dirty="0">
                <a:solidFill>
                  <a:schemeClr val="bg1"/>
                </a:solidFill>
                <a:latin typeface="Arial Black" panose="020B0A04020102020204" pitchFamily="34" charset="0"/>
                <a:ea typeface="Times New Roman" panose="02020603050405020304" pitchFamily="18" charset="0"/>
              </a:rPr>
              <a:t>Father, we pull down every stronghold of the enemy against the full delivery of the Church growth agenda as Operation-By-All-Means continues this week </a:t>
            </a:r>
          </a:p>
        </p:txBody>
      </p:sp>
      <p:sp>
        <p:nvSpPr>
          <p:cNvPr id="6" name="Rectangle 5">
            <a:extLst>
              <a:ext uri="{FF2B5EF4-FFF2-40B4-BE49-F238E27FC236}">
                <a16:creationId xmlns:a16="http://schemas.microsoft.com/office/drawing/2014/main" id="{C705084F-1CD8-01D8-C36C-3D6A8F7F4842}"/>
              </a:ext>
            </a:extLst>
          </p:cNvPr>
          <p:cNvSpPr/>
          <p:nvPr/>
        </p:nvSpPr>
        <p:spPr>
          <a:xfrm>
            <a:off x="3778362" y="0"/>
            <a:ext cx="4635276" cy="923330"/>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5400" dirty="0">
                <a:solidFill>
                  <a:srgbClr val="FFFF00"/>
                </a:solidFill>
                <a:latin typeface="Impact" panose="020B0806030902050204" pitchFamily="34" charset="0"/>
                <a:ea typeface="Times New Roman" panose="02020603050405020304" pitchFamily="18" charset="0"/>
              </a:rPr>
              <a:t>Intercession </a:t>
            </a:r>
            <a:r>
              <a:rPr lang="en-US" sz="5400" dirty="0" smtClean="0">
                <a:solidFill>
                  <a:srgbClr val="FFFF00"/>
                </a:solidFill>
                <a:latin typeface="Impact" panose="020B0806030902050204" pitchFamily="34" charset="0"/>
                <a:ea typeface="Times New Roman" panose="02020603050405020304" pitchFamily="18" charset="0"/>
              </a:rPr>
              <a:t>5</a:t>
            </a:r>
            <a:endParaRPr lang="en-US" sz="5400" dirty="0">
              <a:solidFill>
                <a:srgbClr val="FFFF00"/>
              </a:solidFill>
              <a:latin typeface="Impact" panose="020B0806030902050204" pitchFamily="34" charset="0"/>
              <a:ea typeface="Times New Roman" panose="02020603050405020304" pitchFamily="18" charset="0"/>
            </a:endParaRPr>
          </a:p>
        </p:txBody>
      </p:sp>
      <p:sp>
        <p:nvSpPr>
          <p:cNvPr id="7" name="Rectangle 6">
            <a:extLst>
              <a:ext uri="{FF2B5EF4-FFF2-40B4-BE49-F238E27FC236}">
                <a16:creationId xmlns:a16="http://schemas.microsoft.com/office/drawing/2014/main" id="{22CEFFB6-3703-1972-ED9C-D7465E441100}"/>
              </a:ext>
            </a:extLst>
          </p:cNvPr>
          <p:cNvSpPr/>
          <p:nvPr/>
        </p:nvSpPr>
        <p:spPr>
          <a:xfrm>
            <a:off x="4709887" y="5938469"/>
            <a:ext cx="2868550" cy="646331"/>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3600" dirty="0">
                <a:solidFill>
                  <a:srgbClr val="FFFF00"/>
                </a:solidFill>
                <a:latin typeface="Impact" panose="020B0806030902050204" pitchFamily="34" charset="0"/>
                <a:ea typeface="Times New Roman" panose="02020603050405020304" pitchFamily="18" charset="0"/>
              </a:rPr>
              <a:t>Matt. 16:18 </a:t>
            </a:r>
          </a:p>
        </p:txBody>
      </p:sp>
      <p:sp>
        <p:nvSpPr>
          <p:cNvPr id="3" name="Rectangle 2">
            <a:extLst>
              <a:ext uri="{FF2B5EF4-FFF2-40B4-BE49-F238E27FC236}">
                <a16:creationId xmlns:a16="http://schemas.microsoft.com/office/drawing/2014/main" id="{65B78611-FB10-766C-4BA9-A14A395BBF9F}"/>
              </a:ext>
            </a:extLst>
          </p:cNvPr>
          <p:cNvSpPr/>
          <p:nvPr/>
        </p:nvSpPr>
        <p:spPr>
          <a:xfrm>
            <a:off x="4998720" y="5938469"/>
            <a:ext cx="2265680" cy="707886"/>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22071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221057" y="1376828"/>
            <a:ext cx="9996671" cy="1821011"/>
          </a:xfrm>
          <a:prstGeom prst="rect">
            <a:avLst/>
          </a:prstGeom>
        </p:spPr>
        <p:txBody>
          <a:bodyPr wrap="square" lIns="0" tIns="0" rIns="0" bIns="0" rtlCol="0" anchor="t">
            <a:spAutoFit/>
          </a:bodyPr>
          <a:lstStyle/>
          <a:p>
            <a:pPr algn="ctr">
              <a:lnSpc>
                <a:spcPts val="14214"/>
              </a:lnSpc>
            </a:pPr>
            <a:r>
              <a:rPr lang="en-US" sz="12200" b="1" spc="300" dirty="0">
                <a:solidFill>
                  <a:srgbClr val="FFFFFF"/>
                </a:solidFill>
                <a:latin typeface="Call Of Ops Duty" panose="02000500000000000000" pitchFamily="2" charset="0"/>
                <a:ea typeface="Canva Sans Bold"/>
                <a:cs typeface="Canva Sans Bold"/>
                <a:sym typeface="Canva Sans Bold"/>
              </a:rPr>
              <a:t>Intercession </a:t>
            </a:r>
          </a:p>
        </p:txBody>
      </p:sp>
      <p:sp>
        <p:nvSpPr>
          <p:cNvPr id="17" name="Freeform 3"/>
          <p:cNvSpPr/>
          <p:nvPr/>
        </p:nvSpPr>
        <p:spPr>
          <a:xfrm>
            <a:off x="1518557" y="3428057"/>
            <a:ext cx="9323614" cy="2123658"/>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090428" y="3428057"/>
            <a:ext cx="9996671" cy="2123658"/>
          </a:xfrm>
          <a:prstGeom prst="rect">
            <a:avLst/>
          </a:prstGeom>
        </p:spPr>
        <p:txBody>
          <a:bodyPr wrap="square" lIns="0" tIns="0" rIns="0" bIns="0" rtlCol="0" anchor="t">
            <a:spAutoFit/>
          </a:bodyPr>
          <a:lstStyle/>
          <a:p>
            <a:pPr algn="ctr"/>
            <a:r>
              <a:rPr lang="en-US" sz="13800" b="1" dirty="0" smtClean="0">
                <a:solidFill>
                  <a:srgbClr val="951624"/>
                </a:solidFill>
                <a:latin typeface="Dinova" panose="00000900000000000000" pitchFamily="2" charset="0"/>
                <a:ea typeface="Canva Sans Bold"/>
                <a:cs typeface="Canva Sans Bold"/>
                <a:sym typeface="Canva Sans Bold"/>
              </a:rPr>
              <a:t>SIX</a:t>
            </a:r>
            <a:endParaRPr lang="en-US" sz="138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522486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DE54E-D1D4-89EE-0B37-75ADF25725A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745DE00-9E39-5866-5F4B-94607B1770CD}"/>
              </a:ext>
            </a:extLst>
          </p:cNvPr>
          <p:cNvSpPr/>
          <p:nvPr/>
        </p:nvSpPr>
        <p:spPr>
          <a:xfrm>
            <a:off x="1132530" y="1168742"/>
            <a:ext cx="9926939" cy="4524315"/>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800" dirty="0">
                <a:solidFill>
                  <a:schemeClr val="bg1"/>
                </a:solidFill>
                <a:latin typeface="Arial Black" panose="020B0A04020102020204" pitchFamily="34" charset="0"/>
                <a:ea typeface="Times New Roman" panose="02020603050405020304" pitchFamily="18" charset="0"/>
              </a:rPr>
              <a:t>Father, draft record-breaking multitudes into our Services this coming Sunday, and terminate every marital siege by the power of Your Word</a:t>
            </a:r>
            <a:endParaRPr lang="en-US" sz="4800" dirty="0">
              <a:solidFill>
                <a:schemeClr val="bg1"/>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C705084F-1CD8-01D8-C36C-3D6A8F7F4842}"/>
              </a:ext>
            </a:extLst>
          </p:cNvPr>
          <p:cNvSpPr/>
          <p:nvPr/>
        </p:nvSpPr>
        <p:spPr>
          <a:xfrm>
            <a:off x="3778362" y="0"/>
            <a:ext cx="4635276" cy="923330"/>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5400" dirty="0">
                <a:solidFill>
                  <a:srgbClr val="FFFF00"/>
                </a:solidFill>
                <a:latin typeface="Impact" panose="020B0806030902050204" pitchFamily="34" charset="0"/>
                <a:ea typeface="Times New Roman" panose="02020603050405020304" pitchFamily="18" charset="0"/>
              </a:rPr>
              <a:t>Intercession 6</a:t>
            </a:r>
          </a:p>
        </p:txBody>
      </p:sp>
      <p:sp>
        <p:nvSpPr>
          <p:cNvPr id="7" name="Rectangle 6">
            <a:extLst>
              <a:ext uri="{FF2B5EF4-FFF2-40B4-BE49-F238E27FC236}">
                <a16:creationId xmlns:a16="http://schemas.microsoft.com/office/drawing/2014/main" id="{22CEFFB6-3703-1972-ED9C-D7465E441100}"/>
              </a:ext>
            </a:extLst>
          </p:cNvPr>
          <p:cNvSpPr/>
          <p:nvPr/>
        </p:nvSpPr>
        <p:spPr>
          <a:xfrm>
            <a:off x="3947886" y="5938469"/>
            <a:ext cx="4296228"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Impact" panose="020B0806030902050204" pitchFamily="34" charset="0"/>
                <a:ea typeface="Times New Roman" panose="02020603050405020304" pitchFamily="18" charset="0"/>
              </a:rPr>
              <a:t>Isa. 34:16 </a:t>
            </a:r>
            <a:endParaRPr lang="en-US" sz="4000" dirty="0">
              <a:solidFill>
                <a:srgbClr val="FFFF00"/>
              </a:solidFill>
              <a:latin typeface="Impact" panose="020B0806030902050204" pitchFamily="34" charset="0"/>
              <a:ea typeface="Times New Roman" panose="02020603050405020304" pitchFamily="18" charset="0"/>
            </a:endParaRPr>
          </a:p>
        </p:txBody>
      </p:sp>
      <p:sp>
        <p:nvSpPr>
          <p:cNvPr id="3" name="Rectangle 2">
            <a:extLst>
              <a:ext uri="{FF2B5EF4-FFF2-40B4-BE49-F238E27FC236}">
                <a16:creationId xmlns:a16="http://schemas.microsoft.com/office/drawing/2014/main" id="{65B78611-FB10-766C-4BA9-A14A395BBF9F}"/>
              </a:ext>
            </a:extLst>
          </p:cNvPr>
          <p:cNvSpPr/>
          <p:nvPr/>
        </p:nvSpPr>
        <p:spPr>
          <a:xfrm>
            <a:off x="4998720" y="5938469"/>
            <a:ext cx="2265680" cy="707886"/>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34530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221057" y="1376828"/>
            <a:ext cx="9996671" cy="1821011"/>
          </a:xfrm>
          <a:prstGeom prst="rect">
            <a:avLst/>
          </a:prstGeom>
        </p:spPr>
        <p:txBody>
          <a:bodyPr wrap="square" lIns="0" tIns="0" rIns="0" bIns="0" rtlCol="0" anchor="t">
            <a:spAutoFit/>
          </a:bodyPr>
          <a:lstStyle/>
          <a:p>
            <a:pPr algn="ctr">
              <a:lnSpc>
                <a:spcPts val="14214"/>
              </a:lnSpc>
            </a:pPr>
            <a:r>
              <a:rPr lang="en-US" sz="12200" b="1" spc="300" dirty="0" smtClean="0">
                <a:solidFill>
                  <a:srgbClr val="FFFFFF"/>
                </a:solidFill>
                <a:latin typeface="Call Of Ops Duty" panose="02000500000000000000" pitchFamily="2" charset="0"/>
                <a:ea typeface="Canva Sans Bold"/>
                <a:cs typeface="Canva Sans Bold"/>
                <a:sym typeface="Canva Sans Bold"/>
              </a:rPr>
              <a:t>PERSONAL</a:t>
            </a:r>
            <a:endParaRPr lang="en-US" sz="12200" b="1" spc="300" dirty="0">
              <a:solidFill>
                <a:srgbClr val="FFFFFF"/>
              </a:solidFill>
              <a:latin typeface="Call Of Ops Duty" panose="02000500000000000000" pitchFamily="2" charset="0"/>
              <a:ea typeface="Canva Sans Bold"/>
              <a:cs typeface="Canva Sans Bold"/>
              <a:sym typeface="Canva Sans Bold"/>
            </a:endParaRPr>
          </a:p>
        </p:txBody>
      </p:sp>
      <p:sp>
        <p:nvSpPr>
          <p:cNvPr id="17" name="Freeform 3"/>
          <p:cNvSpPr/>
          <p:nvPr/>
        </p:nvSpPr>
        <p:spPr>
          <a:xfrm>
            <a:off x="1420586" y="3428057"/>
            <a:ext cx="9421585" cy="2123658"/>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090428" y="3428057"/>
            <a:ext cx="9996671" cy="1769715"/>
          </a:xfrm>
          <a:prstGeom prst="rect">
            <a:avLst/>
          </a:prstGeom>
        </p:spPr>
        <p:txBody>
          <a:bodyPr wrap="square" lIns="0" tIns="0" rIns="0" bIns="0" rtlCol="0" anchor="t">
            <a:spAutoFit/>
          </a:bodyPr>
          <a:lstStyle/>
          <a:p>
            <a:pPr algn="ctr"/>
            <a:r>
              <a:rPr lang="en-US" sz="11500" b="1" dirty="0" smtClean="0">
                <a:solidFill>
                  <a:srgbClr val="951624"/>
                </a:solidFill>
                <a:latin typeface="Dinova" panose="00000900000000000000" pitchFamily="2" charset="0"/>
                <a:ea typeface="Canva Sans Bold"/>
                <a:cs typeface="Canva Sans Bold"/>
                <a:sym typeface="Canva Sans Bold"/>
              </a:rPr>
              <a:t>Supplication</a:t>
            </a:r>
            <a:endParaRPr lang="en-US" sz="115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800888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221057" y="1376828"/>
            <a:ext cx="9996671" cy="3642023"/>
          </a:xfrm>
          <a:prstGeom prst="rect">
            <a:avLst/>
          </a:prstGeom>
        </p:spPr>
        <p:txBody>
          <a:bodyPr wrap="square" lIns="0" tIns="0" rIns="0" bIns="0" rtlCol="0" anchor="t">
            <a:spAutoFit/>
          </a:bodyPr>
          <a:lstStyle/>
          <a:p>
            <a:pPr algn="ctr">
              <a:lnSpc>
                <a:spcPts val="14214"/>
              </a:lnSpc>
            </a:pPr>
            <a:r>
              <a:rPr lang="en-US" sz="12200" b="1" spc="300" dirty="0">
                <a:solidFill>
                  <a:srgbClr val="FFFFFF"/>
                </a:solidFill>
                <a:latin typeface="Call Of Ops Duty" panose="02000500000000000000" pitchFamily="2" charset="0"/>
                <a:ea typeface="Canva Sans Bold"/>
                <a:cs typeface="Canva Sans Bold"/>
                <a:sym typeface="Canva Sans Bold"/>
              </a:rPr>
              <a:t>Announcement</a:t>
            </a:r>
          </a:p>
        </p:txBody>
      </p:sp>
      <p:sp>
        <p:nvSpPr>
          <p:cNvPr id="17" name="Freeform 3"/>
          <p:cNvSpPr/>
          <p:nvPr/>
        </p:nvSpPr>
        <p:spPr>
          <a:xfrm>
            <a:off x="1518557" y="3428057"/>
            <a:ext cx="9323614" cy="2123658"/>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090428" y="3428057"/>
            <a:ext cx="9996671" cy="2123658"/>
          </a:xfrm>
          <a:prstGeom prst="rect">
            <a:avLst/>
          </a:prstGeom>
        </p:spPr>
        <p:txBody>
          <a:bodyPr wrap="square" lIns="0" tIns="0" rIns="0" bIns="0" rtlCol="0" anchor="t">
            <a:spAutoFit/>
          </a:bodyPr>
          <a:lstStyle/>
          <a:p>
            <a:pPr algn="ctr"/>
            <a:r>
              <a:rPr lang="en-US" sz="13800" b="1" dirty="0" smtClean="0">
                <a:solidFill>
                  <a:srgbClr val="951624"/>
                </a:solidFill>
                <a:latin typeface="Dinova" panose="00000900000000000000" pitchFamily="2" charset="0"/>
                <a:ea typeface="Canva Sans Bold"/>
                <a:cs typeface="Canva Sans Bold"/>
                <a:sym typeface="Canva Sans Bold"/>
              </a:rPr>
              <a:t>TIME</a:t>
            </a:r>
            <a:endParaRPr lang="en-US" sz="138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45176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15FA48A-6830-CC3C-1715-56AAB7A6254D}"/>
              </a:ext>
            </a:extLst>
          </p:cNvPr>
          <p:cNvSpPr/>
          <p:nvPr/>
        </p:nvSpPr>
        <p:spPr>
          <a:xfrm>
            <a:off x="676632" y="625998"/>
            <a:ext cx="10838736" cy="6186309"/>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400" dirty="0">
                <a:solidFill>
                  <a:schemeClr val="bg1"/>
                </a:solidFill>
                <a:latin typeface="Arial Black" panose="020B0A04020102020204" pitchFamily="34" charset="0"/>
                <a:ea typeface="Times New Roman" panose="02020603050405020304" pitchFamily="18" charset="0"/>
              </a:rPr>
              <a:t>Remember, Operation By All Means is ongoing in this Midst of the Year Season of Glory! Every member is expected to deliver minimum 4 standing Souls, and  as we do, this church, WCI Caldwell Garden of Faith shall be minimum double her current attendance in Jesus Name. Remember, “he </a:t>
            </a:r>
            <a:r>
              <a:rPr lang="en-US" sz="4400" dirty="0" smtClean="0">
                <a:solidFill>
                  <a:schemeClr val="bg1"/>
                </a:solidFill>
                <a:latin typeface="Arial Black" panose="020B0A04020102020204" pitchFamily="34" charset="0"/>
                <a:ea typeface="Times New Roman" panose="02020603050405020304" pitchFamily="18" charset="0"/>
              </a:rPr>
              <a:t>that</a:t>
            </a:r>
            <a:endParaRPr lang="en-US" sz="4400" dirty="0">
              <a:solidFill>
                <a:schemeClr val="bg1"/>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Impact" panose="020B0806030902050204" pitchFamily="34" charset="0"/>
                <a:ea typeface="Times New Roman" panose="02020603050405020304" pitchFamily="18" charset="0"/>
              </a:rPr>
              <a:t>Praise the Lord! </a:t>
            </a:r>
          </a:p>
        </p:txBody>
      </p:sp>
    </p:spTree>
    <p:extLst>
      <p:ext uri="{BB962C8B-B14F-4D97-AF65-F5344CB8AC3E}">
        <p14:creationId xmlns:p14="http://schemas.microsoft.com/office/powerpoint/2010/main" val="2431525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15FA48A-6830-CC3C-1715-56AAB7A6254D}"/>
              </a:ext>
            </a:extLst>
          </p:cNvPr>
          <p:cNvSpPr/>
          <p:nvPr/>
        </p:nvSpPr>
        <p:spPr>
          <a:xfrm>
            <a:off x="854052" y="232012"/>
            <a:ext cx="10838736" cy="6247864"/>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err="1">
                <a:solidFill>
                  <a:schemeClr val="bg1"/>
                </a:solidFill>
                <a:latin typeface="Arial Black" panose="020B0A04020102020204" pitchFamily="34" charset="0"/>
                <a:ea typeface="Times New Roman" panose="02020603050405020304" pitchFamily="18" charset="0"/>
              </a:rPr>
              <a:t>reapeth</a:t>
            </a:r>
            <a:r>
              <a:rPr lang="en-US" sz="4000" dirty="0">
                <a:solidFill>
                  <a:schemeClr val="bg1"/>
                </a:solidFill>
                <a:latin typeface="Arial Black" panose="020B0A04020102020204" pitchFamily="34" charset="0"/>
                <a:ea typeface="Times New Roman" panose="02020603050405020304" pitchFamily="18" charset="0"/>
              </a:rPr>
              <a:t> </a:t>
            </a:r>
            <a:r>
              <a:rPr lang="en-US" sz="4000" dirty="0" err="1">
                <a:solidFill>
                  <a:schemeClr val="bg1"/>
                </a:solidFill>
                <a:latin typeface="Arial Black" panose="020B0A04020102020204" pitchFamily="34" charset="0"/>
                <a:ea typeface="Times New Roman" panose="02020603050405020304" pitchFamily="18" charset="0"/>
              </a:rPr>
              <a:t>receiveth</a:t>
            </a:r>
            <a:r>
              <a:rPr lang="en-US" sz="4000" dirty="0">
                <a:solidFill>
                  <a:schemeClr val="bg1"/>
                </a:solidFill>
                <a:latin typeface="Arial Black" panose="020B0A04020102020204" pitchFamily="34" charset="0"/>
                <a:ea typeface="Times New Roman" panose="02020603050405020304" pitchFamily="18" charset="0"/>
              </a:rPr>
              <a:t> wages, and </a:t>
            </a:r>
            <a:r>
              <a:rPr lang="en-US" sz="4000" dirty="0" err="1">
                <a:solidFill>
                  <a:schemeClr val="bg1"/>
                </a:solidFill>
                <a:latin typeface="Arial Black" panose="020B0A04020102020204" pitchFamily="34" charset="0"/>
                <a:ea typeface="Times New Roman" panose="02020603050405020304" pitchFamily="18" charset="0"/>
              </a:rPr>
              <a:t>gathereth</a:t>
            </a:r>
            <a:r>
              <a:rPr lang="en-US" sz="4000" dirty="0">
                <a:solidFill>
                  <a:schemeClr val="bg1"/>
                </a:solidFill>
                <a:latin typeface="Arial Black" panose="020B0A04020102020204" pitchFamily="34" charset="0"/>
                <a:ea typeface="Times New Roman" panose="02020603050405020304" pitchFamily="18" charset="0"/>
              </a:rPr>
              <a:t> fruit unto life eternal: that both he that </a:t>
            </a:r>
            <a:r>
              <a:rPr lang="en-US" sz="4000" dirty="0" err="1">
                <a:solidFill>
                  <a:schemeClr val="bg1"/>
                </a:solidFill>
                <a:latin typeface="Arial Black" panose="020B0A04020102020204" pitchFamily="34" charset="0"/>
                <a:ea typeface="Times New Roman" panose="02020603050405020304" pitchFamily="18" charset="0"/>
              </a:rPr>
              <a:t>soweth</a:t>
            </a:r>
            <a:r>
              <a:rPr lang="en-US" sz="4000" dirty="0">
                <a:solidFill>
                  <a:schemeClr val="bg1"/>
                </a:solidFill>
                <a:latin typeface="Arial Black" panose="020B0A04020102020204" pitchFamily="34" charset="0"/>
                <a:ea typeface="Times New Roman" panose="02020603050405020304" pitchFamily="18" charset="0"/>
              </a:rPr>
              <a:t> and he that </a:t>
            </a:r>
            <a:r>
              <a:rPr lang="en-US" sz="4000" dirty="0" err="1">
                <a:solidFill>
                  <a:schemeClr val="bg1"/>
                </a:solidFill>
                <a:latin typeface="Arial Black" panose="020B0A04020102020204" pitchFamily="34" charset="0"/>
                <a:ea typeface="Times New Roman" panose="02020603050405020304" pitchFamily="18" charset="0"/>
              </a:rPr>
              <a:t>reapeth</a:t>
            </a:r>
            <a:r>
              <a:rPr lang="en-US" sz="4000" dirty="0">
                <a:solidFill>
                  <a:schemeClr val="bg1"/>
                </a:solidFill>
                <a:latin typeface="Arial Black" panose="020B0A04020102020204" pitchFamily="34" charset="0"/>
                <a:ea typeface="Times New Roman" panose="02020603050405020304" pitchFamily="18" charset="0"/>
              </a:rPr>
              <a:t> may rejoice together.” Jn. 4:36.  Therefore, our specialized Outreaches continues tomorrow Thursday -  5:00pm and Saturday - 7:30am. May everyone receive the grace to win this spiritual race in Jesus’ Name. Amen!.</a:t>
            </a:r>
            <a:endParaRPr lang="en-US" sz="4000" dirty="0">
              <a:solidFill>
                <a:schemeClr val="bg1"/>
              </a:solidFill>
              <a:latin typeface="Arial Black" panose="020B0A04020102020204" pitchFamily="34" charset="0"/>
              <a:ea typeface="Times New Roman" panose="02020603050405020304" pitchFamily="18" charset="0"/>
            </a:endParaRPr>
          </a:p>
        </p:txBody>
      </p:sp>
    </p:spTree>
    <p:extLst>
      <p:ext uri="{BB962C8B-B14F-4D97-AF65-F5344CB8AC3E}">
        <p14:creationId xmlns:p14="http://schemas.microsoft.com/office/powerpoint/2010/main" val="3875854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182028" y="1607046"/>
            <a:ext cx="9996671" cy="1821011"/>
          </a:xfrm>
          <a:prstGeom prst="rect">
            <a:avLst/>
          </a:prstGeom>
        </p:spPr>
        <p:txBody>
          <a:bodyPr wrap="square" lIns="0" tIns="0" rIns="0" bIns="0" rtlCol="0" anchor="t">
            <a:spAutoFit/>
          </a:bodyPr>
          <a:lstStyle/>
          <a:p>
            <a:pPr algn="ctr">
              <a:lnSpc>
                <a:spcPts val="14214"/>
              </a:lnSpc>
            </a:pPr>
            <a:r>
              <a:rPr lang="en-US" sz="14600" b="1" spc="300" dirty="0" smtClean="0">
                <a:solidFill>
                  <a:srgbClr val="FFFFFF"/>
                </a:solidFill>
                <a:latin typeface="Call Of Ops Duty" panose="02000500000000000000" pitchFamily="2" charset="0"/>
                <a:ea typeface="Canva Sans Bold"/>
                <a:cs typeface="Canva Sans Bold"/>
                <a:sym typeface="Canva Sans Bold"/>
              </a:rPr>
              <a:t>WORSHIP</a:t>
            </a:r>
            <a:endParaRPr lang="en-US" sz="14600" b="1" spc="300" dirty="0">
              <a:solidFill>
                <a:srgbClr val="FFFFFF"/>
              </a:solidFill>
              <a:latin typeface="Call Of Ops Duty" panose="02000500000000000000" pitchFamily="2" charset="0"/>
              <a:ea typeface="Canva Sans Bold"/>
              <a:cs typeface="Canva Sans Bold"/>
              <a:sym typeface="Canva Sans Bold"/>
            </a:endParaRPr>
          </a:p>
        </p:txBody>
      </p:sp>
      <p:sp>
        <p:nvSpPr>
          <p:cNvPr id="17" name="Freeform 3"/>
          <p:cNvSpPr/>
          <p:nvPr/>
        </p:nvSpPr>
        <p:spPr>
          <a:xfrm>
            <a:off x="1518557" y="3428057"/>
            <a:ext cx="9323614" cy="1821011"/>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319028" y="3125410"/>
            <a:ext cx="9996671" cy="2123658"/>
          </a:xfrm>
          <a:prstGeom prst="rect">
            <a:avLst/>
          </a:prstGeom>
        </p:spPr>
        <p:txBody>
          <a:bodyPr wrap="square" lIns="0" tIns="0" rIns="0" bIns="0" rtlCol="0" anchor="t">
            <a:spAutoFit/>
          </a:bodyPr>
          <a:lstStyle/>
          <a:p>
            <a:pPr algn="ctr"/>
            <a:r>
              <a:rPr lang="en-US" sz="13800" b="1" dirty="0" smtClean="0">
                <a:solidFill>
                  <a:srgbClr val="951624"/>
                </a:solidFill>
                <a:latin typeface="Dinova" panose="00000900000000000000" pitchFamily="2" charset="0"/>
                <a:ea typeface="Canva Sans Bold"/>
                <a:cs typeface="Canva Sans Bold"/>
                <a:sym typeface="Canva Sans Bold"/>
              </a:rPr>
              <a:t>PRAISE</a:t>
            </a:r>
            <a:endParaRPr lang="en-US" sz="13800" b="1" dirty="0">
              <a:solidFill>
                <a:srgbClr val="951624"/>
              </a:solidFill>
              <a:latin typeface="Dinova" panose="00000900000000000000" pitchFamily="2" charset="0"/>
              <a:ea typeface="Canva Sans Bold"/>
              <a:cs typeface="Canva Sans Bold"/>
              <a:sym typeface="Canva Sans Bold"/>
            </a:endParaRPr>
          </a:p>
        </p:txBody>
      </p:sp>
      <p:sp>
        <p:nvSpPr>
          <p:cNvPr id="6" name="TextBox 19"/>
          <p:cNvSpPr txBox="1"/>
          <p:nvPr/>
        </p:nvSpPr>
        <p:spPr>
          <a:xfrm>
            <a:off x="9504621" y="2038039"/>
            <a:ext cx="973343" cy="2123658"/>
          </a:xfrm>
          <a:prstGeom prst="rect">
            <a:avLst/>
          </a:prstGeom>
        </p:spPr>
        <p:txBody>
          <a:bodyPr wrap="square" lIns="0" tIns="0" rIns="0" bIns="0" rtlCol="0" anchor="t">
            <a:spAutoFit/>
          </a:bodyPr>
          <a:lstStyle/>
          <a:p>
            <a:pPr algn="ctr"/>
            <a:r>
              <a:rPr lang="en-US" sz="13800" b="1" dirty="0" smtClean="0">
                <a:solidFill>
                  <a:srgbClr val="FFFF00"/>
                </a:solidFill>
                <a:latin typeface="Dinova" panose="00000900000000000000" pitchFamily="2" charset="0"/>
                <a:ea typeface="Canva Sans Bold"/>
                <a:cs typeface="Canva Sans Bold"/>
                <a:sym typeface="Canva Sans Bold"/>
              </a:rPr>
              <a:t>&amp;</a:t>
            </a:r>
            <a:endParaRPr lang="en-US" sz="13800" b="1" dirty="0">
              <a:solidFill>
                <a:srgbClr val="FFFF00"/>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2091345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15FA48A-6830-CC3C-1715-56AAB7A6254D}"/>
              </a:ext>
            </a:extLst>
          </p:cNvPr>
          <p:cNvSpPr/>
          <p:nvPr/>
        </p:nvSpPr>
        <p:spPr>
          <a:xfrm>
            <a:off x="676632" y="707886"/>
            <a:ext cx="10838736" cy="5909310"/>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5400" dirty="0">
                <a:solidFill>
                  <a:schemeClr val="bg1"/>
                </a:solidFill>
                <a:latin typeface="Arial Black" panose="020B0A04020102020204" pitchFamily="34" charset="0"/>
                <a:ea typeface="Times New Roman" panose="02020603050405020304" pitchFamily="18" charset="0"/>
              </a:rPr>
              <a:t>Covenant Hour of Prayer continues tomorrow, Thursday - Saturday. Take advantage of this platform as an avenue for your spiritual growth and development. Time: 6:30am.</a:t>
            </a:r>
            <a:endParaRPr lang="en-US" sz="5400" dirty="0">
              <a:solidFill>
                <a:schemeClr val="bg1"/>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Impact" panose="020B0806030902050204" pitchFamily="34" charset="0"/>
                <a:ea typeface="Times New Roman" panose="02020603050405020304" pitchFamily="18" charset="0"/>
              </a:rPr>
              <a:t>Praise the Lord! </a:t>
            </a:r>
          </a:p>
        </p:txBody>
      </p:sp>
    </p:spTree>
    <p:extLst>
      <p:ext uri="{BB962C8B-B14F-4D97-AF65-F5344CB8AC3E}">
        <p14:creationId xmlns:p14="http://schemas.microsoft.com/office/powerpoint/2010/main" val="2249879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15FA48A-6830-CC3C-1715-56AAB7A6254D}"/>
              </a:ext>
            </a:extLst>
          </p:cNvPr>
          <p:cNvSpPr/>
          <p:nvPr/>
        </p:nvSpPr>
        <p:spPr>
          <a:xfrm>
            <a:off x="676632" y="707886"/>
            <a:ext cx="10838736" cy="6186309"/>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400" dirty="0">
                <a:solidFill>
                  <a:schemeClr val="bg1"/>
                </a:solidFill>
                <a:latin typeface="Arial Black" panose="020B0A04020102020204" pitchFamily="34" charset="0"/>
                <a:ea typeface="Times New Roman" panose="02020603050405020304" pitchFamily="18" charset="0"/>
              </a:rPr>
              <a:t>The Annual Youth Alive Convention (AYAC) holds from the 19th to 23rd of August 2025. The theme is Built to Last. It shall indeed be a mountain of supernatural transformation for every participants. All youths are encouraged to prayerfully prepare and plan to attend. </a:t>
            </a:r>
            <a:endParaRPr lang="en-US" sz="4400" dirty="0">
              <a:solidFill>
                <a:srgbClr val="FFFF00"/>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smtClean="0">
                <a:solidFill>
                  <a:srgbClr val="FFFF00"/>
                </a:solidFill>
                <a:latin typeface="Impact" panose="020B0806030902050204" pitchFamily="34" charset="0"/>
                <a:ea typeface="Times New Roman" panose="02020603050405020304" pitchFamily="18" charset="0"/>
              </a:rPr>
              <a:t>Good news! </a:t>
            </a:r>
            <a:endParaRPr lang="en-US" sz="4000" dirty="0">
              <a:solidFill>
                <a:srgbClr val="FFFF00"/>
              </a:solidFill>
              <a:latin typeface="Impact" panose="020B0806030902050204" pitchFamily="34" charset="0"/>
              <a:ea typeface="Times New Roman" panose="02020603050405020304" pitchFamily="18" charset="0"/>
            </a:endParaRPr>
          </a:p>
        </p:txBody>
      </p:sp>
    </p:spTree>
    <p:extLst>
      <p:ext uri="{BB962C8B-B14F-4D97-AF65-F5344CB8AC3E}">
        <p14:creationId xmlns:p14="http://schemas.microsoft.com/office/powerpoint/2010/main" val="427332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15FA48A-6830-CC3C-1715-56AAB7A6254D}"/>
              </a:ext>
            </a:extLst>
          </p:cNvPr>
          <p:cNvSpPr/>
          <p:nvPr/>
        </p:nvSpPr>
        <p:spPr>
          <a:xfrm>
            <a:off x="854052" y="117693"/>
            <a:ext cx="10838736" cy="6740307"/>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800" dirty="0">
                <a:solidFill>
                  <a:schemeClr val="bg1"/>
                </a:solidFill>
                <a:latin typeface="Arial Black" panose="020B0A04020102020204" pitchFamily="34" charset="0"/>
                <a:ea typeface="Times New Roman" panose="02020603050405020304" pitchFamily="18" charset="0"/>
              </a:rPr>
              <a:t>Registration is 1,000 LRD, please meet any of the youth officials and register. The practice session for the drama team continues tomorrow Thursday here in church, all interested members are encourage to be apart. Time:4:00pm</a:t>
            </a:r>
            <a:endParaRPr lang="en-US" sz="4800" dirty="0">
              <a:solidFill>
                <a:srgbClr val="FFFF00"/>
              </a:solidFill>
              <a:latin typeface="Arial Black" panose="020B0A04020102020204" pitchFamily="34" charset="0"/>
              <a:ea typeface="Times New Roman" panose="02020603050405020304" pitchFamily="18" charset="0"/>
            </a:endParaRPr>
          </a:p>
        </p:txBody>
      </p:sp>
    </p:spTree>
    <p:extLst>
      <p:ext uri="{BB962C8B-B14F-4D97-AF65-F5344CB8AC3E}">
        <p14:creationId xmlns:p14="http://schemas.microsoft.com/office/powerpoint/2010/main" val="1526457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15FA48A-6830-CC3C-1715-56AAB7A6254D}"/>
              </a:ext>
            </a:extLst>
          </p:cNvPr>
          <p:cNvSpPr/>
          <p:nvPr/>
        </p:nvSpPr>
        <p:spPr>
          <a:xfrm>
            <a:off x="676632" y="885307"/>
            <a:ext cx="10838736" cy="5632311"/>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chemeClr val="bg1"/>
                </a:solidFill>
                <a:latin typeface="Arial Black" panose="020B0A04020102020204" pitchFamily="34" charset="0"/>
                <a:ea typeface="Times New Roman" panose="02020603050405020304" pitchFamily="18" charset="0"/>
              </a:rPr>
              <a:t>WOFBI, The Junior Bible School is just 11 days to go, beginning Monday, 21st July 2025. This is specifically for our children from 5 to 15 years old. We are all encourage to get our children registered, registration is $500 LRD, please meet with any of our office staff and have your children’s name registered.</a:t>
            </a:r>
            <a:endParaRPr lang="en-US" sz="4000" dirty="0">
              <a:solidFill>
                <a:srgbClr val="FFFF00"/>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smtClean="0">
                <a:solidFill>
                  <a:srgbClr val="FFFF00"/>
                </a:solidFill>
                <a:latin typeface="Impact" panose="020B0806030902050204" pitchFamily="34" charset="0"/>
                <a:ea typeface="Times New Roman" panose="02020603050405020304" pitchFamily="18" charset="0"/>
              </a:rPr>
              <a:t>Good news! </a:t>
            </a:r>
            <a:endParaRPr lang="en-US" sz="4000" dirty="0">
              <a:solidFill>
                <a:srgbClr val="FFFF00"/>
              </a:solidFill>
              <a:latin typeface="Impact" panose="020B0806030902050204" pitchFamily="34" charset="0"/>
              <a:ea typeface="Times New Roman" panose="02020603050405020304" pitchFamily="18" charset="0"/>
            </a:endParaRPr>
          </a:p>
        </p:txBody>
      </p:sp>
    </p:spTree>
    <p:extLst>
      <p:ext uri="{BB962C8B-B14F-4D97-AF65-F5344CB8AC3E}">
        <p14:creationId xmlns:p14="http://schemas.microsoft.com/office/powerpoint/2010/main" val="365184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15FA48A-6830-CC3C-1715-56AAB7A6254D}"/>
              </a:ext>
            </a:extLst>
          </p:cNvPr>
          <p:cNvSpPr/>
          <p:nvPr/>
        </p:nvSpPr>
        <p:spPr>
          <a:xfrm>
            <a:off x="676632" y="610136"/>
            <a:ext cx="10838736" cy="6247864"/>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chemeClr val="bg1"/>
                </a:solidFill>
                <a:latin typeface="Arial Black" panose="020B0A04020102020204" pitchFamily="34" charset="0"/>
                <a:ea typeface="Times New Roman" panose="02020603050405020304" pitchFamily="18" charset="0"/>
              </a:rPr>
              <a:t>Our next Water Baptism Session holds this Saturday 12th July 2025. Everyone, both young and old, who is yet to be baptized in water by immersion since they believed, are required to partake of this vital Kingdom Mystery. Our redemption is not complete until we are baptized in water. Please come along with your change of clothes. Time: 9.00am.</a:t>
            </a:r>
            <a:endParaRPr lang="en-US" sz="4000" dirty="0">
              <a:solidFill>
                <a:srgbClr val="FFFF00"/>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Impact" panose="020B0806030902050204" pitchFamily="34" charset="0"/>
                <a:ea typeface="Times New Roman" panose="02020603050405020304" pitchFamily="18" charset="0"/>
              </a:rPr>
              <a:t>Praise the Lord! </a:t>
            </a:r>
          </a:p>
        </p:txBody>
      </p:sp>
    </p:spTree>
    <p:extLst>
      <p:ext uri="{BB962C8B-B14F-4D97-AF65-F5344CB8AC3E}">
        <p14:creationId xmlns:p14="http://schemas.microsoft.com/office/powerpoint/2010/main" val="1809992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15FA48A-6830-CC3C-1715-56AAB7A6254D}"/>
              </a:ext>
            </a:extLst>
          </p:cNvPr>
          <p:cNvSpPr/>
          <p:nvPr/>
        </p:nvSpPr>
        <p:spPr>
          <a:xfrm>
            <a:off x="676632" y="610136"/>
            <a:ext cx="10838736" cy="6247864"/>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chemeClr val="bg1"/>
                </a:solidFill>
                <a:latin typeface="Arial Black" panose="020B0A04020102020204" pitchFamily="34" charset="0"/>
                <a:ea typeface="Times New Roman" panose="02020603050405020304" pitchFamily="18" charset="0"/>
              </a:rPr>
              <a:t>Winners’ Satellite Fellowship, our house-to-house fellowship, also holds tomorrow Saturday at all our locations in Caldwell and its environs. Please locate a center close to you and be part of it for another time of encounter with God. Time: 5:00-6:00pm. Please note that WSF is an integral part of this church, and it is important for all members to </a:t>
            </a:r>
            <a:r>
              <a:rPr lang="en-US" sz="4000" dirty="0" smtClean="0">
                <a:solidFill>
                  <a:schemeClr val="bg1"/>
                </a:solidFill>
                <a:latin typeface="Arial Black" panose="020B0A04020102020204" pitchFamily="34" charset="0"/>
                <a:ea typeface="Times New Roman" panose="02020603050405020304" pitchFamily="18" charset="0"/>
              </a:rPr>
              <a:t>belong</a:t>
            </a:r>
            <a:endParaRPr lang="en-US" sz="4000" dirty="0">
              <a:solidFill>
                <a:srgbClr val="FFFF00"/>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Impact" panose="020B0806030902050204" pitchFamily="34" charset="0"/>
                <a:ea typeface="Times New Roman" panose="02020603050405020304" pitchFamily="18" charset="0"/>
              </a:rPr>
              <a:t>Praise the Lord! </a:t>
            </a:r>
          </a:p>
        </p:txBody>
      </p:sp>
    </p:spTree>
    <p:extLst>
      <p:ext uri="{BB962C8B-B14F-4D97-AF65-F5344CB8AC3E}">
        <p14:creationId xmlns:p14="http://schemas.microsoft.com/office/powerpoint/2010/main" val="4082466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15FA48A-6830-CC3C-1715-56AAB7A6254D}"/>
              </a:ext>
            </a:extLst>
          </p:cNvPr>
          <p:cNvSpPr/>
          <p:nvPr/>
        </p:nvSpPr>
        <p:spPr>
          <a:xfrm>
            <a:off x="813109" y="259307"/>
            <a:ext cx="10838736" cy="6247864"/>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chemeClr val="bg1"/>
                </a:solidFill>
                <a:latin typeface="Arial Black" panose="020B0A04020102020204" pitchFamily="34" charset="0"/>
                <a:ea typeface="Times New Roman" panose="02020603050405020304" pitchFamily="18" charset="0"/>
              </a:rPr>
              <a:t>to one. Meanwhile, if you desire to host a WSF Centre in your house or you wish to be a cell minister, please indicate, and register your name and contact with the Ushers immediately after the service. As you host the Ark in your house, expect </a:t>
            </a:r>
            <a:r>
              <a:rPr lang="en-US" sz="4000" dirty="0" err="1">
                <a:solidFill>
                  <a:schemeClr val="bg1"/>
                </a:solidFill>
                <a:latin typeface="Arial Black" panose="020B0A04020102020204" pitchFamily="34" charset="0"/>
                <a:ea typeface="Times New Roman" panose="02020603050405020304" pitchFamily="18" charset="0"/>
              </a:rPr>
              <a:t>Obededom</a:t>
            </a:r>
            <a:r>
              <a:rPr lang="en-US" sz="4000" dirty="0">
                <a:solidFill>
                  <a:schemeClr val="bg1"/>
                </a:solidFill>
                <a:latin typeface="Arial Black" panose="020B0A04020102020204" pitchFamily="34" charset="0"/>
                <a:ea typeface="Times New Roman" panose="02020603050405020304" pitchFamily="18" charset="0"/>
              </a:rPr>
              <a:t> order of blessings in Jesus’ name. All cell minister are to pick up their cell materials right after this service.</a:t>
            </a:r>
          </a:p>
        </p:txBody>
      </p:sp>
    </p:spTree>
    <p:extLst>
      <p:ext uri="{BB962C8B-B14F-4D97-AF65-F5344CB8AC3E}">
        <p14:creationId xmlns:p14="http://schemas.microsoft.com/office/powerpoint/2010/main" val="29002215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CAD7E-3FA0-D9CB-12BA-C9C583CBD3A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15FA48A-6830-CC3C-1715-56AAB7A6254D}"/>
              </a:ext>
            </a:extLst>
          </p:cNvPr>
          <p:cNvSpPr/>
          <p:nvPr/>
        </p:nvSpPr>
        <p:spPr>
          <a:xfrm>
            <a:off x="321275" y="684278"/>
            <a:ext cx="11640065" cy="5632311"/>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chemeClr val="bg1"/>
                </a:solidFill>
                <a:latin typeface="Arial Black" panose="020B0A04020102020204" pitchFamily="34" charset="0"/>
                <a:ea typeface="Times New Roman" panose="02020603050405020304" pitchFamily="18" charset="0"/>
              </a:rPr>
              <a:t>Next Sunday, 13th July 2025 @ Winners’ Chapel International  Caldwell Garden of Faith shall be our </a:t>
            </a:r>
            <a:r>
              <a:rPr lang="en-US" sz="4000" dirty="0" smtClean="0">
                <a:solidFill>
                  <a:srgbClr val="FFFF00"/>
                </a:solidFill>
                <a:latin typeface="Arial Black" panose="020B0A04020102020204" pitchFamily="34" charset="0"/>
                <a:ea typeface="Times New Roman" panose="02020603050405020304" pitchFamily="18" charset="0"/>
              </a:rPr>
              <a:t>COVENANT DAY OF MARITAL BREAKTHROUGH. </a:t>
            </a:r>
            <a:r>
              <a:rPr lang="en-US" sz="4000" dirty="0" smtClean="0">
                <a:solidFill>
                  <a:schemeClr val="bg1"/>
                </a:solidFill>
                <a:latin typeface="Arial Black" panose="020B0A04020102020204" pitchFamily="34" charset="0"/>
                <a:ea typeface="Times New Roman" panose="02020603050405020304" pitchFamily="18" charset="0"/>
              </a:rPr>
              <a:t>It </a:t>
            </a:r>
            <a:r>
              <a:rPr lang="en-US" sz="4000" dirty="0">
                <a:solidFill>
                  <a:schemeClr val="bg1"/>
                </a:solidFill>
                <a:latin typeface="Arial Black" panose="020B0A04020102020204" pitchFamily="34" charset="0"/>
                <a:ea typeface="Times New Roman" panose="02020603050405020304" pitchFamily="18" charset="0"/>
              </a:rPr>
              <a:t>shall also double as our Special Monthly Communion Service. It shall be a service to be remembered. time is as follows: 1st Service – </a:t>
            </a:r>
            <a:r>
              <a:rPr lang="en-US" sz="4000" dirty="0">
                <a:solidFill>
                  <a:srgbClr val="FFFF00"/>
                </a:solidFill>
                <a:latin typeface="Arial Black" panose="020B0A04020102020204" pitchFamily="34" charset="0"/>
                <a:ea typeface="Times New Roman" panose="02020603050405020304" pitchFamily="18" charset="0"/>
              </a:rPr>
              <a:t>7:00am;</a:t>
            </a:r>
            <a:r>
              <a:rPr lang="en-US" sz="4000" dirty="0">
                <a:solidFill>
                  <a:schemeClr val="bg1"/>
                </a:solidFill>
                <a:latin typeface="Arial Black" panose="020B0A04020102020204" pitchFamily="34" charset="0"/>
                <a:ea typeface="Times New Roman" panose="02020603050405020304" pitchFamily="18" charset="0"/>
              </a:rPr>
              <a:t> 2nd Service – </a:t>
            </a:r>
            <a:r>
              <a:rPr lang="en-US" sz="4000" dirty="0">
                <a:solidFill>
                  <a:srgbClr val="FFFF00"/>
                </a:solidFill>
                <a:latin typeface="Arial Black" panose="020B0A04020102020204" pitchFamily="34" charset="0"/>
                <a:ea typeface="Times New Roman" panose="02020603050405020304" pitchFamily="18" charset="0"/>
              </a:rPr>
              <a:t>9:00am.</a:t>
            </a:r>
            <a:endParaRPr lang="en-US" sz="4000" dirty="0">
              <a:solidFill>
                <a:srgbClr val="FFFF00"/>
              </a:solidFill>
              <a:latin typeface="Arial Black" panose="020B0A04020102020204" pitchFamily="34" charset="0"/>
              <a:ea typeface="Times New Roman" panose="02020603050405020304" pitchFamily="18" charset="0"/>
            </a:endParaRPr>
          </a:p>
        </p:txBody>
      </p:sp>
      <p:sp>
        <p:nvSpPr>
          <p:cNvPr id="6" name="Rectangle 5">
            <a:extLst>
              <a:ext uri="{FF2B5EF4-FFF2-40B4-BE49-F238E27FC236}">
                <a16:creationId xmlns:a16="http://schemas.microsoft.com/office/drawing/2014/main" id="{BB4C5DD8-1C0D-39F4-5CE1-AF53BEE72014}"/>
              </a:ext>
            </a:extLst>
          </p:cNvPr>
          <p:cNvSpPr/>
          <p:nvPr/>
        </p:nvSpPr>
        <p:spPr>
          <a:xfrm>
            <a:off x="4054440" y="0"/>
            <a:ext cx="4083120"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rgbClr val="FFFF00"/>
                </a:solidFill>
                <a:latin typeface="Arial Black" panose="020B0A04020102020204" pitchFamily="34" charset="0"/>
                <a:ea typeface="Times New Roman" panose="02020603050405020304" pitchFamily="18" charset="0"/>
              </a:rPr>
              <a:t>Good News!</a:t>
            </a:r>
            <a:endParaRPr lang="en-US" sz="4000" dirty="0">
              <a:solidFill>
                <a:srgbClr val="FFFF00"/>
              </a:solidFill>
              <a:latin typeface="Impact" panose="020B0806030902050204" pitchFamily="34" charset="0"/>
              <a:ea typeface="Times New Roman" panose="02020603050405020304" pitchFamily="18" charset="0"/>
            </a:endParaRPr>
          </a:p>
        </p:txBody>
      </p:sp>
    </p:spTree>
    <p:extLst>
      <p:ext uri="{BB962C8B-B14F-4D97-AF65-F5344CB8AC3E}">
        <p14:creationId xmlns:p14="http://schemas.microsoft.com/office/powerpoint/2010/main" val="3061897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090429" y="429771"/>
            <a:ext cx="9996671" cy="3642023"/>
          </a:xfrm>
          <a:prstGeom prst="rect">
            <a:avLst/>
          </a:prstGeom>
        </p:spPr>
        <p:txBody>
          <a:bodyPr wrap="square" lIns="0" tIns="0" rIns="0" bIns="0" rtlCol="0" anchor="t">
            <a:spAutoFit/>
          </a:bodyPr>
          <a:lstStyle/>
          <a:p>
            <a:pPr algn="ctr">
              <a:lnSpc>
                <a:spcPts val="14214"/>
              </a:lnSpc>
            </a:pPr>
            <a:r>
              <a:rPr lang="en-US" sz="12200" b="1" spc="300" dirty="0">
                <a:solidFill>
                  <a:srgbClr val="FFFFFF"/>
                </a:solidFill>
                <a:latin typeface="Call Of Ops Duty" panose="02000500000000000000" pitchFamily="2" charset="0"/>
                <a:ea typeface="Canva Sans Bold"/>
                <a:cs typeface="Canva Sans Bold"/>
                <a:sym typeface="Canva Sans Bold"/>
              </a:rPr>
              <a:t>Testimony </a:t>
            </a:r>
          </a:p>
          <a:p>
            <a:pPr algn="ctr">
              <a:lnSpc>
                <a:spcPts val="14214"/>
              </a:lnSpc>
            </a:pPr>
            <a:r>
              <a:rPr lang="en-US" sz="12200" b="1" spc="300" dirty="0">
                <a:solidFill>
                  <a:srgbClr val="FFFFFF"/>
                </a:solidFill>
                <a:latin typeface="Call Of Ops Duty" panose="02000500000000000000" pitchFamily="2" charset="0"/>
                <a:ea typeface="Canva Sans Bold"/>
                <a:cs typeface="Canva Sans Bold"/>
                <a:sym typeface="Canva Sans Bold"/>
              </a:rPr>
              <a:t>Captioned</a:t>
            </a:r>
          </a:p>
        </p:txBody>
      </p:sp>
      <p:sp>
        <p:nvSpPr>
          <p:cNvPr id="17" name="Freeform 3"/>
          <p:cNvSpPr/>
          <p:nvPr/>
        </p:nvSpPr>
        <p:spPr>
          <a:xfrm>
            <a:off x="1090429" y="3942159"/>
            <a:ext cx="9996671" cy="2043006"/>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090429" y="4110431"/>
            <a:ext cx="9996671" cy="1661993"/>
          </a:xfrm>
          <a:prstGeom prst="rect">
            <a:avLst/>
          </a:prstGeom>
        </p:spPr>
        <p:txBody>
          <a:bodyPr wrap="square" lIns="0" tIns="0" rIns="0" bIns="0" rtlCol="0" anchor="t">
            <a:spAutoFit/>
          </a:bodyPr>
          <a:lstStyle/>
          <a:p>
            <a:pPr algn="ctr"/>
            <a:r>
              <a:rPr lang="en-US" sz="5400" b="1" dirty="0" smtClean="0">
                <a:solidFill>
                  <a:srgbClr val="951624"/>
                </a:solidFill>
                <a:latin typeface="Dinova" panose="00000900000000000000" pitchFamily="2" charset="0"/>
                <a:ea typeface="Canva Sans Bold"/>
                <a:cs typeface="Canva Sans Bold"/>
                <a:sym typeface="Canva Sans Bold"/>
              </a:rPr>
              <a:t>Painful </a:t>
            </a:r>
            <a:r>
              <a:rPr lang="en-US" sz="5400" b="1" dirty="0">
                <a:solidFill>
                  <a:srgbClr val="951624"/>
                </a:solidFill>
                <a:latin typeface="Dinova" panose="00000900000000000000" pitchFamily="2" charset="0"/>
                <a:ea typeface="Canva Sans Bold"/>
                <a:cs typeface="Canva Sans Bold"/>
                <a:sym typeface="Canva Sans Bold"/>
              </a:rPr>
              <a:t>Growth Disappeared Supernaturally</a:t>
            </a:r>
            <a:endParaRPr lang="en-US" sz="54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3074079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4264B-D3BC-8B44-A1B5-E0937794757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B2A4BA0-8277-305F-4A0C-4AC6137C3ECF}"/>
              </a:ext>
            </a:extLst>
          </p:cNvPr>
          <p:cNvSpPr/>
          <p:nvPr/>
        </p:nvSpPr>
        <p:spPr>
          <a:xfrm>
            <a:off x="480688" y="117693"/>
            <a:ext cx="11357525" cy="6247864"/>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chemeClr val="bg1"/>
                </a:solidFill>
                <a:latin typeface="Arial Black" panose="020B0A04020102020204" pitchFamily="34" charset="0"/>
                <a:ea typeface="Times New Roman" panose="02020603050405020304" pitchFamily="18" charset="0"/>
              </a:rPr>
              <a:t>I started feeling pain on the right side of my lower abdomen about 2 years ago. On Sunday after the service the pain became worse and persistent. Despite this, I continued to engage in kingdom advancement </a:t>
            </a:r>
            <a:r>
              <a:rPr lang="en-US" sz="4000" dirty="0" err="1">
                <a:solidFill>
                  <a:schemeClr val="bg1"/>
                </a:solidFill>
                <a:latin typeface="Arial Black" panose="020B0A04020102020204" pitchFamily="34" charset="0"/>
                <a:ea typeface="Times New Roman" panose="02020603050405020304" pitchFamily="18" charset="0"/>
              </a:rPr>
              <a:t>endeavours</a:t>
            </a:r>
            <a:r>
              <a:rPr lang="en-US" sz="4000" dirty="0">
                <a:solidFill>
                  <a:schemeClr val="bg1"/>
                </a:solidFill>
                <a:latin typeface="Arial Black" panose="020B0A04020102020204" pitchFamily="34" charset="0"/>
                <a:ea typeface="Times New Roman" panose="02020603050405020304" pitchFamily="18" charset="0"/>
              </a:rPr>
              <a:t>; in prayers, pursue after souls and follow up of new converts. On Tuesday during the outreaches, God gave me 4 new converts and 3 of them were in </a:t>
            </a:r>
            <a:r>
              <a:rPr lang="en-US" sz="4000" dirty="0" smtClean="0">
                <a:solidFill>
                  <a:schemeClr val="bg1"/>
                </a:solidFill>
                <a:latin typeface="Arial Black" panose="020B0A04020102020204" pitchFamily="34" charset="0"/>
                <a:ea typeface="Times New Roman" panose="02020603050405020304" pitchFamily="18" charset="0"/>
              </a:rPr>
              <a:t>Church</a:t>
            </a:r>
            <a:endParaRPr lang="en-US" sz="4000" dirty="0">
              <a:solidFill>
                <a:schemeClr val="bg1"/>
              </a:solidFill>
              <a:latin typeface="Arial Black" panose="020B0A04020102020204" pitchFamily="34" charset="0"/>
              <a:ea typeface="Times New Roman" panose="02020603050405020304" pitchFamily="18" charset="0"/>
            </a:endParaRPr>
          </a:p>
        </p:txBody>
      </p:sp>
    </p:spTree>
    <p:extLst>
      <p:ext uri="{BB962C8B-B14F-4D97-AF65-F5344CB8AC3E}">
        <p14:creationId xmlns:p14="http://schemas.microsoft.com/office/powerpoint/2010/main" val="410306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221057" y="1376828"/>
            <a:ext cx="9996671" cy="1821011"/>
          </a:xfrm>
          <a:prstGeom prst="rect">
            <a:avLst/>
          </a:prstGeom>
        </p:spPr>
        <p:txBody>
          <a:bodyPr wrap="square" lIns="0" tIns="0" rIns="0" bIns="0" rtlCol="0" anchor="t">
            <a:spAutoFit/>
          </a:bodyPr>
          <a:lstStyle/>
          <a:p>
            <a:pPr algn="ctr">
              <a:lnSpc>
                <a:spcPts val="14214"/>
              </a:lnSpc>
            </a:pPr>
            <a:r>
              <a:rPr lang="en-US" sz="12200" b="1" spc="300" dirty="0">
                <a:solidFill>
                  <a:srgbClr val="FFFFFF"/>
                </a:solidFill>
                <a:latin typeface="Call Of Ops Duty" panose="02000500000000000000" pitchFamily="2" charset="0"/>
                <a:ea typeface="Canva Sans Bold"/>
                <a:cs typeface="Canva Sans Bold"/>
                <a:sym typeface="Canva Sans Bold"/>
              </a:rPr>
              <a:t>Intercession </a:t>
            </a:r>
          </a:p>
        </p:txBody>
      </p:sp>
      <p:sp>
        <p:nvSpPr>
          <p:cNvPr id="17" name="Freeform 3"/>
          <p:cNvSpPr/>
          <p:nvPr/>
        </p:nvSpPr>
        <p:spPr>
          <a:xfrm>
            <a:off x="1518557" y="3428057"/>
            <a:ext cx="9323614" cy="2123658"/>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090428" y="3428057"/>
            <a:ext cx="9996671" cy="2123658"/>
          </a:xfrm>
          <a:prstGeom prst="rect">
            <a:avLst/>
          </a:prstGeom>
        </p:spPr>
        <p:txBody>
          <a:bodyPr wrap="square" lIns="0" tIns="0" rIns="0" bIns="0" rtlCol="0" anchor="t">
            <a:spAutoFit/>
          </a:bodyPr>
          <a:lstStyle/>
          <a:p>
            <a:pPr algn="ctr"/>
            <a:r>
              <a:rPr lang="en-US" sz="13800" b="1" dirty="0" smtClean="0">
                <a:solidFill>
                  <a:srgbClr val="951624"/>
                </a:solidFill>
                <a:latin typeface="Dinova" panose="00000900000000000000" pitchFamily="2" charset="0"/>
                <a:ea typeface="Canva Sans Bold"/>
                <a:cs typeface="Canva Sans Bold"/>
                <a:sym typeface="Canva Sans Bold"/>
              </a:rPr>
              <a:t>ONE</a:t>
            </a:r>
            <a:endParaRPr lang="en-US" sz="138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40607939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4264B-D3BC-8B44-A1B5-E0937794757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B2A4BA0-8277-305F-4A0C-4AC6137C3ECF}"/>
              </a:ext>
            </a:extLst>
          </p:cNvPr>
          <p:cNvSpPr/>
          <p:nvPr/>
        </p:nvSpPr>
        <p:spPr>
          <a:xfrm>
            <a:off x="625274" y="314325"/>
            <a:ext cx="10838736" cy="6001643"/>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800" dirty="0">
                <a:solidFill>
                  <a:schemeClr val="bg1"/>
                </a:solidFill>
                <a:latin typeface="Arial Black" panose="020B0A04020102020204" pitchFamily="34" charset="0"/>
                <a:ea typeface="Times New Roman" panose="02020603050405020304" pitchFamily="18" charset="0"/>
              </a:rPr>
              <a:t>yesterday. This gave me assurance that the same Jesus saving souls is the healer of my body. I made up my mind to do a scan, but I gave God 5 reasons why I cannot be labelled with a negative diagnosis. As the </a:t>
            </a:r>
            <a:r>
              <a:rPr lang="en-US" sz="4800" dirty="0" smtClean="0">
                <a:solidFill>
                  <a:schemeClr val="bg1"/>
                </a:solidFill>
                <a:latin typeface="Arial Black" panose="020B0A04020102020204" pitchFamily="34" charset="0"/>
                <a:ea typeface="Times New Roman" panose="02020603050405020304" pitchFamily="18" charset="0"/>
              </a:rPr>
              <a:t>radiologist</a:t>
            </a:r>
            <a:endParaRPr lang="en-US" sz="4800" dirty="0">
              <a:solidFill>
                <a:schemeClr val="bg1"/>
              </a:solidFill>
              <a:latin typeface="Arial Black" panose="020B0A04020102020204" pitchFamily="34" charset="0"/>
              <a:ea typeface="Times New Roman" panose="02020603050405020304" pitchFamily="18" charset="0"/>
            </a:endParaRPr>
          </a:p>
        </p:txBody>
      </p:sp>
    </p:spTree>
    <p:extLst>
      <p:ext uri="{BB962C8B-B14F-4D97-AF65-F5344CB8AC3E}">
        <p14:creationId xmlns:p14="http://schemas.microsoft.com/office/powerpoint/2010/main" val="2668981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4264B-D3BC-8B44-A1B5-E0937794757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B2A4BA0-8277-305F-4A0C-4AC6137C3ECF}"/>
              </a:ext>
            </a:extLst>
          </p:cNvPr>
          <p:cNvSpPr/>
          <p:nvPr/>
        </p:nvSpPr>
        <p:spPr>
          <a:xfrm>
            <a:off x="639562" y="0"/>
            <a:ext cx="10838736" cy="6863417"/>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400" dirty="0">
                <a:solidFill>
                  <a:schemeClr val="bg1"/>
                </a:solidFill>
                <a:latin typeface="Arial Black" panose="020B0A04020102020204" pitchFamily="34" charset="0"/>
                <a:ea typeface="Times New Roman" panose="02020603050405020304" pitchFamily="18" charset="0"/>
              </a:rPr>
              <a:t>put the probe on that side I felt the pain, he  said “there’s a large cyst here, which he measured to be  ‘55mm by 43mm’. He put the probe back to continue the scan and with a confused look, he asked his assistant what just happened? They were looking for the cyst they had just measured and it was no longer there. It </a:t>
            </a:r>
            <a:r>
              <a:rPr lang="en-US" sz="4400" dirty="0" smtClean="0">
                <a:solidFill>
                  <a:schemeClr val="bg1"/>
                </a:solidFill>
                <a:latin typeface="Arial Black" panose="020B0A04020102020204" pitchFamily="34" charset="0"/>
                <a:ea typeface="Times New Roman" panose="02020603050405020304" pitchFamily="18" charset="0"/>
              </a:rPr>
              <a:t>was</a:t>
            </a:r>
            <a:endParaRPr lang="en-US" sz="4400" dirty="0">
              <a:solidFill>
                <a:schemeClr val="bg1"/>
              </a:solidFill>
              <a:latin typeface="Arial Black" panose="020B0A04020102020204" pitchFamily="34" charset="0"/>
              <a:ea typeface="Times New Roman" panose="02020603050405020304" pitchFamily="18" charset="0"/>
            </a:endParaRPr>
          </a:p>
        </p:txBody>
      </p:sp>
    </p:spTree>
    <p:extLst>
      <p:ext uri="{BB962C8B-B14F-4D97-AF65-F5344CB8AC3E}">
        <p14:creationId xmlns:p14="http://schemas.microsoft.com/office/powerpoint/2010/main" val="2512633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4264B-D3BC-8B44-A1B5-E0937794757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B2A4BA0-8277-305F-4A0C-4AC6137C3ECF}"/>
              </a:ext>
            </a:extLst>
          </p:cNvPr>
          <p:cNvSpPr/>
          <p:nvPr/>
        </p:nvSpPr>
        <p:spPr>
          <a:xfrm>
            <a:off x="639562" y="709683"/>
            <a:ext cx="10838736" cy="5262979"/>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800" dirty="0">
                <a:solidFill>
                  <a:schemeClr val="bg1"/>
                </a:solidFill>
                <a:latin typeface="Arial Black" panose="020B0A04020102020204" pitchFamily="34" charset="0"/>
                <a:ea typeface="Times New Roman" panose="02020603050405020304" pitchFamily="18" charset="0"/>
              </a:rPr>
              <a:t>big and unmistakable, but it had disappeared. I was given a scan report that read; normal abdominal scan, normal pelvic scan. Serving God pays, Mat. 6:33 is the answer</a:t>
            </a:r>
            <a:r>
              <a:rPr lang="en-US" sz="4800" dirty="0" smtClean="0">
                <a:solidFill>
                  <a:schemeClr val="bg1"/>
                </a:solidFill>
                <a:latin typeface="Arial Black" panose="020B0A04020102020204" pitchFamily="34" charset="0"/>
                <a:ea typeface="Times New Roman" panose="02020603050405020304" pitchFamily="18" charset="0"/>
              </a:rPr>
              <a:t>.</a:t>
            </a:r>
          </a:p>
          <a:p>
            <a:pPr algn="ctr"/>
            <a:r>
              <a:rPr lang="en-US" sz="4800" dirty="0" smtClean="0">
                <a:solidFill>
                  <a:schemeClr val="bg1"/>
                </a:solidFill>
                <a:latin typeface="Arial Black" panose="020B0A04020102020204" pitchFamily="34" charset="0"/>
                <a:ea typeface="Times New Roman" panose="02020603050405020304" pitchFamily="18" charset="0"/>
              </a:rPr>
              <a:t> </a:t>
            </a:r>
            <a:r>
              <a:rPr lang="en-US" sz="4800" dirty="0" err="1">
                <a:solidFill>
                  <a:srgbClr val="FFFF00"/>
                </a:solidFill>
                <a:latin typeface="Arial Black" panose="020B0A04020102020204" pitchFamily="34" charset="0"/>
                <a:ea typeface="Times New Roman" panose="02020603050405020304" pitchFamily="18" charset="0"/>
              </a:rPr>
              <a:t>Anuoluwapo</a:t>
            </a:r>
            <a:r>
              <a:rPr lang="en-US" sz="4800" dirty="0">
                <a:solidFill>
                  <a:srgbClr val="FFFF00"/>
                </a:solidFill>
                <a:latin typeface="Arial Black" panose="020B0A04020102020204" pitchFamily="34" charset="0"/>
                <a:ea typeface="Times New Roman" panose="02020603050405020304" pitchFamily="18" charset="0"/>
              </a:rPr>
              <a:t>, </a:t>
            </a:r>
            <a:r>
              <a:rPr lang="en-US" sz="4800" dirty="0" err="1">
                <a:solidFill>
                  <a:srgbClr val="FFFF00"/>
                </a:solidFill>
                <a:latin typeface="Arial Black" panose="020B0A04020102020204" pitchFamily="34" charset="0"/>
                <a:ea typeface="Times New Roman" panose="02020603050405020304" pitchFamily="18" charset="0"/>
              </a:rPr>
              <a:t>Fetuga</a:t>
            </a:r>
            <a:endParaRPr lang="en-US" sz="4800" dirty="0">
              <a:solidFill>
                <a:srgbClr val="FFFF00"/>
              </a:solidFill>
              <a:latin typeface="Arial Black" panose="020B0A04020102020204" pitchFamily="34" charset="0"/>
              <a:ea typeface="Times New Roman" panose="02020603050405020304" pitchFamily="18" charset="0"/>
            </a:endParaRPr>
          </a:p>
        </p:txBody>
      </p:sp>
    </p:spTree>
    <p:extLst>
      <p:ext uri="{BB962C8B-B14F-4D97-AF65-F5344CB8AC3E}">
        <p14:creationId xmlns:p14="http://schemas.microsoft.com/office/powerpoint/2010/main" val="3406706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090429" y="429771"/>
            <a:ext cx="9996671" cy="3642023"/>
          </a:xfrm>
          <a:prstGeom prst="rect">
            <a:avLst/>
          </a:prstGeom>
        </p:spPr>
        <p:txBody>
          <a:bodyPr wrap="square" lIns="0" tIns="0" rIns="0" bIns="0" rtlCol="0" anchor="t">
            <a:spAutoFit/>
          </a:bodyPr>
          <a:lstStyle/>
          <a:p>
            <a:pPr algn="ctr">
              <a:lnSpc>
                <a:spcPts val="14214"/>
              </a:lnSpc>
            </a:pPr>
            <a:r>
              <a:rPr lang="en-US" sz="12200" b="1" spc="300" dirty="0" smtClean="0">
                <a:solidFill>
                  <a:srgbClr val="FFFFFF"/>
                </a:solidFill>
                <a:latin typeface="Call Of Ops Duty" panose="02000500000000000000" pitchFamily="2" charset="0"/>
                <a:ea typeface="Canva Sans Bold"/>
                <a:cs typeface="Canva Sans Bold"/>
                <a:sym typeface="Canva Sans Bold"/>
              </a:rPr>
              <a:t>Testimony</a:t>
            </a:r>
            <a:endParaRPr lang="en-US" sz="12200" b="1" spc="300" dirty="0">
              <a:solidFill>
                <a:srgbClr val="FFFFFF"/>
              </a:solidFill>
              <a:latin typeface="Call Of Ops Duty" panose="02000500000000000000" pitchFamily="2" charset="0"/>
              <a:ea typeface="Canva Sans Bold"/>
              <a:cs typeface="Canva Sans Bold"/>
              <a:sym typeface="Canva Sans Bold"/>
            </a:endParaRPr>
          </a:p>
          <a:p>
            <a:pPr algn="ctr">
              <a:lnSpc>
                <a:spcPts val="14214"/>
              </a:lnSpc>
            </a:pPr>
            <a:r>
              <a:rPr lang="en-US" sz="12200" b="1" spc="300" dirty="0">
                <a:solidFill>
                  <a:srgbClr val="FFFFFF"/>
                </a:solidFill>
                <a:latin typeface="Call Of Ops Duty" panose="02000500000000000000" pitchFamily="2" charset="0"/>
                <a:ea typeface="Canva Sans Bold"/>
                <a:cs typeface="Canva Sans Bold"/>
                <a:sym typeface="Canva Sans Bold"/>
              </a:rPr>
              <a:t>Captioned</a:t>
            </a:r>
          </a:p>
        </p:txBody>
      </p:sp>
      <p:sp>
        <p:nvSpPr>
          <p:cNvPr id="17" name="Freeform 3"/>
          <p:cNvSpPr/>
          <p:nvPr/>
        </p:nvSpPr>
        <p:spPr>
          <a:xfrm>
            <a:off x="1090429" y="3942158"/>
            <a:ext cx="9996671" cy="2246371"/>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090429" y="3944171"/>
            <a:ext cx="10208944" cy="1846659"/>
          </a:xfrm>
          <a:prstGeom prst="rect">
            <a:avLst/>
          </a:prstGeom>
        </p:spPr>
        <p:txBody>
          <a:bodyPr wrap="square" lIns="0" tIns="0" rIns="0" bIns="0" rtlCol="0" anchor="t">
            <a:spAutoFit/>
          </a:bodyPr>
          <a:lstStyle/>
          <a:p>
            <a:pPr algn="ctr"/>
            <a:r>
              <a:rPr lang="en-US" sz="6000" b="1" dirty="0" smtClean="0">
                <a:solidFill>
                  <a:srgbClr val="951624"/>
                </a:solidFill>
                <a:latin typeface="Dinova" panose="00000900000000000000" pitchFamily="2" charset="0"/>
                <a:ea typeface="Canva Sans Bold"/>
                <a:cs typeface="Canva Sans Bold"/>
                <a:sym typeface="Canva Sans Bold"/>
              </a:rPr>
              <a:t>Healed </a:t>
            </a:r>
            <a:r>
              <a:rPr lang="en-US" sz="6000" b="1" dirty="0">
                <a:solidFill>
                  <a:srgbClr val="951624"/>
                </a:solidFill>
                <a:latin typeface="Dinova" panose="00000900000000000000" pitchFamily="2" charset="0"/>
                <a:ea typeface="Canva Sans Bold"/>
                <a:cs typeface="Canva Sans Bold"/>
                <a:sym typeface="Canva Sans Bold"/>
              </a:rPr>
              <a:t>Of Hole In The Heart!</a:t>
            </a:r>
            <a:endParaRPr lang="en-US" sz="60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2162458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4264B-D3BC-8B44-A1B5-E0937794757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B2A4BA0-8277-305F-4A0C-4AC6137C3ECF}"/>
              </a:ext>
            </a:extLst>
          </p:cNvPr>
          <p:cNvSpPr/>
          <p:nvPr/>
        </p:nvSpPr>
        <p:spPr>
          <a:xfrm>
            <a:off x="856741" y="117693"/>
            <a:ext cx="10838736" cy="6186309"/>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400" dirty="0" smtClean="0">
                <a:solidFill>
                  <a:schemeClr val="bg1"/>
                </a:solidFill>
                <a:latin typeface="Arial Black" panose="020B0A04020102020204" pitchFamily="34" charset="0"/>
                <a:ea typeface="Times New Roman" panose="02020603050405020304" pitchFamily="18" charset="0"/>
              </a:rPr>
              <a:t>   </a:t>
            </a:r>
            <a:r>
              <a:rPr lang="en-US" sz="4400" dirty="0">
                <a:solidFill>
                  <a:schemeClr val="bg1"/>
                </a:solidFill>
                <a:latin typeface="Arial Black" panose="020B0A04020102020204" pitchFamily="34" charset="0"/>
                <a:ea typeface="Times New Roman" panose="02020603050405020304" pitchFamily="18" charset="0"/>
              </a:rPr>
              <a:t>“I joined this Commission through the invitation of a former Muslim brother. Previously, I was diagnosed of a hole in my heart, but the brother assured me that I would be healed within three months. </a:t>
            </a:r>
          </a:p>
          <a:p>
            <a:pPr algn="ctr"/>
            <a:r>
              <a:rPr lang="en-US" sz="4400" dirty="0">
                <a:solidFill>
                  <a:schemeClr val="bg1"/>
                </a:solidFill>
                <a:latin typeface="Arial Black" panose="020B0A04020102020204" pitchFamily="34" charset="0"/>
                <a:ea typeface="Times New Roman" panose="02020603050405020304" pitchFamily="18" charset="0"/>
              </a:rPr>
              <a:t>    In one of the services, the Bishop quoted Exodus 23:25, </a:t>
            </a:r>
            <a:r>
              <a:rPr lang="en-US" sz="4400" dirty="0" smtClean="0">
                <a:solidFill>
                  <a:schemeClr val="bg1"/>
                </a:solidFill>
                <a:latin typeface="Arial Black" panose="020B0A04020102020204" pitchFamily="34" charset="0"/>
                <a:ea typeface="Times New Roman" panose="02020603050405020304" pitchFamily="18" charset="0"/>
              </a:rPr>
              <a:t>and</a:t>
            </a:r>
            <a:endParaRPr lang="en-US" sz="4400" dirty="0">
              <a:solidFill>
                <a:schemeClr val="bg1"/>
              </a:solidFill>
              <a:latin typeface="Arial Black" panose="020B0A04020102020204" pitchFamily="34" charset="0"/>
              <a:ea typeface="Times New Roman" panose="02020603050405020304" pitchFamily="18" charset="0"/>
            </a:endParaRPr>
          </a:p>
        </p:txBody>
      </p:sp>
    </p:spTree>
    <p:extLst>
      <p:ext uri="{BB962C8B-B14F-4D97-AF65-F5344CB8AC3E}">
        <p14:creationId xmlns:p14="http://schemas.microsoft.com/office/powerpoint/2010/main" val="1747942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4264B-D3BC-8B44-A1B5-E0937794757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B2A4BA0-8277-305F-4A0C-4AC6137C3ECF}"/>
              </a:ext>
            </a:extLst>
          </p:cNvPr>
          <p:cNvSpPr/>
          <p:nvPr/>
        </p:nvSpPr>
        <p:spPr>
          <a:xfrm>
            <a:off x="639562" y="0"/>
            <a:ext cx="10838736" cy="7540526"/>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400" dirty="0">
                <a:solidFill>
                  <a:schemeClr val="bg1"/>
                </a:solidFill>
                <a:latin typeface="Arial Black" panose="020B0A04020102020204" pitchFamily="34" charset="0"/>
                <a:ea typeface="Times New Roman" panose="02020603050405020304" pitchFamily="18" charset="0"/>
              </a:rPr>
              <a:t>said, ‘Mark that place as your certificate, because a time will come in this church when some people will celebrate many years of not going to the hospital or lay their backs on hospital beds.’ But at that point, I was dying. I said to myself, ‘I have to join a service unit.’ So, I joined the Crowd Control Unit (CCU). </a:t>
            </a:r>
          </a:p>
          <a:p>
            <a:pPr algn="ctr"/>
            <a:r>
              <a:rPr lang="en-US" sz="4400" dirty="0">
                <a:solidFill>
                  <a:schemeClr val="bg1"/>
                </a:solidFill>
                <a:latin typeface="Arial Black" panose="020B0A04020102020204" pitchFamily="34" charset="0"/>
                <a:ea typeface="Times New Roman" panose="02020603050405020304" pitchFamily="18" charset="0"/>
              </a:rPr>
              <a:t>   </a:t>
            </a:r>
            <a:endParaRPr lang="en-US" sz="4400" dirty="0">
              <a:solidFill>
                <a:schemeClr val="bg1"/>
              </a:solidFill>
              <a:latin typeface="Arial Black" panose="020B0A04020102020204" pitchFamily="34" charset="0"/>
              <a:ea typeface="Times New Roman" panose="02020603050405020304" pitchFamily="18" charset="0"/>
            </a:endParaRPr>
          </a:p>
        </p:txBody>
      </p:sp>
    </p:spTree>
    <p:extLst>
      <p:ext uri="{BB962C8B-B14F-4D97-AF65-F5344CB8AC3E}">
        <p14:creationId xmlns:p14="http://schemas.microsoft.com/office/powerpoint/2010/main" val="1754952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4264B-D3BC-8B44-A1B5-E0937794757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B2A4BA0-8277-305F-4A0C-4AC6137C3ECF}"/>
              </a:ext>
            </a:extLst>
          </p:cNvPr>
          <p:cNvSpPr/>
          <p:nvPr/>
        </p:nvSpPr>
        <p:spPr>
          <a:xfrm>
            <a:off x="666858" y="313898"/>
            <a:ext cx="10838736" cy="6247864"/>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000" dirty="0">
                <a:solidFill>
                  <a:schemeClr val="bg1"/>
                </a:solidFill>
                <a:latin typeface="Arial Black" panose="020B0A04020102020204" pitchFamily="34" charset="0"/>
                <a:ea typeface="Times New Roman" panose="02020603050405020304" pitchFamily="18" charset="0"/>
              </a:rPr>
              <a:t>As soon as I started serving, God changed my story. Today made it 14 years of not having anything to do with drugs or laying my back on any hospital bed. I went back to see the doctor who had earlier told me I had three months to live, and I told him that the God of this Commission had healed me. Today, God has restored my health!”---</a:t>
            </a:r>
            <a:r>
              <a:rPr lang="en-US" sz="4000" dirty="0" err="1">
                <a:solidFill>
                  <a:srgbClr val="FFFF00"/>
                </a:solidFill>
                <a:latin typeface="Arial Black" panose="020B0A04020102020204" pitchFamily="34" charset="0"/>
                <a:ea typeface="Times New Roman" panose="02020603050405020304" pitchFamily="18" charset="0"/>
              </a:rPr>
              <a:t>Omowunmi</a:t>
            </a:r>
            <a:r>
              <a:rPr lang="en-US" sz="4000" dirty="0">
                <a:solidFill>
                  <a:srgbClr val="FFFF00"/>
                </a:solidFill>
                <a:latin typeface="Arial Black" panose="020B0A04020102020204" pitchFamily="34" charset="0"/>
                <a:ea typeface="Times New Roman" panose="02020603050405020304" pitchFamily="18" charset="0"/>
              </a:rPr>
              <a:t>, </a:t>
            </a:r>
            <a:r>
              <a:rPr lang="en-US" sz="4000" dirty="0" err="1">
                <a:solidFill>
                  <a:srgbClr val="FFFF00"/>
                </a:solidFill>
                <a:latin typeface="Arial Black" panose="020B0A04020102020204" pitchFamily="34" charset="0"/>
                <a:ea typeface="Times New Roman" panose="02020603050405020304" pitchFamily="18" charset="0"/>
              </a:rPr>
              <a:t>Olufemi</a:t>
            </a:r>
            <a:endParaRPr lang="en-US" sz="4000" dirty="0">
              <a:solidFill>
                <a:srgbClr val="FFFF00"/>
              </a:solidFill>
              <a:latin typeface="Arial Black" panose="020B0A04020102020204" pitchFamily="34" charset="0"/>
              <a:ea typeface="Times New Roman" panose="02020603050405020304" pitchFamily="18" charset="0"/>
            </a:endParaRPr>
          </a:p>
        </p:txBody>
      </p:sp>
    </p:spTree>
    <p:extLst>
      <p:ext uri="{BB962C8B-B14F-4D97-AF65-F5344CB8AC3E}">
        <p14:creationId xmlns:p14="http://schemas.microsoft.com/office/powerpoint/2010/main" val="2055500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221057" y="1376828"/>
            <a:ext cx="9996671" cy="1821011"/>
          </a:xfrm>
          <a:prstGeom prst="rect">
            <a:avLst/>
          </a:prstGeom>
        </p:spPr>
        <p:txBody>
          <a:bodyPr wrap="square" lIns="0" tIns="0" rIns="0" bIns="0" rtlCol="0" anchor="t">
            <a:spAutoFit/>
          </a:bodyPr>
          <a:lstStyle/>
          <a:p>
            <a:pPr algn="ctr">
              <a:lnSpc>
                <a:spcPts val="14214"/>
              </a:lnSpc>
            </a:pPr>
            <a:r>
              <a:rPr lang="en-US" sz="12200" b="1" spc="300" dirty="0" smtClean="0">
                <a:solidFill>
                  <a:srgbClr val="FFFFFF"/>
                </a:solidFill>
                <a:latin typeface="Call Of Ops Duty" panose="02000500000000000000" pitchFamily="2" charset="0"/>
                <a:ea typeface="Canva Sans Bold"/>
                <a:cs typeface="Canva Sans Bold"/>
                <a:sym typeface="Canva Sans Bold"/>
              </a:rPr>
              <a:t>OFFERING</a:t>
            </a:r>
            <a:endParaRPr lang="en-US" sz="12200" b="1" spc="300" dirty="0">
              <a:solidFill>
                <a:srgbClr val="FFFFFF"/>
              </a:solidFill>
              <a:latin typeface="Call Of Ops Duty" panose="02000500000000000000" pitchFamily="2" charset="0"/>
              <a:ea typeface="Canva Sans Bold"/>
              <a:cs typeface="Canva Sans Bold"/>
              <a:sym typeface="Canva Sans Bold"/>
            </a:endParaRPr>
          </a:p>
        </p:txBody>
      </p:sp>
      <p:sp>
        <p:nvSpPr>
          <p:cNvPr id="17" name="Freeform 3"/>
          <p:cNvSpPr/>
          <p:nvPr/>
        </p:nvSpPr>
        <p:spPr>
          <a:xfrm>
            <a:off x="1420586" y="3428057"/>
            <a:ext cx="9421585" cy="2123658"/>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090428" y="3428057"/>
            <a:ext cx="9996671" cy="1769715"/>
          </a:xfrm>
          <a:prstGeom prst="rect">
            <a:avLst/>
          </a:prstGeom>
        </p:spPr>
        <p:txBody>
          <a:bodyPr wrap="square" lIns="0" tIns="0" rIns="0" bIns="0" rtlCol="0" anchor="t">
            <a:spAutoFit/>
          </a:bodyPr>
          <a:lstStyle/>
          <a:p>
            <a:pPr algn="ctr"/>
            <a:r>
              <a:rPr lang="en-US" sz="11500" b="1" dirty="0" smtClean="0">
                <a:solidFill>
                  <a:srgbClr val="951624"/>
                </a:solidFill>
                <a:latin typeface="Dinova" panose="00000900000000000000" pitchFamily="2" charset="0"/>
                <a:ea typeface="Canva Sans Bold"/>
                <a:cs typeface="Canva Sans Bold"/>
                <a:sym typeface="Canva Sans Bold"/>
              </a:rPr>
              <a:t>TIME</a:t>
            </a:r>
            <a:endParaRPr lang="en-US" sz="115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34034185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221057" y="1376828"/>
            <a:ext cx="9996671" cy="1821011"/>
          </a:xfrm>
          <a:prstGeom prst="rect">
            <a:avLst/>
          </a:prstGeom>
        </p:spPr>
        <p:txBody>
          <a:bodyPr wrap="square" lIns="0" tIns="0" rIns="0" bIns="0" rtlCol="0" anchor="t">
            <a:spAutoFit/>
          </a:bodyPr>
          <a:lstStyle/>
          <a:p>
            <a:pPr algn="ctr">
              <a:lnSpc>
                <a:spcPts val="14214"/>
              </a:lnSpc>
            </a:pPr>
            <a:r>
              <a:rPr lang="en-US" sz="12200" b="1" spc="300" dirty="0" smtClean="0">
                <a:solidFill>
                  <a:srgbClr val="FFFFFF"/>
                </a:solidFill>
                <a:latin typeface="Call Of Ops Duty" panose="02000500000000000000" pitchFamily="2" charset="0"/>
                <a:ea typeface="Canva Sans Bold"/>
                <a:cs typeface="Canva Sans Bold"/>
                <a:sym typeface="Canva Sans Bold"/>
              </a:rPr>
              <a:t>CHIOR</a:t>
            </a:r>
            <a:endParaRPr lang="en-US" sz="12200" b="1" spc="300" dirty="0">
              <a:solidFill>
                <a:srgbClr val="FFFFFF"/>
              </a:solidFill>
              <a:latin typeface="Call Of Ops Duty" panose="02000500000000000000" pitchFamily="2" charset="0"/>
              <a:ea typeface="Canva Sans Bold"/>
              <a:cs typeface="Canva Sans Bold"/>
              <a:sym typeface="Canva Sans Bold"/>
            </a:endParaRPr>
          </a:p>
        </p:txBody>
      </p:sp>
      <p:sp>
        <p:nvSpPr>
          <p:cNvPr id="17" name="Freeform 3"/>
          <p:cNvSpPr/>
          <p:nvPr/>
        </p:nvSpPr>
        <p:spPr>
          <a:xfrm>
            <a:off x="1420586" y="3428057"/>
            <a:ext cx="9421585" cy="2123658"/>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090428" y="3428057"/>
            <a:ext cx="9996671" cy="1769715"/>
          </a:xfrm>
          <a:prstGeom prst="rect">
            <a:avLst/>
          </a:prstGeom>
        </p:spPr>
        <p:txBody>
          <a:bodyPr wrap="square" lIns="0" tIns="0" rIns="0" bIns="0" rtlCol="0" anchor="t">
            <a:spAutoFit/>
          </a:bodyPr>
          <a:lstStyle/>
          <a:p>
            <a:pPr algn="ctr"/>
            <a:r>
              <a:rPr lang="en-US" sz="11500" b="1" dirty="0" smtClean="0">
                <a:solidFill>
                  <a:srgbClr val="951624"/>
                </a:solidFill>
                <a:latin typeface="Dinova" panose="00000900000000000000" pitchFamily="2" charset="0"/>
                <a:ea typeface="Canva Sans Bold"/>
                <a:cs typeface="Canva Sans Bold"/>
                <a:sym typeface="Canva Sans Bold"/>
              </a:rPr>
              <a:t>Ministration</a:t>
            </a:r>
            <a:endParaRPr lang="en-US" sz="115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29633691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221057" y="1376828"/>
            <a:ext cx="9996671" cy="1821011"/>
          </a:xfrm>
          <a:prstGeom prst="rect">
            <a:avLst/>
          </a:prstGeom>
        </p:spPr>
        <p:txBody>
          <a:bodyPr wrap="square" lIns="0" tIns="0" rIns="0" bIns="0" rtlCol="0" anchor="t">
            <a:spAutoFit/>
          </a:bodyPr>
          <a:lstStyle/>
          <a:p>
            <a:pPr algn="ctr">
              <a:lnSpc>
                <a:spcPts val="14214"/>
              </a:lnSpc>
            </a:pPr>
            <a:r>
              <a:rPr lang="en-US" sz="14600" b="1" spc="300" dirty="0" smtClean="0">
                <a:solidFill>
                  <a:srgbClr val="FFFFFF"/>
                </a:solidFill>
                <a:latin typeface="Call Of Ops Duty" panose="02000500000000000000" pitchFamily="2" charset="0"/>
                <a:ea typeface="Canva Sans Bold"/>
                <a:cs typeface="Canva Sans Bold"/>
                <a:sym typeface="Canva Sans Bold"/>
              </a:rPr>
              <a:t>THE</a:t>
            </a:r>
            <a:endParaRPr lang="en-US" sz="14600" b="1" spc="300" dirty="0">
              <a:solidFill>
                <a:srgbClr val="FFFFFF"/>
              </a:solidFill>
              <a:latin typeface="Call Of Ops Duty" panose="02000500000000000000" pitchFamily="2" charset="0"/>
              <a:ea typeface="Canva Sans Bold"/>
              <a:cs typeface="Canva Sans Bold"/>
              <a:sym typeface="Canva Sans Bold"/>
            </a:endParaRPr>
          </a:p>
        </p:txBody>
      </p:sp>
      <p:sp>
        <p:nvSpPr>
          <p:cNvPr id="17" name="Freeform 3"/>
          <p:cNvSpPr/>
          <p:nvPr/>
        </p:nvSpPr>
        <p:spPr>
          <a:xfrm>
            <a:off x="1420586" y="3428057"/>
            <a:ext cx="9421585" cy="2123658"/>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090428" y="3428057"/>
            <a:ext cx="9996671" cy="2123658"/>
          </a:xfrm>
          <a:prstGeom prst="rect">
            <a:avLst/>
          </a:prstGeom>
        </p:spPr>
        <p:txBody>
          <a:bodyPr wrap="square" lIns="0" tIns="0" rIns="0" bIns="0" rtlCol="0" anchor="t">
            <a:spAutoFit/>
          </a:bodyPr>
          <a:lstStyle/>
          <a:p>
            <a:pPr algn="ctr"/>
            <a:r>
              <a:rPr lang="en-US" sz="13800" b="1" dirty="0" smtClean="0">
                <a:solidFill>
                  <a:srgbClr val="951624"/>
                </a:solidFill>
                <a:latin typeface="Dinova" panose="00000900000000000000" pitchFamily="2" charset="0"/>
                <a:ea typeface="Canva Sans Bold"/>
                <a:cs typeface="Canva Sans Bold"/>
                <a:sym typeface="Canva Sans Bold"/>
              </a:rPr>
              <a:t>WORD</a:t>
            </a:r>
            <a:endParaRPr lang="en-US" sz="138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6896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FE7E8-F263-2467-9F2B-D10E7B9F35A7}"/>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5860E1C-BC0D-88BC-7E5E-D35BECD09272}"/>
              </a:ext>
            </a:extLst>
          </p:cNvPr>
          <p:cNvSpPr/>
          <p:nvPr/>
        </p:nvSpPr>
        <p:spPr>
          <a:xfrm>
            <a:off x="565458" y="923330"/>
            <a:ext cx="11061084" cy="4524315"/>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800" dirty="0">
                <a:solidFill>
                  <a:schemeClr val="bg1"/>
                </a:solidFill>
                <a:latin typeface="Arial Black" panose="020B0A04020102020204" pitchFamily="34" charset="0"/>
                <a:ea typeface="Times New Roman" panose="02020603050405020304" pitchFamily="18" charset="0"/>
              </a:rPr>
              <a:t>Father, thank You for gathering great and abiding multitudes You drafted into our Services last Sunday, and for opening every closed door in the life of each worshipper by Your Word </a:t>
            </a:r>
          </a:p>
        </p:txBody>
      </p:sp>
      <p:sp>
        <p:nvSpPr>
          <p:cNvPr id="7" name="Rectangle 6">
            <a:extLst>
              <a:ext uri="{FF2B5EF4-FFF2-40B4-BE49-F238E27FC236}">
                <a16:creationId xmlns:a16="http://schemas.microsoft.com/office/drawing/2014/main" id="{8B4B1EFA-8108-7D4A-5C6B-4EB243C03961}"/>
              </a:ext>
            </a:extLst>
          </p:cNvPr>
          <p:cNvSpPr/>
          <p:nvPr/>
        </p:nvSpPr>
        <p:spPr>
          <a:xfrm>
            <a:off x="3947886" y="5938469"/>
            <a:ext cx="4296228"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sv-SE" sz="4000" dirty="0">
                <a:solidFill>
                  <a:srgbClr val="FFFF00"/>
                </a:solidFill>
                <a:latin typeface="Impact" panose="020B0806030902050204" pitchFamily="34" charset="0"/>
                <a:ea typeface="Times New Roman" panose="02020603050405020304" pitchFamily="18" charset="0"/>
              </a:rPr>
              <a:t>Psa. 118:23 </a:t>
            </a:r>
          </a:p>
        </p:txBody>
      </p:sp>
      <p:sp>
        <p:nvSpPr>
          <p:cNvPr id="2" name="Rectangle 1">
            <a:extLst>
              <a:ext uri="{FF2B5EF4-FFF2-40B4-BE49-F238E27FC236}">
                <a16:creationId xmlns:a16="http://schemas.microsoft.com/office/drawing/2014/main" id="{99E7131D-4D41-F414-E05F-39C7FD6542E2}"/>
              </a:ext>
            </a:extLst>
          </p:cNvPr>
          <p:cNvSpPr/>
          <p:nvPr/>
        </p:nvSpPr>
        <p:spPr>
          <a:xfrm>
            <a:off x="4927600" y="5938469"/>
            <a:ext cx="2336800" cy="707886"/>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A9824284-5FD1-B808-2C33-BA71B64517F1}"/>
              </a:ext>
            </a:extLst>
          </p:cNvPr>
          <p:cNvSpPr/>
          <p:nvPr/>
        </p:nvSpPr>
        <p:spPr>
          <a:xfrm>
            <a:off x="3778362" y="0"/>
            <a:ext cx="4635276" cy="923330"/>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5400" dirty="0">
                <a:solidFill>
                  <a:srgbClr val="FFFF00"/>
                </a:solidFill>
                <a:latin typeface="Impact" panose="020B0806030902050204" pitchFamily="34" charset="0"/>
                <a:ea typeface="Times New Roman" panose="02020603050405020304" pitchFamily="18" charset="0"/>
              </a:rPr>
              <a:t>Intercession 1</a:t>
            </a:r>
          </a:p>
        </p:txBody>
      </p:sp>
    </p:spTree>
    <p:extLst>
      <p:ext uri="{BB962C8B-B14F-4D97-AF65-F5344CB8AC3E}">
        <p14:creationId xmlns:p14="http://schemas.microsoft.com/office/powerpoint/2010/main" val="29354637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5">
            <a:extLst>
              <a:ext uri="{FF2B5EF4-FFF2-40B4-BE49-F238E27FC236}">
                <a16:creationId xmlns:a16="http://schemas.microsoft.com/office/drawing/2014/main" id="{7EAB0921-56B0-1CBF-F260-4286D980E36D}"/>
              </a:ext>
            </a:extLst>
          </p:cNvPr>
          <p:cNvSpPr/>
          <p:nvPr/>
        </p:nvSpPr>
        <p:spPr>
          <a:xfrm>
            <a:off x="4520292" y="531395"/>
            <a:ext cx="7093857" cy="876491"/>
          </a:xfrm>
          <a:prstGeom prst="round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AD175C6-207A-A90C-D648-9B48828240D5}"/>
              </a:ext>
            </a:extLst>
          </p:cNvPr>
          <p:cNvSpPr>
            <a:spLocks noGrp="1"/>
          </p:cNvSpPr>
          <p:nvPr>
            <p:ph type="title"/>
          </p:nvPr>
        </p:nvSpPr>
        <p:spPr>
          <a:xfrm>
            <a:off x="4520292" y="451657"/>
            <a:ext cx="7034728" cy="1035965"/>
          </a:xfrm>
        </p:spPr>
        <p:txBody>
          <a:bodyPr>
            <a:noAutofit/>
          </a:bodyPr>
          <a:lstStyle/>
          <a:p>
            <a:pPr algn="ctr"/>
            <a:r>
              <a:rPr lang="en-US" sz="6000" dirty="0">
                <a:solidFill>
                  <a:srgbClr val="AB2811"/>
                </a:solidFill>
                <a:latin typeface="Franklin Gothic Heavy" panose="020B0903020102020204" pitchFamily="34" charset="0"/>
              </a:rPr>
              <a:t>Prophetic Focus: </a:t>
            </a:r>
          </a:p>
        </p:txBody>
      </p:sp>
      <p:sp>
        <p:nvSpPr>
          <p:cNvPr id="7" name="Rectangle 6"/>
          <p:cNvSpPr/>
          <p:nvPr/>
        </p:nvSpPr>
        <p:spPr>
          <a:xfrm>
            <a:off x="4461164" y="1407886"/>
            <a:ext cx="7212115" cy="5016758"/>
          </a:xfrm>
          <a:prstGeom prst="rect">
            <a:avLst/>
          </a:prstGeom>
        </p:spPr>
        <p:txBody>
          <a:bodyPr wrap="square">
            <a:spAutoFit/>
          </a:bodyPr>
          <a:lstStyle/>
          <a:p>
            <a:pPr algn="ctr"/>
            <a:r>
              <a:rPr lang="en-US" sz="8000" dirty="0" smtClean="0">
                <a:solidFill>
                  <a:schemeClr val="bg1"/>
                </a:solidFill>
                <a:latin typeface="Arial Black" panose="020B0A04020102020204" pitchFamily="34" charset="0"/>
              </a:rPr>
              <a:t>I AM REDEEMED FOR THE TOP </a:t>
            </a:r>
            <a:endParaRPr lang="en-US" sz="5400" dirty="0">
              <a:solidFill>
                <a:srgbClr val="FFC000"/>
              </a:solidFill>
              <a:latin typeface="Big John" panose="02000000000000000000" pitchFamily="50" charset="0"/>
            </a:endParaRPr>
          </a:p>
        </p:txBody>
      </p:sp>
      <p:sp>
        <p:nvSpPr>
          <p:cNvPr id="2" name="Rectangle 1"/>
          <p:cNvSpPr/>
          <p:nvPr/>
        </p:nvSpPr>
        <p:spPr>
          <a:xfrm>
            <a:off x="429491" y="531395"/>
            <a:ext cx="3588327" cy="5770138"/>
          </a:xfrm>
          <a:prstGeom prst="rect">
            <a:avLst/>
          </a:prstGeom>
          <a:solidFill>
            <a:schemeClr val="accent2"/>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8825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5">
            <a:extLst>
              <a:ext uri="{FF2B5EF4-FFF2-40B4-BE49-F238E27FC236}">
                <a16:creationId xmlns:a16="http://schemas.microsoft.com/office/drawing/2014/main" id="{7EAB0921-56B0-1CBF-F260-4286D980E36D}"/>
              </a:ext>
            </a:extLst>
          </p:cNvPr>
          <p:cNvSpPr/>
          <p:nvPr/>
        </p:nvSpPr>
        <p:spPr>
          <a:xfrm>
            <a:off x="4520292" y="531395"/>
            <a:ext cx="7093857" cy="876491"/>
          </a:xfrm>
          <a:prstGeom prst="round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AD175C6-207A-A90C-D648-9B48828240D5}"/>
              </a:ext>
            </a:extLst>
          </p:cNvPr>
          <p:cNvSpPr>
            <a:spLocks noGrp="1"/>
          </p:cNvSpPr>
          <p:nvPr>
            <p:ph type="title"/>
          </p:nvPr>
        </p:nvSpPr>
        <p:spPr>
          <a:xfrm>
            <a:off x="4520292" y="451657"/>
            <a:ext cx="7034728" cy="1035965"/>
          </a:xfrm>
        </p:spPr>
        <p:txBody>
          <a:bodyPr>
            <a:noAutofit/>
          </a:bodyPr>
          <a:lstStyle/>
          <a:p>
            <a:pPr algn="ctr"/>
            <a:r>
              <a:rPr lang="en-US" sz="6000" dirty="0">
                <a:solidFill>
                  <a:srgbClr val="AB2811"/>
                </a:solidFill>
                <a:latin typeface="Franklin Gothic Heavy" panose="020B0903020102020204" pitchFamily="34" charset="0"/>
              </a:rPr>
              <a:t>Teaching Series</a:t>
            </a:r>
          </a:p>
        </p:txBody>
      </p:sp>
      <p:sp>
        <p:nvSpPr>
          <p:cNvPr id="7" name="Rectangle 6"/>
          <p:cNvSpPr/>
          <p:nvPr/>
        </p:nvSpPr>
        <p:spPr>
          <a:xfrm>
            <a:off x="4461164" y="1407886"/>
            <a:ext cx="7212115" cy="5170646"/>
          </a:xfrm>
          <a:prstGeom prst="rect">
            <a:avLst/>
          </a:prstGeom>
        </p:spPr>
        <p:txBody>
          <a:bodyPr wrap="square">
            <a:spAutoFit/>
          </a:bodyPr>
          <a:lstStyle/>
          <a:p>
            <a:pPr algn="ctr"/>
            <a:r>
              <a:rPr lang="en-US" sz="6600" dirty="0">
                <a:solidFill>
                  <a:schemeClr val="bg1"/>
                </a:solidFill>
                <a:latin typeface="Arial Black" panose="020B0A04020102020204" pitchFamily="34" charset="0"/>
              </a:rPr>
              <a:t>Covenant Gateway to a world of </a:t>
            </a:r>
            <a:r>
              <a:rPr lang="en-US" sz="6600" dirty="0" smtClean="0">
                <a:solidFill>
                  <a:schemeClr val="bg1"/>
                </a:solidFill>
                <a:latin typeface="Arial Black" panose="020B0A04020102020204" pitchFamily="34" charset="0"/>
              </a:rPr>
              <a:t>Exploits.</a:t>
            </a:r>
          </a:p>
          <a:p>
            <a:pPr algn="ctr"/>
            <a:r>
              <a:rPr lang="en-US" sz="6600" dirty="0" smtClean="0">
                <a:solidFill>
                  <a:srgbClr val="FFFF00"/>
                </a:solidFill>
                <a:latin typeface="Arial Black" panose="020B0A04020102020204" pitchFamily="34" charset="0"/>
              </a:rPr>
              <a:t>Part 1</a:t>
            </a:r>
            <a:endParaRPr lang="en-US" sz="4400" dirty="0">
              <a:solidFill>
                <a:srgbClr val="FFFF00"/>
              </a:solidFill>
              <a:latin typeface="Big John" panose="02000000000000000000" pitchFamily="50" charset="0"/>
            </a:endParaRPr>
          </a:p>
        </p:txBody>
      </p:sp>
      <p:sp>
        <p:nvSpPr>
          <p:cNvPr id="2" name="Rectangle 1"/>
          <p:cNvSpPr/>
          <p:nvPr/>
        </p:nvSpPr>
        <p:spPr>
          <a:xfrm>
            <a:off x="429491" y="531395"/>
            <a:ext cx="3588327" cy="5770138"/>
          </a:xfrm>
          <a:prstGeom prst="rect">
            <a:avLst/>
          </a:prstGeom>
          <a:solidFill>
            <a:schemeClr val="accent2"/>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0877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241066" y="1614769"/>
            <a:ext cx="7467600" cy="2800767"/>
          </a:xfrm>
          <a:prstGeom prst="rect">
            <a:avLst/>
          </a:prstGeom>
        </p:spPr>
        <p:txBody>
          <a:bodyPr wrap="square">
            <a:spAutoFit/>
          </a:bodyPr>
          <a:lstStyle/>
          <a:p>
            <a:pPr marL="1143000" indent="-1143000" algn="ctr">
              <a:buFont typeface="Wingdings" panose="05000000000000000000" pitchFamily="2" charset="2"/>
              <a:buChar char="Ø"/>
            </a:pPr>
            <a:r>
              <a:rPr lang="en-US" sz="8800" dirty="0">
                <a:solidFill>
                  <a:schemeClr val="bg1"/>
                </a:solidFill>
                <a:latin typeface="Arial Black" panose="020B0A04020102020204" pitchFamily="34" charset="0"/>
              </a:rPr>
              <a:t>Passion for God </a:t>
            </a:r>
            <a:endParaRPr lang="en-US" sz="6000" dirty="0">
              <a:solidFill>
                <a:srgbClr val="FFC000"/>
              </a:solidFill>
              <a:latin typeface="Big John" panose="02000000000000000000" pitchFamily="50" charset="0"/>
            </a:endParaRPr>
          </a:p>
        </p:txBody>
      </p:sp>
      <p:sp>
        <p:nvSpPr>
          <p:cNvPr id="3" name="Rectangle 2"/>
          <p:cNvSpPr/>
          <p:nvPr/>
        </p:nvSpPr>
        <p:spPr>
          <a:xfrm>
            <a:off x="429491" y="531395"/>
            <a:ext cx="3588327" cy="5770138"/>
          </a:xfrm>
          <a:prstGeom prst="rect">
            <a:avLst/>
          </a:prstGeom>
          <a:solidFill>
            <a:schemeClr val="accent2"/>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888148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5">
            <a:extLst>
              <a:ext uri="{FF2B5EF4-FFF2-40B4-BE49-F238E27FC236}">
                <a16:creationId xmlns:a16="http://schemas.microsoft.com/office/drawing/2014/main" id="{7EAB0921-56B0-1CBF-F260-4286D980E36D}"/>
              </a:ext>
            </a:extLst>
          </p:cNvPr>
          <p:cNvSpPr/>
          <p:nvPr/>
        </p:nvSpPr>
        <p:spPr>
          <a:xfrm>
            <a:off x="4520292" y="531395"/>
            <a:ext cx="7093857" cy="876491"/>
          </a:xfrm>
          <a:prstGeom prst="round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AD175C6-207A-A90C-D648-9B48828240D5}"/>
              </a:ext>
            </a:extLst>
          </p:cNvPr>
          <p:cNvSpPr>
            <a:spLocks noGrp="1"/>
          </p:cNvSpPr>
          <p:nvPr>
            <p:ph type="title"/>
          </p:nvPr>
        </p:nvSpPr>
        <p:spPr>
          <a:xfrm>
            <a:off x="4520292" y="451657"/>
            <a:ext cx="7034728" cy="1035965"/>
          </a:xfrm>
        </p:spPr>
        <p:txBody>
          <a:bodyPr>
            <a:noAutofit/>
          </a:bodyPr>
          <a:lstStyle/>
          <a:p>
            <a:pPr algn="ctr"/>
            <a:r>
              <a:rPr lang="en-US" sz="6000" dirty="0">
                <a:solidFill>
                  <a:srgbClr val="AB2811"/>
                </a:solidFill>
                <a:latin typeface="Franklin Gothic Heavy" panose="020B0903020102020204" pitchFamily="34" charset="0"/>
              </a:rPr>
              <a:t>What is Passion?</a:t>
            </a:r>
          </a:p>
        </p:txBody>
      </p:sp>
      <p:sp>
        <p:nvSpPr>
          <p:cNvPr id="7" name="Rectangle 6"/>
          <p:cNvSpPr/>
          <p:nvPr/>
        </p:nvSpPr>
        <p:spPr>
          <a:xfrm>
            <a:off x="4356423" y="1567360"/>
            <a:ext cx="7421594" cy="4524315"/>
          </a:xfrm>
          <a:prstGeom prst="rect">
            <a:avLst/>
          </a:prstGeom>
        </p:spPr>
        <p:txBody>
          <a:bodyPr wrap="square">
            <a:spAutoFit/>
          </a:bodyPr>
          <a:lstStyle/>
          <a:p>
            <a:pPr marL="857250" indent="-857250">
              <a:buFont typeface="Wingdings" panose="05000000000000000000" pitchFamily="2" charset="2"/>
              <a:buChar char="ü"/>
            </a:pPr>
            <a:r>
              <a:rPr lang="en-US" sz="4800" dirty="0">
                <a:solidFill>
                  <a:schemeClr val="bg1"/>
                </a:solidFill>
                <a:latin typeface="Arial Black" panose="020B0A04020102020204" pitchFamily="34" charset="0"/>
              </a:rPr>
              <a:t>Passion is the spiritual fuel that keeps a believer going after God and the interest of His </a:t>
            </a:r>
            <a:r>
              <a:rPr lang="en-US" sz="4800" dirty="0" smtClean="0">
                <a:solidFill>
                  <a:schemeClr val="bg1"/>
                </a:solidFill>
                <a:latin typeface="Arial Black" panose="020B0A04020102020204" pitchFamily="34" charset="0"/>
              </a:rPr>
              <a:t>kingdom.</a:t>
            </a:r>
            <a:endParaRPr lang="en-US" sz="4800" dirty="0">
              <a:solidFill>
                <a:schemeClr val="bg1"/>
              </a:solidFill>
              <a:latin typeface="Arial Black" panose="020B0A04020102020204" pitchFamily="34" charset="0"/>
            </a:endParaRPr>
          </a:p>
        </p:txBody>
      </p:sp>
      <p:sp>
        <p:nvSpPr>
          <p:cNvPr id="2" name="Rectangle 1"/>
          <p:cNvSpPr/>
          <p:nvPr/>
        </p:nvSpPr>
        <p:spPr>
          <a:xfrm>
            <a:off x="429491" y="531395"/>
            <a:ext cx="3588327" cy="5770138"/>
          </a:xfrm>
          <a:prstGeom prst="rect">
            <a:avLst/>
          </a:prstGeom>
          <a:solidFill>
            <a:schemeClr val="accent2"/>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0698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5">
            <a:extLst>
              <a:ext uri="{FF2B5EF4-FFF2-40B4-BE49-F238E27FC236}">
                <a16:creationId xmlns:a16="http://schemas.microsoft.com/office/drawing/2014/main" id="{7EAB0921-56B0-1CBF-F260-4286D980E36D}"/>
              </a:ext>
            </a:extLst>
          </p:cNvPr>
          <p:cNvSpPr/>
          <p:nvPr/>
        </p:nvSpPr>
        <p:spPr>
          <a:xfrm>
            <a:off x="4520292" y="531395"/>
            <a:ext cx="7093857" cy="876491"/>
          </a:xfrm>
          <a:prstGeom prst="round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AD175C6-207A-A90C-D648-9B48828240D5}"/>
              </a:ext>
            </a:extLst>
          </p:cNvPr>
          <p:cNvSpPr>
            <a:spLocks noGrp="1"/>
          </p:cNvSpPr>
          <p:nvPr>
            <p:ph type="title"/>
          </p:nvPr>
        </p:nvSpPr>
        <p:spPr>
          <a:xfrm>
            <a:off x="4520292" y="451657"/>
            <a:ext cx="7034728" cy="1035965"/>
          </a:xfrm>
        </p:spPr>
        <p:txBody>
          <a:bodyPr>
            <a:noAutofit/>
          </a:bodyPr>
          <a:lstStyle/>
          <a:p>
            <a:pPr algn="ctr"/>
            <a:r>
              <a:rPr lang="en-US" sz="6000" dirty="0">
                <a:solidFill>
                  <a:srgbClr val="AB2811"/>
                </a:solidFill>
                <a:latin typeface="Franklin Gothic Heavy" panose="020B0903020102020204" pitchFamily="34" charset="0"/>
              </a:rPr>
              <a:t>What is Passion?</a:t>
            </a:r>
          </a:p>
        </p:txBody>
      </p:sp>
      <p:sp>
        <p:nvSpPr>
          <p:cNvPr id="7" name="Rectangle 6"/>
          <p:cNvSpPr/>
          <p:nvPr/>
        </p:nvSpPr>
        <p:spPr>
          <a:xfrm>
            <a:off x="4356423" y="1567360"/>
            <a:ext cx="7421594" cy="4832092"/>
          </a:xfrm>
          <a:prstGeom prst="rect">
            <a:avLst/>
          </a:prstGeom>
        </p:spPr>
        <p:txBody>
          <a:bodyPr wrap="square">
            <a:spAutoFit/>
          </a:bodyPr>
          <a:lstStyle/>
          <a:p>
            <a:pPr marL="857250" indent="-857250">
              <a:buFont typeface="Wingdings" panose="05000000000000000000" pitchFamily="2" charset="2"/>
              <a:buChar char="ü"/>
            </a:pPr>
            <a:r>
              <a:rPr lang="en-US" sz="4400" dirty="0">
                <a:solidFill>
                  <a:schemeClr val="bg1"/>
                </a:solidFill>
                <a:latin typeface="Arial Black" panose="020B0A04020102020204" pitchFamily="34" charset="0"/>
              </a:rPr>
              <a:t>Passion is a product of one’s decision based on personal conviction in the pursuit of God and the affairs of His </a:t>
            </a:r>
            <a:r>
              <a:rPr lang="en-US" sz="4400" dirty="0" smtClean="0">
                <a:solidFill>
                  <a:schemeClr val="bg1"/>
                </a:solidFill>
                <a:latin typeface="Arial Black" panose="020B0A04020102020204" pitchFamily="34" charset="0"/>
              </a:rPr>
              <a:t>kingdom.</a:t>
            </a:r>
            <a:endParaRPr lang="en-US" sz="4400" dirty="0">
              <a:solidFill>
                <a:schemeClr val="bg1"/>
              </a:solidFill>
              <a:latin typeface="Arial Black" panose="020B0A04020102020204" pitchFamily="34" charset="0"/>
            </a:endParaRPr>
          </a:p>
        </p:txBody>
      </p:sp>
      <p:sp>
        <p:nvSpPr>
          <p:cNvPr id="2" name="Rectangle 1"/>
          <p:cNvSpPr/>
          <p:nvPr/>
        </p:nvSpPr>
        <p:spPr>
          <a:xfrm>
            <a:off x="429491" y="531395"/>
            <a:ext cx="3588327" cy="5770138"/>
          </a:xfrm>
          <a:prstGeom prst="rect">
            <a:avLst/>
          </a:prstGeom>
          <a:solidFill>
            <a:schemeClr val="accent2"/>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33808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5">
            <a:extLst>
              <a:ext uri="{FF2B5EF4-FFF2-40B4-BE49-F238E27FC236}">
                <a16:creationId xmlns:a16="http://schemas.microsoft.com/office/drawing/2014/main" id="{7EAB0921-56B0-1CBF-F260-4286D980E36D}"/>
              </a:ext>
            </a:extLst>
          </p:cNvPr>
          <p:cNvSpPr/>
          <p:nvPr/>
        </p:nvSpPr>
        <p:spPr>
          <a:xfrm>
            <a:off x="4520292" y="531395"/>
            <a:ext cx="7093857" cy="876491"/>
          </a:xfrm>
          <a:prstGeom prst="round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AD175C6-207A-A90C-D648-9B48828240D5}"/>
              </a:ext>
            </a:extLst>
          </p:cNvPr>
          <p:cNvSpPr>
            <a:spLocks noGrp="1"/>
          </p:cNvSpPr>
          <p:nvPr>
            <p:ph type="title"/>
          </p:nvPr>
        </p:nvSpPr>
        <p:spPr>
          <a:xfrm>
            <a:off x="4520292" y="451657"/>
            <a:ext cx="7034728" cy="1035965"/>
          </a:xfrm>
        </p:spPr>
        <p:txBody>
          <a:bodyPr>
            <a:noAutofit/>
          </a:bodyPr>
          <a:lstStyle/>
          <a:p>
            <a:pPr algn="ctr"/>
            <a:r>
              <a:rPr lang="en-US" sz="6000" dirty="0">
                <a:solidFill>
                  <a:srgbClr val="AB2811"/>
                </a:solidFill>
                <a:latin typeface="Franklin Gothic Heavy" panose="020B0903020102020204" pitchFamily="34" charset="0"/>
              </a:rPr>
              <a:t>What is Passion?</a:t>
            </a:r>
          </a:p>
        </p:txBody>
      </p:sp>
      <p:sp>
        <p:nvSpPr>
          <p:cNvPr id="7" name="Rectangle 6"/>
          <p:cNvSpPr/>
          <p:nvPr/>
        </p:nvSpPr>
        <p:spPr>
          <a:xfrm>
            <a:off x="4356423" y="1567360"/>
            <a:ext cx="7407947" cy="4832092"/>
          </a:xfrm>
          <a:prstGeom prst="rect">
            <a:avLst/>
          </a:prstGeom>
        </p:spPr>
        <p:txBody>
          <a:bodyPr wrap="square">
            <a:spAutoFit/>
          </a:bodyPr>
          <a:lstStyle/>
          <a:p>
            <a:pPr marL="857250" indent="-857250">
              <a:buFont typeface="Wingdings" panose="05000000000000000000" pitchFamily="2" charset="2"/>
              <a:buChar char="ü"/>
            </a:pPr>
            <a:r>
              <a:rPr lang="en-US" sz="4400" dirty="0">
                <a:solidFill>
                  <a:schemeClr val="bg1"/>
                </a:solidFill>
                <a:latin typeface="Arial Black" panose="020B0A04020102020204" pitchFamily="34" charset="0"/>
              </a:rPr>
              <a:t>What fuel is to a vehicle is what passion is to a believer in the pursuit of God and the interest of His </a:t>
            </a:r>
            <a:r>
              <a:rPr lang="en-US" sz="4400" dirty="0" smtClean="0">
                <a:solidFill>
                  <a:schemeClr val="bg1"/>
                </a:solidFill>
                <a:latin typeface="Arial Black" panose="020B0A04020102020204" pitchFamily="34" charset="0"/>
              </a:rPr>
              <a:t>kingdom.</a:t>
            </a:r>
            <a:endParaRPr lang="en-US" sz="4400" dirty="0">
              <a:solidFill>
                <a:schemeClr val="bg1"/>
              </a:solidFill>
              <a:latin typeface="Arial Black" panose="020B0A04020102020204" pitchFamily="34" charset="0"/>
            </a:endParaRPr>
          </a:p>
        </p:txBody>
      </p:sp>
      <p:sp>
        <p:nvSpPr>
          <p:cNvPr id="2" name="Rectangle 1"/>
          <p:cNvSpPr/>
          <p:nvPr/>
        </p:nvSpPr>
        <p:spPr>
          <a:xfrm>
            <a:off x="429491" y="531395"/>
            <a:ext cx="3588327" cy="5770138"/>
          </a:xfrm>
          <a:prstGeom prst="rect">
            <a:avLst/>
          </a:prstGeom>
          <a:solidFill>
            <a:schemeClr val="accent2"/>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8065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5">
            <a:extLst>
              <a:ext uri="{FF2B5EF4-FFF2-40B4-BE49-F238E27FC236}">
                <a16:creationId xmlns:a16="http://schemas.microsoft.com/office/drawing/2014/main" id="{7EAB0921-56B0-1CBF-F260-4286D980E36D}"/>
              </a:ext>
            </a:extLst>
          </p:cNvPr>
          <p:cNvSpPr/>
          <p:nvPr/>
        </p:nvSpPr>
        <p:spPr>
          <a:xfrm>
            <a:off x="4520292" y="531395"/>
            <a:ext cx="7093857" cy="876491"/>
          </a:xfrm>
          <a:prstGeom prst="round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AD175C6-207A-A90C-D648-9B48828240D5}"/>
              </a:ext>
            </a:extLst>
          </p:cNvPr>
          <p:cNvSpPr>
            <a:spLocks noGrp="1"/>
          </p:cNvSpPr>
          <p:nvPr>
            <p:ph type="title"/>
          </p:nvPr>
        </p:nvSpPr>
        <p:spPr>
          <a:xfrm>
            <a:off x="4520292" y="451657"/>
            <a:ext cx="7034728" cy="1035965"/>
          </a:xfrm>
        </p:spPr>
        <p:txBody>
          <a:bodyPr>
            <a:noAutofit/>
          </a:bodyPr>
          <a:lstStyle/>
          <a:p>
            <a:pPr algn="ctr"/>
            <a:r>
              <a:rPr lang="en-US" sz="6000" dirty="0">
                <a:solidFill>
                  <a:srgbClr val="AB2811"/>
                </a:solidFill>
                <a:latin typeface="Franklin Gothic Heavy" panose="020B0903020102020204" pitchFamily="34" charset="0"/>
              </a:rPr>
              <a:t>What is Passion?</a:t>
            </a:r>
          </a:p>
        </p:txBody>
      </p:sp>
      <p:sp>
        <p:nvSpPr>
          <p:cNvPr id="7" name="Rectangle 6"/>
          <p:cNvSpPr/>
          <p:nvPr/>
        </p:nvSpPr>
        <p:spPr>
          <a:xfrm>
            <a:off x="4333682" y="1892970"/>
            <a:ext cx="7407947" cy="3046988"/>
          </a:xfrm>
          <a:prstGeom prst="rect">
            <a:avLst/>
          </a:prstGeom>
        </p:spPr>
        <p:txBody>
          <a:bodyPr wrap="square">
            <a:spAutoFit/>
          </a:bodyPr>
          <a:lstStyle/>
          <a:p>
            <a:pPr marL="857250" indent="-857250">
              <a:buFont typeface="Wingdings" panose="05000000000000000000" pitchFamily="2" charset="2"/>
              <a:buChar char="ü"/>
            </a:pPr>
            <a:r>
              <a:rPr lang="en-US" sz="4800" dirty="0">
                <a:solidFill>
                  <a:schemeClr val="bg1"/>
                </a:solidFill>
                <a:latin typeface="Arial Black" panose="020B0A04020102020204" pitchFamily="34" charset="0"/>
              </a:rPr>
              <a:t>Passion cannot be hidden; it usually manifests itself </a:t>
            </a:r>
            <a:r>
              <a:rPr lang="en-US" sz="4800" dirty="0" smtClean="0">
                <a:solidFill>
                  <a:schemeClr val="bg1"/>
                </a:solidFill>
                <a:latin typeface="Arial Black" panose="020B0A04020102020204" pitchFamily="34" charset="0"/>
              </a:rPr>
              <a:t>openly.</a:t>
            </a:r>
            <a:endParaRPr lang="en-US" sz="4800" dirty="0">
              <a:solidFill>
                <a:schemeClr val="bg1"/>
              </a:solidFill>
              <a:latin typeface="Arial Black" panose="020B0A04020102020204" pitchFamily="34" charset="0"/>
            </a:endParaRPr>
          </a:p>
        </p:txBody>
      </p:sp>
      <p:sp>
        <p:nvSpPr>
          <p:cNvPr id="2" name="Rectangle 1"/>
          <p:cNvSpPr/>
          <p:nvPr/>
        </p:nvSpPr>
        <p:spPr>
          <a:xfrm>
            <a:off x="429491" y="531395"/>
            <a:ext cx="3588327" cy="5770138"/>
          </a:xfrm>
          <a:prstGeom prst="rect">
            <a:avLst/>
          </a:prstGeom>
          <a:solidFill>
            <a:schemeClr val="accent2"/>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79729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5">
            <a:extLst>
              <a:ext uri="{FF2B5EF4-FFF2-40B4-BE49-F238E27FC236}">
                <a16:creationId xmlns:a16="http://schemas.microsoft.com/office/drawing/2014/main" id="{7EAB0921-56B0-1CBF-F260-4286D980E36D}"/>
              </a:ext>
            </a:extLst>
          </p:cNvPr>
          <p:cNvSpPr/>
          <p:nvPr/>
        </p:nvSpPr>
        <p:spPr>
          <a:xfrm>
            <a:off x="4520292" y="531395"/>
            <a:ext cx="7093857" cy="1160927"/>
          </a:xfrm>
          <a:prstGeom prst="round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AD175C6-207A-A90C-D648-9B48828240D5}"/>
              </a:ext>
            </a:extLst>
          </p:cNvPr>
          <p:cNvSpPr>
            <a:spLocks noGrp="1"/>
          </p:cNvSpPr>
          <p:nvPr>
            <p:ph type="title"/>
          </p:nvPr>
        </p:nvSpPr>
        <p:spPr>
          <a:xfrm>
            <a:off x="4654451" y="552940"/>
            <a:ext cx="6766407" cy="1117836"/>
          </a:xfrm>
        </p:spPr>
        <p:txBody>
          <a:bodyPr>
            <a:noAutofit/>
          </a:bodyPr>
          <a:lstStyle/>
          <a:p>
            <a:pPr algn="ctr"/>
            <a:r>
              <a:rPr lang="en-US" dirty="0">
                <a:solidFill>
                  <a:srgbClr val="AB2811"/>
                </a:solidFill>
                <a:latin typeface="Franklin Gothic Heavy" panose="020B0903020102020204" pitchFamily="34" charset="0"/>
              </a:rPr>
              <a:t>Proofs of Genuine Passion for the </a:t>
            </a:r>
            <a:r>
              <a:rPr lang="en-US" dirty="0" smtClean="0">
                <a:solidFill>
                  <a:srgbClr val="AB2811"/>
                </a:solidFill>
                <a:latin typeface="Franklin Gothic Heavy" panose="020B0903020102020204" pitchFamily="34" charset="0"/>
              </a:rPr>
              <a:t>Lord. </a:t>
            </a:r>
            <a:endParaRPr lang="en-US" dirty="0">
              <a:solidFill>
                <a:srgbClr val="AB2811"/>
              </a:solidFill>
              <a:latin typeface="Franklin Gothic Heavy" panose="020B0903020102020204" pitchFamily="34" charset="0"/>
            </a:endParaRPr>
          </a:p>
        </p:txBody>
      </p:sp>
      <p:sp>
        <p:nvSpPr>
          <p:cNvPr id="7" name="Rectangle 6"/>
          <p:cNvSpPr/>
          <p:nvPr/>
        </p:nvSpPr>
        <p:spPr>
          <a:xfrm>
            <a:off x="4333682" y="1892970"/>
            <a:ext cx="7407947" cy="3785652"/>
          </a:xfrm>
          <a:prstGeom prst="rect">
            <a:avLst/>
          </a:prstGeom>
        </p:spPr>
        <p:txBody>
          <a:bodyPr wrap="square">
            <a:spAutoFit/>
          </a:bodyPr>
          <a:lstStyle/>
          <a:p>
            <a:pPr marL="857250" indent="-857250">
              <a:buFont typeface="Wingdings" panose="05000000000000000000" pitchFamily="2" charset="2"/>
              <a:buChar char="Ø"/>
            </a:pPr>
            <a:r>
              <a:rPr lang="en-US" sz="6000" dirty="0">
                <a:solidFill>
                  <a:schemeClr val="bg1"/>
                </a:solidFill>
                <a:latin typeface="Arial Black" panose="020B0A04020102020204" pitchFamily="34" charset="0"/>
              </a:rPr>
              <a:t>One cannot have passion for God and not </a:t>
            </a:r>
            <a:r>
              <a:rPr lang="en-US" sz="6000" dirty="0" smtClean="0">
                <a:solidFill>
                  <a:schemeClr val="bg1"/>
                </a:solidFill>
                <a:latin typeface="Arial Black" panose="020B0A04020102020204" pitchFamily="34" charset="0"/>
              </a:rPr>
              <a:t>know.</a:t>
            </a:r>
            <a:endParaRPr lang="en-US" sz="6000" dirty="0">
              <a:solidFill>
                <a:schemeClr val="bg1"/>
              </a:solidFill>
              <a:latin typeface="Arial Black" panose="020B0A04020102020204" pitchFamily="34" charset="0"/>
            </a:endParaRPr>
          </a:p>
        </p:txBody>
      </p:sp>
      <p:sp>
        <p:nvSpPr>
          <p:cNvPr id="2" name="Rectangle 1"/>
          <p:cNvSpPr/>
          <p:nvPr/>
        </p:nvSpPr>
        <p:spPr>
          <a:xfrm>
            <a:off x="429491" y="531395"/>
            <a:ext cx="3588327" cy="5770138"/>
          </a:xfrm>
          <a:prstGeom prst="rect">
            <a:avLst/>
          </a:prstGeom>
          <a:solidFill>
            <a:schemeClr val="accent2"/>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27295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5">
            <a:extLst>
              <a:ext uri="{FF2B5EF4-FFF2-40B4-BE49-F238E27FC236}">
                <a16:creationId xmlns:a16="http://schemas.microsoft.com/office/drawing/2014/main" id="{7EAB0921-56B0-1CBF-F260-4286D980E36D}"/>
              </a:ext>
            </a:extLst>
          </p:cNvPr>
          <p:cNvSpPr/>
          <p:nvPr/>
        </p:nvSpPr>
        <p:spPr>
          <a:xfrm>
            <a:off x="4520292" y="531395"/>
            <a:ext cx="7093857" cy="1160927"/>
          </a:xfrm>
          <a:prstGeom prst="round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AD175C6-207A-A90C-D648-9B48828240D5}"/>
              </a:ext>
            </a:extLst>
          </p:cNvPr>
          <p:cNvSpPr>
            <a:spLocks noGrp="1"/>
          </p:cNvSpPr>
          <p:nvPr>
            <p:ph type="title"/>
          </p:nvPr>
        </p:nvSpPr>
        <p:spPr>
          <a:xfrm>
            <a:off x="4654451" y="552940"/>
            <a:ext cx="6766407" cy="1117836"/>
          </a:xfrm>
        </p:spPr>
        <p:txBody>
          <a:bodyPr>
            <a:noAutofit/>
          </a:bodyPr>
          <a:lstStyle/>
          <a:p>
            <a:pPr algn="ctr"/>
            <a:r>
              <a:rPr lang="en-US" dirty="0">
                <a:solidFill>
                  <a:srgbClr val="AB2811"/>
                </a:solidFill>
                <a:latin typeface="Franklin Gothic Heavy" panose="020B0903020102020204" pitchFamily="34" charset="0"/>
              </a:rPr>
              <a:t>Proofs of Genuine Passion for the </a:t>
            </a:r>
            <a:r>
              <a:rPr lang="en-US" dirty="0" smtClean="0">
                <a:solidFill>
                  <a:srgbClr val="AB2811"/>
                </a:solidFill>
                <a:latin typeface="Franklin Gothic Heavy" panose="020B0903020102020204" pitchFamily="34" charset="0"/>
              </a:rPr>
              <a:t>Lord. </a:t>
            </a:r>
            <a:endParaRPr lang="en-US" dirty="0">
              <a:solidFill>
                <a:srgbClr val="AB2811"/>
              </a:solidFill>
              <a:latin typeface="Franklin Gothic Heavy" panose="020B0903020102020204" pitchFamily="34" charset="0"/>
            </a:endParaRPr>
          </a:p>
        </p:txBody>
      </p:sp>
      <p:sp>
        <p:nvSpPr>
          <p:cNvPr id="7" name="Rectangle 6"/>
          <p:cNvSpPr/>
          <p:nvPr/>
        </p:nvSpPr>
        <p:spPr>
          <a:xfrm>
            <a:off x="4333682" y="1892970"/>
            <a:ext cx="7407947" cy="2862322"/>
          </a:xfrm>
          <a:prstGeom prst="rect">
            <a:avLst/>
          </a:prstGeom>
        </p:spPr>
        <p:txBody>
          <a:bodyPr wrap="square">
            <a:spAutoFit/>
          </a:bodyPr>
          <a:lstStyle/>
          <a:p>
            <a:pPr marL="857250" indent="-857250">
              <a:buFont typeface="Wingdings" panose="05000000000000000000" pitchFamily="2" charset="2"/>
              <a:buChar char="Ø"/>
            </a:pPr>
            <a:r>
              <a:rPr lang="en-US" sz="6000" dirty="0">
                <a:solidFill>
                  <a:schemeClr val="bg1"/>
                </a:solidFill>
                <a:latin typeface="Arial Black" panose="020B0A04020102020204" pitchFamily="34" charset="0"/>
              </a:rPr>
              <a:t>Tireless commitment to soul </a:t>
            </a:r>
            <a:r>
              <a:rPr lang="en-US" sz="6000" dirty="0" smtClean="0">
                <a:solidFill>
                  <a:schemeClr val="bg1"/>
                </a:solidFill>
                <a:latin typeface="Arial Black" panose="020B0A04020102020204" pitchFamily="34" charset="0"/>
              </a:rPr>
              <a:t>winning.</a:t>
            </a:r>
            <a:endParaRPr lang="en-US" sz="6000" dirty="0">
              <a:solidFill>
                <a:schemeClr val="bg1"/>
              </a:solidFill>
              <a:latin typeface="Arial Black" panose="020B0A04020102020204" pitchFamily="34" charset="0"/>
            </a:endParaRPr>
          </a:p>
        </p:txBody>
      </p:sp>
      <p:sp>
        <p:nvSpPr>
          <p:cNvPr id="2" name="Rectangle 1"/>
          <p:cNvSpPr/>
          <p:nvPr/>
        </p:nvSpPr>
        <p:spPr>
          <a:xfrm>
            <a:off x="429491" y="531395"/>
            <a:ext cx="3588327" cy="5770138"/>
          </a:xfrm>
          <a:prstGeom prst="rect">
            <a:avLst/>
          </a:prstGeom>
          <a:solidFill>
            <a:schemeClr val="accent2"/>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44866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5">
            <a:extLst>
              <a:ext uri="{FF2B5EF4-FFF2-40B4-BE49-F238E27FC236}">
                <a16:creationId xmlns:a16="http://schemas.microsoft.com/office/drawing/2014/main" id="{7EAB0921-56B0-1CBF-F260-4286D980E36D}"/>
              </a:ext>
            </a:extLst>
          </p:cNvPr>
          <p:cNvSpPr/>
          <p:nvPr/>
        </p:nvSpPr>
        <p:spPr>
          <a:xfrm>
            <a:off x="4520292" y="531395"/>
            <a:ext cx="7093857" cy="1160927"/>
          </a:xfrm>
          <a:prstGeom prst="round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AD175C6-207A-A90C-D648-9B48828240D5}"/>
              </a:ext>
            </a:extLst>
          </p:cNvPr>
          <p:cNvSpPr>
            <a:spLocks noGrp="1"/>
          </p:cNvSpPr>
          <p:nvPr>
            <p:ph type="title"/>
          </p:nvPr>
        </p:nvSpPr>
        <p:spPr>
          <a:xfrm>
            <a:off x="4654451" y="552940"/>
            <a:ext cx="6766407" cy="1117836"/>
          </a:xfrm>
        </p:spPr>
        <p:txBody>
          <a:bodyPr>
            <a:noAutofit/>
          </a:bodyPr>
          <a:lstStyle/>
          <a:p>
            <a:pPr algn="ctr"/>
            <a:r>
              <a:rPr lang="en-US" dirty="0">
                <a:solidFill>
                  <a:srgbClr val="AB2811"/>
                </a:solidFill>
                <a:latin typeface="Franklin Gothic Heavy" panose="020B0903020102020204" pitchFamily="34" charset="0"/>
              </a:rPr>
              <a:t>Proofs of Genuine Passion for the </a:t>
            </a:r>
            <a:r>
              <a:rPr lang="en-US" dirty="0" smtClean="0">
                <a:solidFill>
                  <a:srgbClr val="AB2811"/>
                </a:solidFill>
                <a:latin typeface="Franklin Gothic Heavy" panose="020B0903020102020204" pitchFamily="34" charset="0"/>
              </a:rPr>
              <a:t>Lord. </a:t>
            </a:r>
            <a:endParaRPr lang="en-US" dirty="0">
              <a:solidFill>
                <a:srgbClr val="AB2811"/>
              </a:solidFill>
              <a:latin typeface="Franklin Gothic Heavy" panose="020B0903020102020204" pitchFamily="34" charset="0"/>
            </a:endParaRPr>
          </a:p>
        </p:txBody>
      </p:sp>
      <p:sp>
        <p:nvSpPr>
          <p:cNvPr id="7" name="Rectangle 6"/>
          <p:cNvSpPr/>
          <p:nvPr/>
        </p:nvSpPr>
        <p:spPr>
          <a:xfrm>
            <a:off x="4333682" y="1892970"/>
            <a:ext cx="7407947" cy="4247317"/>
          </a:xfrm>
          <a:prstGeom prst="rect">
            <a:avLst/>
          </a:prstGeom>
        </p:spPr>
        <p:txBody>
          <a:bodyPr wrap="square">
            <a:spAutoFit/>
          </a:bodyPr>
          <a:lstStyle/>
          <a:p>
            <a:pPr marL="857250" indent="-857250">
              <a:buFont typeface="Wingdings" panose="05000000000000000000" pitchFamily="2" charset="2"/>
              <a:buChar char="Ø"/>
            </a:pPr>
            <a:r>
              <a:rPr lang="en-US" sz="5400" dirty="0" smtClean="0">
                <a:solidFill>
                  <a:schemeClr val="bg1"/>
                </a:solidFill>
                <a:latin typeface="Arial Black" panose="020B0A04020102020204" pitchFamily="34" charset="0"/>
              </a:rPr>
              <a:t>Tireless </a:t>
            </a:r>
            <a:r>
              <a:rPr lang="en-US" sz="5400" dirty="0">
                <a:solidFill>
                  <a:schemeClr val="bg1"/>
                </a:solidFill>
                <a:latin typeface="Arial Black" panose="020B0A04020102020204" pitchFamily="34" charset="0"/>
              </a:rPr>
              <a:t>commitment to kingdom promotion </a:t>
            </a:r>
            <a:r>
              <a:rPr lang="en-US" sz="5400" dirty="0" smtClean="0">
                <a:solidFill>
                  <a:schemeClr val="bg1"/>
                </a:solidFill>
                <a:latin typeface="Arial Black" panose="020B0A04020102020204" pitchFamily="34" charset="0"/>
              </a:rPr>
              <a:t>investment.</a:t>
            </a:r>
            <a:endParaRPr lang="en-US" sz="5400" dirty="0">
              <a:solidFill>
                <a:schemeClr val="bg1"/>
              </a:solidFill>
              <a:latin typeface="Arial Black" panose="020B0A04020102020204" pitchFamily="34" charset="0"/>
            </a:endParaRPr>
          </a:p>
        </p:txBody>
      </p:sp>
      <p:sp>
        <p:nvSpPr>
          <p:cNvPr id="2" name="Rectangle 1"/>
          <p:cNvSpPr/>
          <p:nvPr/>
        </p:nvSpPr>
        <p:spPr>
          <a:xfrm>
            <a:off x="429491" y="531395"/>
            <a:ext cx="3588327" cy="5770138"/>
          </a:xfrm>
          <a:prstGeom prst="rect">
            <a:avLst/>
          </a:prstGeom>
          <a:solidFill>
            <a:schemeClr val="accent2"/>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56877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221057" y="1376828"/>
            <a:ext cx="9996671" cy="1821011"/>
          </a:xfrm>
          <a:prstGeom prst="rect">
            <a:avLst/>
          </a:prstGeom>
        </p:spPr>
        <p:txBody>
          <a:bodyPr wrap="square" lIns="0" tIns="0" rIns="0" bIns="0" rtlCol="0" anchor="t">
            <a:spAutoFit/>
          </a:bodyPr>
          <a:lstStyle/>
          <a:p>
            <a:pPr algn="ctr">
              <a:lnSpc>
                <a:spcPts val="14214"/>
              </a:lnSpc>
            </a:pPr>
            <a:r>
              <a:rPr lang="en-US" sz="12200" b="1" spc="300" dirty="0">
                <a:solidFill>
                  <a:srgbClr val="FFFFFF"/>
                </a:solidFill>
                <a:latin typeface="Call Of Ops Duty" panose="02000500000000000000" pitchFamily="2" charset="0"/>
                <a:ea typeface="Canva Sans Bold"/>
                <a:cs typeface="Canva Sans Bold"/>
                <a:sym typeface="Canva Sans Bold"/>
              </a:rPr>
              <a:t>Intercession </a:t>
            </a:r>
          </a:p>
        </p:txBody>
      </p:sp>
      <p:sp>
        <p:nvSpPr>
          <p:cNvPr id="17" name="Freeform 3"/>
          <p:cNvSpPr/>
          <p:nvPr/>
        </p:nvSpPr>
        <p:spPr>
          <a:xfrm>
            <a:off x="1518557" y="3428057"/>
            <a:ext cx="9323614" cy="2123658"/>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090428" y="3428057"/>
            <a:ext cx="9996671" cy="2123658"/>
          </a:xfrm>
          <a:prstGeom prst="rect">
            <a:avLst/>
          </a:prstGeom>
        </p:spPr>
        <p:txBody>
          <a:bodyPr wrap="square" lIns="0" tIns="0" rIns="0" bIns="0" rtlCol="0" anchor="t">
            <a:spAutoFit/>
          </a:bodyPr>
          <a:lstStyle/>
          <a:p>
            <a:pPr algn="ctr"/>
            <a:r>
              <a:rPr lang="en-US" sz="13800" b="1" dirty="0" smtClean="0">
                <a:solidFill>
                  <a:srgbClr val="951624"/>
                </a:solidFill>
                <a:latin typeface="Dinova" panose="00000900000000000000" pitchFamily="2" charset="0"/>
                <a:ea typeface="Canva Sans Bold"/>
                <a:cs typeface="Canva Sans Bold"/>
                <a:sym typeface="Canva Sans Bold"/>
              </a:rPr>
              <a:t>TWO</a:t>
            </a:r>
            <a:endParaRPr lang="en-US" sz="138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2329556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5">
            <a:extLst>
              <a:ext uri="{FF2B5EF4-FFF2-40B4-BE49-F238E27FC236}">
                <a16:creationId xmlns:a16="http://schemas.microsoft.com/office/drawing/2014/main" id="{7EAB0921-56B0-1CBF-F260-4286D980E36D}"/>
              </a:ext>
            </a:extLst>
          </p:cNvPr>
          <p:cNvSpPr/>
          <p:nvPr/>
        </p:nvSpPr>
        <p:spPr>
          <a:xfrm>
            <a:off x="4520292" y="531395"/>
            <a:ext cx="7093857" cy="1160927"/>
          </a:xfrm>
          <a:prstGeom prst="round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AD175C6-207A-A90C-D648-9B48828240D5}"/>
              </a:ext>
            </a:extLst>
          </p:cNvPr>
          <p:cNvSpPr>
            <a:spLocks noGrp="1"/>
          </p:cNvSpPr>
          <p:nvPr>
            <p:ph type="title"/>
          </p:nvPr>
        </p:nvSpPr>
        <p:spPr>
          <a:xfrm>
            <a:off x="4654451" y="552940"/>
            <a:ext cx="6766407" cy="1117836"/>
          </a:xfrm>
        </p:spPr>
        <p:txBody>
          <a:bodyPr>
            <a:noAutofit/>
          </a:bodyPr>
          <a:lstStyle/>
          <a:p>
            <a:pPr algn="ctr"/>
            <a:r>
              <a:rPr lang="en-US" dirty="0">
                <a:solidFill>
                  <a:srgbClr val="AB2811"/>
                </a:solidFill>
                <a:latin typeface="Franklin Gothic Heavy" panose="020B0903020102020204" pitchFamily="34" charset="0"/>
              </a:rPr>
              <a:t>Examples of Passion-made men </a:t>
            </a:r>
            <a:r>
              <a:rPr lang="en-US" dirty="0" smtClean="0">
                <a:solidFill>
                  <a:srgbClr val="AB2811"/>
                </a:solidFill>
                <a:latin typeface="Franklin Gothic Heavy" panose="020B0903020102020204" pitchFamily="34" charset="0"/>
              </a:rPr>
              <a:t>in </a:t>
            </a:r>
            <a:r>
              <a:rPr lang="en-US" dirty="0">
                <a:solidFill>
                  <a:srgbClr val="AB2811"/>
                </a:solidFill>
                <a:latin typeface="Franklin Gothic Heavy" panose="020B0903020102020204" pitchFamily="34" charset="0"/>
              </a:rPr>
              <a:t>scriptures </a:t>
            </a:r>
          </a:p>
        </p:txBody>
      </p:sp>
      <p:sp>
        <p:nvSpPr>
          <p:cNvPr id="7" name="Rectangle 6"/>
          <p:cNvSpPr/>
          <p:nvPr/>
        </p:nvSpPr>
        <p:spPr>
          <a:xfrm>
            <a:off x="4333682" y="1892970"/>
            <a:ext cx="7430688" cy="3046988"/>
          </a:xfrm>
          <a:prstGeom prst="rect">
            <a:avLst/>
          </a:prstGeom>
        </p:spPr>
        <p:txBody>
          <a:bodyPr wrap="square">
            <a:spAutoFit/>
          </a:bodyPr>
          <a:lstStyle/>
          <a:p>
            <a:pPr marL="857250" indent="-857250">
              <a:buFont typeface="Wingdings" panose="05000000000000000000" pitchFamily="2" charset="2"/>
              <a:buChar char="v"/>
            </a:pPr>
            <a:r>
              <a:rPr lang="en-US" sz="6000" dirty="0" smtClean="0">
                <a:solidFill>
                  <a:schemeClr val="bg1"/>
                </a:solidFill>
                <a:latin typeface="Arial Black" panose="020B0A04020102020204" pitchFamily="34" charset="0"/>
              </a:rPr>
              <a:t> </a:t>
            </a:r>
            <a:r>
              <a:rPr lang="en-US" sz="7200" dirty="0" smtClean="0">
                <a:solidFill>
                  <a:schemeClr val="bg1"/>
                </a:solidFill>
                <a:latin typeface="Arial Black" panose="020B0A04020102020204" pitchFamily="34" charset="0"/>
              </a:rPr>
              <a:t>NOAH</a:t>
            </a:r>
            <a:r>
              <a:rPr lang="en-US" sz="6000" dirty="0" smtClean="0">
                <a:solidFill>
                  <a:schemeClr val="bg1"/>
                </a:solidFill>
                <a:latin typeface="Arial Black" panose="020B0A04020102020204" pitchFamily="34" charset="0"/>
              </a:rPr>
              <a:t> </a:t>
            </a:r>
            <a:r>
              <a:rPr lang="en-US" sz="6000" dirty="0">
                <a:solidFill>
                  <a:schemeClr val="bg1"/>
                </a:solidFill>
                <a:latin typeface="Arial Black" panose="020B0A04020102020204" pitchFamily="34" charset="0"/>
              </a:rPr>
              <a:t>– </a:t>
            </a:r>
          </a:p>
          <a:p>
            <a:r>
              <a:rPr lang="en-US" sz="6000" dirty="0" smtClean="0">
                <a:solidFill>
                  <a:srgbClr val="FFFF00"/>
                </a:solidFill>
                <a:latin typeface="Arial Black" panose="020B0A04020102020204" pitchFamily="34" charset="0"/>
              </a:rPr>
              <a:t>Gen</a:t>
            </a:r>
            <a:r>
              <a:rPr lang="en-US" sz="6000" dirty="0">
                <a:solidFill>
                  <a:srgbClr val="FFFF00"/>
                </a:solidFill>
                <a:latin typeface="Arial Black" panose="020B0A04020102020204" pitchFamily="34" charset="0"/>
              </a:rPr>
              <a:t>. 6:5-8/12-14/ Heb. </a:t>
            </a:r>
            <a:r>
              <a:rPr lang="en-US" sz="6000" dirty="0" smtClean="0">
                <a:solidFill>
                  <a:srgbClr val="FFFF00"/>
                </a:solidFill>
                <a:latin typeface="Arial Black" panose="020B0A04020102020204" pitchFamily="34" charset="0"/>
              </a:rPr>
              <a:t>11:7</a:t>
            </a:r>
            <a:endParaRPr lang="en-US" sz="6000" dirty="0">
              <a:solidFill>
                <a:srgbClr val="FFFF00"/>
              </a:solidFill>
              <a:latin typeface="Arial Black" panose="020B0A04020102020204" pitchFamily="34" charset="0"/>
            </a:endParaRPr>
          </a:p>
        </p:txBody>
      </p:sp>
      <p:sp>
        <p:nvSpPr>
          <p:cNvPr id="2" name="Rectangle 1"/>
          <p:cNvSpPr/>
          <p:nvPr/>
        </p:nvSpPr>
        <p:spPr>
          <a:xfrm>
            <a:off x="429491" y="531395"/>
            <a:ext cx="3588327" cy="5770138"/>
          </a:xfrm>
          <a:prstGeom prst="rect">
            <a:avLst/>
          </a:prstGeom>
          <a:solidFill>
            <a:schemeClr val="accent2"/>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03366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5">
            <a:extLst>
              <a:ext uri="{FF2B5EF4-FFF2-40B4-BE49-F238E27FC236}">
                <a16:creationId xmlns:a16="http://schemas.microsoft.com/office/drawing/2014/main" id="{7EAB0921-56B0-1CBF-F260-4286D980E36D}"/>
              </a:ext>
            </a:extLst>
          </p:cNvPr>
          <p:cNvSpPr/>
          <p:nvPr/>
        </p:nvSpPr>
        <p:spPr>
          <a:xfrm>
            <a:off x="4520292" y="531395"/>
            <a:ext cx="7093857" cy="1160927"/>
          </a:xfrm>
          <a:prstGeom prst="round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AD175C6-207A-A90C-D648-9B48828240D5}"/>
              </a:ext>
            </a:extLst>
          </p:cNvPr>
          <p:cNvSpPr>
            <a:spLocks noGrp="1"/>
          </p:cNvSpPr>
          <p:nvPr>
            <p:ph type="title"/>
          </p:nvPr>
        </p:nvSpPr>
        <p:spPr>
          <a:xfrm>
            <a:off x="4654451" y="552940"/>
            <a:ext cx="6766407" cy="1117836"/>
          </a:xfrm>
        </p:spPr>
        <p:txBody>
          <a:bodyPr>
            <a:noAutofit/>
          </a:bodyPr>
          <a:lstStyle/>
          <a:p>
            <a:pPr algn="ctr"/>
            <a:r>
              <a:rPr lang="en-US" dirty="0">
                <a:solidFill>
                  <a:srgbClr val="AB2811"/>
                </a:solidFill>
                <a:latin typeface="Franklin Gothic Heavy" panose="020B0903020102020204" pitchFamily="34" charset="0"/>
              </a:rPr>
              <a:t>Examples of Passion-made men </a:t>
            </a:r>
            <a:r>
              <a:rPr lang="en-US" dirty="0" smtClean="0">
                <a:solidFill>
                  <a:srgbClr val="AB2811"/>
                </a:solidFill>
                <a:latin typeface="Franklin Gothic Heavy" panose="020B0903020102020204" pitchFamily="34" charset="0"/>
              </a:rPr>
              <a:t>in </a:t>
            </a:r>
            <a:r>
              <a:rPr lang="en-US" dirty="0">
                <a:solidFill>
                  <a:srgbClr val="AB2811"/>
                </a:solidFill>
                <a:latin typeface="Franklin Gothic Heavy" panose="020B0903020102020204" pitchFamily="34" charset="0"/>
              </a:rPr>
              <a:t>scriptures </a:t>
            </a:r>
          </a:p>
        </p:txBody>
      </p:sp>
      <p:sp>
        <p:nvSpPr>
          <p:cNvPr id="7" name="Rectangle 6"/>
          <p:cNvSpPr/>
          <p:nvPr/>
        </p:nvSpPr>
        <p:spPr>
          <a:xfrm>
            <a:off x="4333682" y="1892970"/>
            <a:ext cx="7430688" cy="2677656"/>
          </a:xfrm>
          <a:prstGeom prst="rect">
            <a:avLst/>
          </a:prstGeom>
        </p:spPr>
        <p:txBody>
          <a:bodyPr wrap="square">
            <a:spAutoFit/>
          </a:bodyPr>
          <a:lstStyle/>
          <a:p>
            <a:pPr marL="857250" indent="-857250">
              <a:buFont typeface="Wingdings" panose="05000000000000000000" pitchFamily="2" charset="2"/>
              <a:buChar char="v"/>
            </a:pPr>
            <a:r>
              <a:rPr lang="de-DE" sz="6000" dirty="0" smtClean="0">
                <a:solidFill>
                  <a:schemeClr val="bg1"/>
                </a:solidFill>
                <a:latin typeface="Arial Black" panose="020B0A04020102020204" pitchFamily="34" charset="0"/>
              </a:rPr>
              <a:t>ABRAHAM </a:t>
            </a:r>
            <a:r>
              <a:rPr lang="de-DE" sz="6000" dirty="0">
                <a:solidFill>
                  <a:schemeClr val="bg1"/>
                </a:solidFill>
                <a:latin typeface="Arial Black" panose="020B0A04020102020204" pitchFamily="34" charset="0"/>
              </a:rPr>
              <a:t>– </a:t>
            </a:r>
            <a:r>
              <a:rPr lang="de-DE" sz="5400" dirty="0">
                <a:solidFill>
                  <a:srgbClr val="FFFF00"/>
                </a:solidFill>
                <a:latin typeface="Arial Black" panose="020B0A04020102020204" pitchFamily="34" charset="0"/>
              </a:rPr>
              <a:t>Gen. 12:1-4/ Gen. </a:t>
            </a:r>
            <a:r>
              <a:rPr lang="de-DE" sz="5400" dirty="0" smtClean="0">
                <a:solidFill>
                  <a:srgbClr val="FFFF00"/>
                </a:solidFill>
                <a:latin typeface="Arial Black" panose="020B0A04020102020204" pitchFamily="34" charset="0"/>
              </a:rPr>
              <a:t>22:1-5/15-18</a:t>
            </a:r>
            <a:endParaRPr lang="de-DE" sz="5400" dirty="0">
              <a:solidFill>
                <a:srgbClr val="FFFF00"/>
              </a:solidFill>
              <a:latin typeface="Arial Black" panose="020B0A04020102020204" pitchFamily="34" charset="0"/>
            </a:endParaRPr>
          </a:p>
        </p:txBody>
      </p:sp>
      <p:sp>
        <p:nvSpPr>
          <p:cNvPr id="2" name="Rectangle 1"/>
          <p:cNvSpPr/>
          <p:nvPr/>
        </p:nvSpPr>
        <p:spPr>
          <a:xfrm>
            <a:off x="429491" y="531395"/>
            <a:ext cx="3588327" cy="5770138"/>
          </a:xfrm>
          <a:prstGeom prst="rect">
            <a:avLst/>
          </a:prstGeom>
          <a:solidFill>
            <a:schemeClr val="accent2"/>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848121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5">
            <a:extLst>
              <a:ext uri="{FF2B5EF4-FFF2-40B4-BE49-F238E27FC236}">
                <a16:creationId xmlns:a16="http://schemas.microsoft.com/office/drawing/2014/main" id="{7EAB0921-56B0-1CBF-F260-4286D980E36D}"/>
              </a:ext>
            </a:extLst>
          </p:cNvPr>
          <p:cNvSpPr/>
          <p:nvPr/>
        </p:nvSpPr>
        <p:spPr>
          <a:xfrm>
            <a:off x="4520292" y="531395"/>
            <a:ext cx="7093857" cy="1160927"/>
          </a:xfrm>
          <a:prstGeom prst="round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AD175C6-207A-A90C-D648-9B48828240D5}"/>
              </a:ext>
            </a:extLst>
          </p:cNvPr>
          <p:cNvSpPr>
            <a:spLocks noGrp="1"/>
          </p:cNvSpPr>
          <p:nvPr>
            <p:ph type="title"/>
          </p:nvPr>
        </p:nvSpPr>
        <p:spPr>
          <a:xfrm>
            <a:off x="4654451" y="552940"/>
            <a:ext cx="6766407" cy="1117836"/>
          </a:xfrm>
        </p:spPr>
        <p:txBody>
          <a:bodyPr>
            <a:noAutofit/>
          </a:bodyPr>
          <a:lstStyle/>
          <a:p>
            <a:pPr algn="ctr"/>
            <a:r>
              <a:rPr lang="en-US" dirty="0">
                <a:solidFill>
                  <a:srgbClr val="AB2811"/>
                </a:solidFill>
                <a:latin typeface="Franklin Gothic Heavy" panose="020B0903020102020204" pitchFamily="34" charset="0"/>
              </a:rPr>
              <a:t>Examples of Passion-made men </a:t>
            </a:r>
            <a:r>
              <a:rPr lang="en-US" dirty="0" smtClean="0">
                <a:solidFill>
                  <a:srgbClr val="AB2811"/>
                </a:solidFill>
                <a:latin typeface="Franklin Gothic Heavy" panose="020B0903020102020204" pitchFamily="34" charset="0"/>
              </a:rPr>
              <a:t>in </a:t>
            </a:r>
            <a:r>
              <a:rPr lang="en-US" dirty="0">
                <a:solidFill>
                  <a:srgbClr val="AB2811"/>
                </a:solidFill>
                <a:latin typeface="Franklin Gothic Heavy" panose="020B0903020102020204" pitchFamily="34" charset="0"/>
              </a:rPr>
              <a:t>scriptures </a:t>
            </a:r>
          </a:p>
        </p:txBody>
      </p:sp>
      <p:sp>
        <p:nvSpPr>
          <p:cNvPr id="7" name="Rectangle 6"/>
          <p:cNvSpPr/>
          <p:nvPr/>
        </p:nvSpPr>
        <p:spPr>
          <a:xfrm>
            <a:off x="4333682" y="1892970"/>
            <a:ext cx="7430688" cy="3170099"/>
          </a:xfrm>
          <a:prstGeom prst="rect">
            <a:avLst/>
          </a:prstGeom>
        </p:spPr>
        <p:txBody>
          <a:bodyPr wrap="square">
            <a:spAutoFit/>
          </a:bodyPr>
          <a:lstStyle/>
          <a:p>
            <a:pPr marL="857250" indent="-857250">
              <a:buFont typeface="Wingdings" panose="05000000000000000000" pitchFamily="2" charset="2"/>
              <a:buChar char="v"/>
            </a:pPr>
            <a:r>
              <a:rPr lang="de-DE" sz="8000" dirty="0" smtClean="0">
                <a:solidFill>
                  <a:schemeClr val="bg1"/>
                </a:solidFill>
                <a:latin typeface="Arial Black" panose="020B0A04020102020204" pitchFamily="34" charset="0"/>
              </a:rPr>
              <a:t>ISAAC</a:t>
            </a:r>
            <a:r>
              <a:rPr lang="de-DE" sz="6000" dirty="0" smtClean="0">
                <a:solidFill>
                  <a:schemeClr val="bg1"/>
                </a:solidFill>
                <a:latin typeface="Arial Black" panose="020B0A04020102020204" pitchFamily="34" charset="0"/>
              </a:rPr>
              <a:t> </a:t>
            </a:r>
          </a:p>
          <a:p>
            <a:r>
              <a:rPr lang="de-DE" sz="6000" dirty="0" smtClean="0">
                <a:solidFill>
                  <a:srgbClr val="FFFF00"/>
                </a:solidFill>
                <a:latin typeface="Arial Black" panose="020B0A04020102020204" pitchFamily="34" charset="0"/>
              </a:rPr>
              <a:t>Gen</a:t>
            </a:r>
            <a:r>
              <a:rPr lang="de-DE" sz="6000" dirty="0">
                <a:solidFill>
                  <a:srgbClr val="FFFF00"/>
                </a:solidFill>
                <a:latin typeface="Arial Black" panose="020B0A04020102020204" pitchFamily="34" charset="0"/>
              </a:rPr>
              <a:t>. 26:1-15/12-16</a:t>
            </a:r>
          </a:p>
        </p:txBody>
      </p:sp>
      <p:sp>
        <p:nvSpPr>
          <p:cNvPr id="2" name="Rectangle 1"/>
          <p:cNvSpPr/>
          <p:nvPr/>
        </p:nvSpPr>
        <p:spPr>
          <a:xfrm>
            <a:off x="429491" y="531395"/>
            <a:ext cx="3588327" cy="5770138"/>
          </a:xfrm>
          <a:prstGeom prst="rect">
            <a:avLst/>
          </a:prstGeom>
          <a:solidFill>
            <a:schemeClr val="accent2"/>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33589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5">
            <a:extLst>
              <a:ext uri="{FF2B5EF4-FFF2-40B4-BE49-F238E27FC236}">
                <a16:creationId xmlns:a16="http://schemas.microsoft.com/office/drawing/2014/main" id="{7EAB0921-56B0-1CBF-F260-4286D980E36D}"/>
              </a:ext>
            </a:extLst>
          </p:cNvPr>
          <p:cNvSpPr/>
          <p:nvPr/>
        </p:nvSpPr>
        <p:spPr>
          <a:xfrm>
            <a:off x="4520292" y="531395"/>
            <a:ext cx="7093857" cy="1160927"/>
          </a:xfrm>
          <a:prstGeom prst="roundRect">
            <a:avLst/>
          </a:prstGeom>
          <a:solidFill>
            <a:schemeClr val="bg1"/>
          </a:solid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BAD175C6-207A-A90C-D648-9B48828240D5}"/>
              </a:ext>
            </a:extLst>
          </p:cNvPr>
          <p:cNvSpPr>
            <a:spLocks noGrp="1"/>
          </p:cNvSpPr>
          <p:nvPr>
            <p:ph type="title"/>
          </p:nvPr>
        </p:nvSpPr>
        <p:spPr>
          <a:xfrm>
            <a:off x="4654451" y="552940"/>
            <a:ext cx="6766407" cy="1117836"/>
          </a:xfrm>
        </p:spPr>
        <p:txBody>
          <a:bodyPr>
            <a:noAutofit/>
          </a:bodyPr>
          <a:lstStyle/>
          <a:p>
            <a:pPr algn="ctr"/>
            <a:r>
              <a:rPr lang="en-US" dirty="0">
                <a:solidFill>
                  <a:srgbClr val="AB2811"/>
                </a:solidFill>
                <a:latin typeface="Franklin Gothic Heavy" panose="020B0903020102020204" pitchFamily="34" charset="0"/>
              </a:rPr>
              <a:t>What to do to keep our passion for God alive:</a:t>
            </a:r>
          </a:p>
        </p:txBody>
      </p:sp>
      <p:sp>
        <p:nvSpPr>
          <p:cNvPr id="7" name="Rectangle 6"/>
          <p:cNvSpPr/>
          <p:nvPr/>
        </p:nvSpPr>
        <p:spPr>
          <a:xfrm>
            <a:off x="4333682" y="1892970"/>
            <a:ext cx="7430688" cy="4154984"/>
          </a:xfrm>
          <a:prstGeom prst="rect">
            <a:avLst/>
          </a:prstGeom>
        </p:spPr>
        <p:txBody>
          <a:bodyPr wrap="square">
            <a:spAutoFit/>
          </a:bodyPr>
          <a:lstStyle/>
          <a:p>
            <a:pPr marL="857250" indent="-857250">
              <a:buFont typeface="Wingdings" panose="05000000000000000000" pitchFamily="2" charset="2"/>
              <a:buChar char="v"/>
            </a:pPr>
            <a:r>
              <a:rPr lang="en-US" sz="6600" dirty="0" smtClean="0">
                <a:solidFill>
                  <a:schemeClr val="bg1"/>
                </a:solidFill>
                <a:latin typeface="Arial Black" panose="020B0A04020102020204" pitchFamily="34" charset="0"/>
              </a:rPr>
              <a:t>Engage </a:t>
            </a:r>
            <a:r>
              <a:rPr lang="en-US" sz="6600" dirty="0">
                <a:solidFill>
                  <a:schemeClr val="bg1"/>
                </a:solidFill>
                <a:latin typeface="Arial Black" panose="020B0A04020102020204" pitchFamily="34" charset="0"/>
              </a:rPr>
              <a:t>the prayer altar like Elijah and </a:t>
            </a:r>
            <a:r>
              <a:rPr lang="en-US" sz="6600" dirty="0" smtClean="0">
                <a:solidFill>
                  <a:schemeClr val="bg1"/>
                </a:solidFill>
                <a:latin typeface="Arial Black" panose="020B0A04020102020204" pitchFamily="34" charset="0"/>
              </a:rPr>
              <a:t>Paul.</a:t>
            </a:r>
            <a:endParaRPr lang="de-DE" sz="4800" dirty="0">
              <a:solidFill>
                <a:srgbClr val="FFFF00"/>
              </a:solidFill>
              <a:latin typeface="Arial Black" panose="020B0A04020102020204" pitchFamily="34" charset="0"/>
            </a:endParaRPr>
          </a:p>
        </p:txBody>
      </p:sp>
      <p:sp>
        <p:nvSpPr>
          <p:cNvPr id="2" name="Rectangle 1"/>
          <p:cNvSpPr/>
          <p:nvPr/>
        </p:nvSpPr>
        <p:spPr>
          <a:xfrm>
            <a:off x="429491" y="531395"/>
            <a:ext cx="3588327" cy="5770138"/>
          </a:xfrm>
          <a:prstGeom prst="rect">
            <a:avLst/>
          </a:prstGeom>
          <a:solidFill>
            <a:schemeClr val="accent2"/>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63552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71000" t="-62000" b="-17000"/>
          </a:stretch>
        </a:blipFill>
        <a:effectLst/>
      </p:bgPr>
    </p:bg>
    <p:spTree>
      <p:nvGrpSpPr>
        <p:cNvPr id="1" name="">
          <a:extLst>
            <a:ext uri="{FF2B5EF4-FFF2-40B4-BE49-F238E27FC236}">
              <a16:creationId xmlns:a16="http://schemas.microsoft.com/office/drawing/2014/main" id="{1C09E673-380F-A214-6EE9-33533E769794}"/>
            </a:ext>
          </a:extLst>
        </p:cNvPr>
        <p:cNvGrpSpPr/>
        <p:nvPr/>
      </p:nvGrpSpPr>
      <p:grpSpPr>
        <a:xfrm>
          <a:off x="0" y="0"/>
          <a:ext cx="0" cy="0"/>
          <a:chOff x="0" y="0"/>
          <a:chExt cx="0" cy="0"/>
        </a:xfrm>
      </p:grpSpPr>
    </p:spTree>
    <p:extLst>
      <p:ext uri="{BB962C8B-B14F-4D97-AF65-F5344CB8AC3E}">
        <p14:creationId xmlns:p14="http://schemas.microsoft.com/office/powerpoint/2010/main" val="10616844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731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23439-820F-8F3C-A81F-95D07E92EEF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97FC858B-3351-50D7-ACA4-9A23966EC68A}"/>
              </a:ext>
            </a:extLst>
          </p:cNvPr>
          <p:cNvSpPr/>
          <p:nvPr/>
        </p:nvSpPr>
        <p:spPr>
          <a:xfrm>
            <a:off x="565458" y="854055"/>
            <a:ext cx="11061084" cy="5078313"/>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5400" dirty="0">
                <a:solidFill>
                  <a:schemeClr val="bg1"/>
                </a:solidFill>
                <a:latin typeface="Arial Black" panose="020B0A04020102020204" pitchFamily="34" charset="0"/>
                <a:ea typeface="Times New Roman" panose="02020603050405020304" pitchFamily="18" charset="0"/>
              </a:rPr>
              <a:t>Father in the name of Jesus, grant every Winner the wisdom required to lead minimum one standing soul to Christ and this church this coming Sunday </a:t>
            </a:r>
          </a:p>
        </p:txBody>
      </p:sp>
      <p:sp>
        <p:nvSpPr>
          <p:cNvPr id="7" name="Rectangle 6">
            <a:extLst>
              <a:ext uri="{FF2B5EF4-FFF2-40B4-BE49-F238E27FC236}">
                <a16:creationId xmlns:a16="http://schemas.microsoft.com/office/drawing/2014/main" id="{58461040-CFA9-1830-AE5D-6A8404D51B5E}"/>
              </a:ext>
            </a:extLst>
          </p:cNvPr>
          <p:cNvSpPr/>
          <p:nvPr/>
        </p:nvSpPr>
        <p:spPr>
          <a:xfrm>
            <a:off x="3947886" y="5938469"/>
            <a:ext cx="4296228"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sv-SE" sz="4000" dirty="0">
                <a:solidFill>
                  <a:srgbClr val="FFFF00"/>
                </a:solidFill>
                <a:latin typeface="Impact" panose="020B0806030902050204" pitchFamily="34" charset="0"/>
                <a:ea typeface="Times New Roman" panose="02020603050405020304" pitchFamily="18" charset="0"/>
              </a:rPr>
              <a:t>Prov. 11:30 </a:t>
            </a:r>
          </a:p>
        </p:txBody>
      </p:sp>
      <p:sp>
        <p:nvSpPr>
          <p:cNvPr id="2" name="Rectangle 1">
            <a:extLst>
              <a:ext uri="{FF2B5EF4-FFF2-40B4-BE49-F238E27FC236}">
                <a16:creationId xmlns:a16="http://schemas.microsoft.com/office/drawing/2014/main" id="{207397C4-467B-7645-F2B9-3CC31ABF24BB}"/>
              </a:ext>
            </a:extLst>
          </p:cNvPr>
          <p:cNvSpPr/>
          <p:nvPr/>
        </p:nvSpPr>
        <p:spPr>
          <a:xfrm>
            <a:off x="4328160" y="5938469"/>
            <a:ext cx="3586480" cy="707886"/>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861663E-BD71-9286-D714-6CF5C8C8968A}"/>
              </a:ext>
            </a:extLst>
          </p:cNvPr>
          <p:cNvSpPr/>
          <p:nvPr/>
        </p:nvSpPr>
        <p:spPr>
          <a:xfrm>
            <a:off x="3778362" y="0"/>
            <a:ext cx="4635276" cy="923330"/>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5400" dirty="0">
                <a:solidFill>
                  <a:srgbClr val="FFFF00"/>
                </a:solidFill>
                <a:latin typeface="Impact" panose="020B0806030902050204" pitchFamily="34" charset="0"/>
                <a:ea typeface="Times New Roman" panose="02020603050405020304" pitchFamily="18" charset="0"/>
              </a:rPr>
              <a:t>Intercession 2</a:t>
            </a:r>
          </a:p>
        </p:txBody>
      </p:sp>
    </p:spTree>
    <p:extLst>
      <p:ext uri="{BB962C8B-B14F-4D97-AF65-F5344CB8AC3E}">
        <p14:creationId xmlns:p14="http://schemas.microsoft.com/office/powerpoint/2010/main" val="1444884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6"/>
          <p:cNvSpPr txBox="1"/>
          <p:nvPr/>
        </p:nvSpPr>
        <p:spPr>
          <a:xfrm>
            <a:off x="1221057" y="1376828"/>
            <a:ext cx="9996671" cy="1821011"/>
          </a:xfrm>
          <a:prstGeom prst="rect">
            <a:avLst/>
          </a:prstGeom>
        </p:spPr>
        <p:txBody>
          <a:bodyPr wrap="square" lIns="0" tIns="0" rIns="0" bIns="0" rtlCol="0" anchor="t">
            <a:spAutoFit/>
          </a:bodyPr>
          <a:lstStyle/>
          <a:p>
            <a:pPr algn="ctr">
              <a:lnSpc>
                <a:spcPts val="14214"/>
              </a:lnSpc>
            </a:pPr>
            <a:r>
              <a:rPr lang="en-US" sz="12200" b="1" spc="300" dirty="0">
                <a:solidFill>
                  <a:srgbClr val="FFFFFF"/>
                </a:solidFill>
                <a:latin typeface="Call Of Ops Duty" panose="02000500000000000000" pitchFamily="2" charset="0"/>
                <a:ea typeface="Canva Sans Bold"/>
                <a:cs typeface="Canva Sans Bold"/>
                <a:sym typeface="Canva Sans Bold"/>
              </a:rPr>
              <a:t>Intercession </a:t>
            </a:r>
          </a:p>
        </p:txBody>
      </p:sp>
      <p:sp>
        <p:nvSpPr>
          <p:cNvPr id="17" name="Freeform 3"/>
          <p:cNvSpPr/>
          <p:nvPr/>
        </p:nvSpPr>
        <p:spPr>
          <a:xfrm>
            <a:off x="1518557" y="3428057"/>
            <a:ext cx="9323614" cy="2123658"/>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090428" y="3428057"/>
            <a:ext cx="9996671" cy="2123658"/>
          </a:xfrm>
          <a:prstGeom prst="rect">
            <a:avLst/>
          </a:prstGeom>
        </p:spPr>
        <p:txBody>
          <a:bodyPr wrap="square" lIns="0" tIns="0" rIns="0" bIns="0" rtlCol="0" anchor="t">
            <a:spAutoFit/>
          </a:bodyPr>
          <a:lstStyle/>
          <a:p>
            <a:pPr algn="ctr"/>
            <a:r>
              <a:rPr lang="en-US" sz="13800" b="1" dirty="0" smtClean="0">
                <a:solidFill>
                  <a:srgbClr val="951624"/>
                </a:solidFill>
                <a:latin typeface="Dinova" panose="00000900000000000000" pitchFamily="2" charset="0"/>
                <a:ea typeface="Canva Sans Bold"/>
                <a:cs typeface="Canva Sans Bold"/>
                <a:sym typeface="Canva Sans Bold"/>
              </a:rPr>
              <a:t>THREE</a:t>
            </a:r>
            <a:endParaRPr lang="en-US" sz="138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276734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BC707-878C-CB65-3FCC-3F348017CB08}"/>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6786EDA-AD83-6B45-434B-0CA1F83E0DC9}"/>
              </a:ext>
            </a:extLst>
          </p:cNvPr>
          <p:cNvSpPr/>
          <p:nvPr/>
        </p:nvSpPr>
        <p:spPr>
          <a:xfrm>
            <a:off x="599611" y="1014853"/>
            <a:ext cx="10992778" cy="4524315"/>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4800" dirty="0">
                <a:solidFill>
                  <a:schemeClr val="bg1"/>
                </a:solidFill>
                <a:latin typeface="Arial Black" panose="020B0A04020102020204" pitchFamily="34" charset="0"/>
                <a:ea typeface="Times New Roman" panose="02020603050405020304" pitchFamily="18" charset="0"/>
              </a:rPr>
              <a:t>Father, as you gather multitudes into our Midweek Communion service tonight, let there be an outbreak of revelation, resulting in diverse turnarounds testimonies </a:t>
            </a:r>
          </a:p>
        </p:txBody>
      </p:sp>
      <p:sp>
        <p:nvSpPr>
          <p:cNvPr id="7" name="Rectangle 6">
            <a:extLst>
              <a:ext uri="{FF2B5EF4-FFF2-40B4-BE49-F238E27FC236}">
                <a16:creationId xmlns:a16="http://schemas.microsoft.com/office/drawing/2014/main" id="{6BF4AF11-F434-6BDE-EB31-BE22D5B1688D}"/>
              </a:ext>
            </a:extLst>
          </p:cNvPr>
          <p:cNvSpPr/>
          <p:nvPr/>
        </p:nvSpPr>
        <p:spPr>
          <a:xfrm>
            <a:off x="3947886" y="5938469"/>
            <a:ext cx="4296228" cy="707886"/>
          </a:xfrm>
          <a:prstGeom prst="rect">
            <a:avLst/>
          </a:prstGeom>
          <a:effectLst>
            <a:outerShdw blurRad="50800" dist="50800" dir="5400000" algn="ctr" rotWithShape="0">
              <a:srgbClr val="000000">
                <a:alpha val="99000"/>
              </a:srgbClr>
            </a:outerShdw>
          </a:effectLst>
        </p:spPr>
        <p:txBody>
          <a:bodyPr wrap="square">
            <a:spAutoFit/>
          </a:bodyPr>
          <a:lstStyle/>
          <a:p>
            <a:pPr algn="ctr"/>
            <a:r>
              <a:rPr lang="sv-SE" sz="4000" dirty="0">
                <a:solidFill>
                  <a:srgbClr val="FFFF00"/>
                </a:solidFill>
                <a:latin typeface="Impact" panose="020B0806030902050204" pitchFamily="34" charset="0"/>
                <a:ea typeface="Times New Roman" panose="02020603050405020304" pitchFamily="18" charset="0"/>
              </a:rPr>
              <a:t>Isa. 58:8 </a:t>
            </a:r>
          </a:p>
        </p:txBody>
      </p:sp>
      <p:sp>
        <p:nvSpPr>
          <p:cNvPr id="2" name="Rectangle 1">
            <a:extLst>
              <a:ext uri="{FF2B5EF4-FFF2-40B4-BE49-F238E27FC236}">
                <a16:creationId xmlns:a16="http://schemas.microsoft.com/office/drawing/2014/main" id="{CFE13A8E-DFC5-E0C2-459B-E6CE74DB5DD5}"/>
              </a:ext>
            </a:extLst>
          </p:cNvPr>
          <p:cNvSpPr/>
          <p:nvPr/>
        </p:nvSpPr>
        <p:spPr>
          <a:xfrm>
            <a:off x="4998720" y="5938469"/>
            <a:ext cx="2265680" cy="707886"/>
          </a:xfrm>
          <a:prstGeom prst="rect">
            <a:avLst/>
          </a:prstGeom>
          <a:noFill/>
          <a:ln w="28575">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53DD9F7-2AE5-CA0E-BD63-08928F847BDA}"/>
              </a:ext>
            </a:extLst>
          </p:cNvPr>
          <p:cNvSpPr/>
          <p:nvPr/>
        </p:nvSpPr>
        <p:spPr>
          <a:xfrm>
            <a:off x="3778362" y="0"/>
            <a:ext cx="4635276" cy="923330"/>
          </a:xfrm>
          <a:prstGeom prst="rect">
            <a:avLst/>
          </a:prstGeom>
          <a:effectLst>
            <a:outerShdw blurRad="50800" dist="50800" dir="5400000" algn="ctr" rotWithShape="0">
              <a:srgbClr val="000000">
                <a:alpha val="99000"/>
              </a:srgbClr>
            </a:outerShdw>
          </a:effectLst>
        </p:spPr>
        <p:txBody>
          <a:bodyPr wrap="square">
            <a:spAutoFit/>
          </a:bodyPr>
          <a:lstStyle/>
          <a:p>
            <a:pPr algn="ctr"/>
            <a:r>
              <a:rPr lang="en-US" sz="5400" dirty="0">
                <a:solidFill>
                  <a:srgbClr val="FFFF00"/>
                </a:solidFill>
                <a:latin typeface="Impact" panose="020B0806030902050204" pitchFamily="34" charset="0"/>
                <a:ea typeface="Times New Roman" panose="02020603050405020304" pitchFamily="18" charset="0"/>
              </a:rPr>
              <a:t>Intercession 3</a:t>
            </a:r>
          </a:p>
        </p:txBody>
      </p:sp>
    </p:spTree>
    <p:extLst>
      <p:ext uri="{BB962C8B-B14F-4D97-AF65-F5344CB8AC3E}">
        <p14:creationId xmlns:p14="http://schemas.microsoft.com/office/powerpoint/2010/main" val="4203585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3"/>
          <p:cNvSpPr/>
          <p:nvPr/>
        </p:nvSpPr>
        <p:spPr>
          <a:xfrm>
            <a:off x="1319027" y="1872212"/>
            <a:ext cx="9967671" cy="2890857"/>
          </a:xfrm>
          <a:custGeom>
            <a:avLst/>
            <a:gdLst/>
            <a:ahLst/>
            <a:cxnLst/>
            <a:rect l="l" t="t" r="r" b="b"/>
            <a:pathLst>
              <a:path w="3407664" h="576120">
                <a:moveTo>
                  <a:pt x="0" y="0"/>
                </a:moveTo>
                <a:lnTo>
                  <a:pt x="3407664" y="0"/>
                </a:lnTo>
                <a:lnTo>
                  <a:pt x="3407664" y="576120"/>
                </a:lnTo>
                <a:lnTo>
                  <a:pt x="0" y="576120"/>
                </a:lnTo>
                <a:close/>
              </a:path>
            </a:pathLst>
          </a:custGeom>
          <a:solidFill>
            <a:srgbClr val="FFFFFF"/>
          </a:solidFill>
        </p:spPr>
      </p:sp>
      <p:sp>
        <p:nvSpPr>
          <p:cNvPr id="18" name="TextBox 19"/>
          <p:cNvSpPr txBox="1"/>
          <p:nvPr/>
        </p:nvSpPr>
        <p:spPr>
          <a:xfrm>
            <a:off x="1482801" y="1569565"/>
            <a:ext cx="9996671" cy="3062377"/>
          </a:xfrm>
          <a:prstGeom prst="rect">
            <a:avLst/>
          </a:prstGeom>
        </p:spPr>
        <p:txBody>
          <a:bodyPr wrap="square" lIns="0" tIns="0" rIns="0" bIns="0" rtlCol="0" anchor="t">
            <a:spAutoFit/>
          </a:bodyPr>
          <a:lstStyle/>
          <a:p>
            <a:pPr algn="ctr"/>
            <a:r>
              <a:rPr lang="en-US" sz="19900" b="1" dirty="0" smtClean="0">
                <a:solidFill>
                  <a:srgbClr val="951624"/>
                </a:solidFill>
                <a:latin typeface="Dinova" panose="00000900000000000000" pitchFamily="2" charset="0"/>
                <a:ea typeface="Canva Sans Bold"/>
                <a:cs typeface="Canva Sans Bold"/>
                <a:sym typeface="Canva Sans Bold"/>
              </a:rPr>
              <a:t>PRAISE</a:t>
            </a:r>
            <a:endParaRPr lang="en-US" sz="19900" b="1" dirty="0">
              <a:solidFill>
                <a:srgbClr val="951624"/>
              </a:solidFill>
              <a:latin typeface="Dinova" panose="00000900000000000000" pitchFamily="2" charset="0"/>
              <a:ea typeface="Canva Sans Bold"/>
              <a:cs typeface="Canva Sans Bold"/>
              <a:sym typeface="Canva Sans Bold"/>
            </a:endParaRPr>
          </a:p>
        </p:txBody>
      </p:sp>
    </p:spTree>
    <p:extLst>
      <p:ext uri="{BB962C8B-B14F-4D97-AF65-F5344CB8AC3E}">
        <p14:creationId xmlns:p14="http://schemas.microsoft.com/office/powerpoint/2010/main" val="946759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8706</TotalTime>
  <Words>1496</Words>
  <Application>Microsoft Office PowerPoint</Application>
  <PresentationFormat>Widescreen</PresentationFormat>
  <Paragraphs>109</Paragraphs>
  <Slides>55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55</vt:i4>
      </vt:variant>
    </vt:vector>
  </HeadingPairs>
  <TitlesOfParts>
    <vt:vector size="68" baseType="lpstr">
      <vt:lpstr>Arial</vt:lpstr>
      <vt:lpstr>Arial Black</vt:lpstr>
      <vt:lpstr>Big John</vt:lpstr>
      <vt:lpstr>Calibri</vt:lpstr>
      <vt:lpstr>Calibri Light</vt:lpstr>
      <vt:lpstr>Call Of Ops Duty</vt:lpstr>
      <vt:lpstr>Canva Sans Bold</vt:lpstr>
      <vt:lpstr>Dinova</vt:lpstr>
      <vt:lpstr>Franklin Gothic Heavy</vt:lpstr>
      <vt:lpstr>Impact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Prophetic Focus: </vt:lpstr>
      <vt:lpstr>Teaching Series</vt:lpstr>
      <vt:lpstr>PowerPoint Presentation</vt:lpstr>
      <vt:lpstr>What is Passion?</vt:lpstr>
      <vt:lpstr>What is Passion?</vt:lpstr>
      <vt:lpstr>What is Passion?</vt:lpstr>
      <vt:lpstr>What is Passion?</vt:lpstr>
      <vt:lpstr>Proofs of Genuine Passion for the Lord. </vt:lpstr>
      <vt:lpstr>Proofs of Genuine Passion for the Lord. </vt:lpstr>
      <vt:lpstr>Proofs of Genuine Passion for the Lord. </vt:lpstr>
      <vt:lpstr>Examples of Passion-made men in scriptures </vt:lpstr>
      <vt:lpstr>Examples of Passion-made men in scriptures </vt:lpstr>
      <vt:lpstr>Examples of Passion-made men in scriptures </vt:lpstr>
      <vt:lpstr>What to do to keep our passion for God alive: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WINNER CHAPEL FIAMAH</cp:lastModifiedBy>
  <cp:revision>139</cp:revision>
  <dcterms:created xsi:type="dcterms:W3CDTF">2025-03-19T09:51:45Z</dcterms:created>
  <dcterms:modified xsi:type="dcterms:W3CDTF">2025-07-09T17:01:45Z</dcterms:modified>
</cp:coreProperties>
</file>