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5" r:id="rId7"/>
    <p:sldId id="261" r:id="rId8"/>
    <p:sldId id="263" r:id="rId9"/>
    <p:sldId id="264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1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84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23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CF42FE-4524-4B85-A42D-4C709312E55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C4E32-3280-4DDB-A7B6-559C0FEE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1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ntasyfootballnerd.com/nfl-picks/accuracy" TargetMode="External"/><Relationship Id="rId2" Type="http://schemas.openxmlformats.org/officeDocument/2006/relationships/hyperlink" Target="https://qz.com/1383416/amid-controversy-the-nfl-is-still-thriving-financial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ootball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BD84-F468-49D3-9BBC-BF99B9D3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855382"/>
          </a:xfrm>
        </p:spPr>
        <p:txBody>
          <a:bodyPr/>
          <a:lstStyle/>
          <a:p>
            <a:r>
              <a:rPr lang="en-US" dirty="0"/>
              <a:t>Predicting Outcomes of NFL Matchups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8080E-9255-4E2D-9AB0-46F2F40B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91" y="4694472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Louie Bafford</a:t>
            </a:r>
          </a:p>
        </p:txBody>
      </p:sp>
    </p:spTree>
    <p:extLst>
      <p:ext uri="{BB962C8B-B14F-4D97-AF65-F5344CB8AC3E}">
        <p14:creationId xmlns:p14="http://schemas.microsoft.com/office/powerpoint/2010/main" val="38575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51" y="111642"/>
            <a:ext cx="4217398" cy="150706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4ADB68-3BB1-4967-BB44-D00B72BA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10" y="1363528"/>
            <a:ext cx="5837090" cy="455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Very Noisy Data</a:t>
            </a:r>
          </a:p>
          <a:p>
            <a:r>
              <a:rPr lang="en-US" dirty="0">
                <a:solidFill>
                  <a:schemeClr val="tx1"/>
                </a:solidFill>
              </a:rPr>
              <a:t>Adding features caused overfitting</a:t>
            </a:r>
          </a:p>
          <a:p>
            <a:r>
              <a:rPr lang="en-US" dirty="0">
                <a:solidFill>
                  <a:schemeClr val="tx1"/>
                </a:solidFill>
              </a:rPr>
              <a:t>Model performed best with limited features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Features for Model</a:t>
            </a:r>
          </a:p>
          <a:p>
            <a:r>
              <a:rPr lang="en-US" dirty="0">
                <a:solidFill>
                  <a:schemeClr val="tx1"/>
                </a:solidFill>
              </a:rPr>
              <a:t>Low Pass/Run ratio </a:t>
            </a:r>
          </a:p>
          <a:p>
            <a:r>
              <a:rPr lang="en-US" dirty="0">
                <a:solidFill>
                  <a:schemeClr val="tx1"/>
                </a:solidFill>
              </a:rPr>
              <a:t>Minimize turnovers</a:t>
            </a:r>
          </a:p>
          <a:p>
            <a:r>
              <a:rPr lang="en-US" dirty="0">
                <a:solidFill>
                  <a:schemeClr val="tx1"/>
                </a:solidFill>
              </a:rPr>
              <a:t>High Completion % </a:t>
            </a:r>
          </a:p>
          <a:p>
            <a:r>
              <a:rPr lang="en-US" dirty="0">
                <a:solidFill>
                  <a:schemeClr val="tx1"/>
                </a:solidFill>
              </a:rPr>
              <a:t>High Sack Count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12897B-9CA9-4531-BE06-15B27745070F}"/>
              </a:ext>
            </a:extLst>
          </p:cNvPr>
          <p:cNvSpPr txBox="1">
            <a:spLocks/>
          </p:cNvSpPr>
          <p:nvPr/>
        </p:nvSpPr>
        <p:spPr>
          <a:xfrm>
            <a:off x="6812015" y="103570"/>
            <a:ext cx="421739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Improvements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5F60B6-8CD0-41D6-A243-09F82D415180}"/>
              </a:ext>
            </a:extLst>
          </p:cNvPr>
          <p:cNvSpPr txBox="1">
            <a:spLocks/>
          </p:cNvSpPr>
          <p:nvPr/>
        </p:nvSpPr>
        <p:spPr>
          <a:xfrm>
            <a:off x="6884487" y="1363528"/>
            <a:ext cx="4072455" cy="2937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Less noisy/more relevant features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Further explore feature Engineering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Hierarchical Models? – lots of 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99281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97" y="171440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Revenue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https://qz.com/1383416/amid-controversy-the-nfl-is-still-thriving-financially/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Analyst Predictions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https://www.fantasyfootballnerd.com/nfl-picks/accuracy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92595"/>
            <a:ext cx="9055211" cy="43752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NFL has a huge market – 8 Billion in revenue in 2017</a:t>
            </a:r>
          </a:p>
          <a:p>
            <a:r>
              <a:rPr lang="en-US" dirty="0">
                <a:solidFill>
                  <a:schemeClr val="tx1"/>
                </a:solidFill>
              </a:rPr>
              <a:t>Top experts ~67% accurate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Predicting NFL Outcomes</a:t>
            </a:r>
          </a:p>
          <a:p>
            <a:r>
              <a:rPr lang="en-US" dirty="0">
                <a:solidFill>
                  <a:schemeClr val="tx1"/>
                </a:solidFill>
              </a:rPr>
              <a:t>Sports gambling platforms</a:t>
            </a:r>
          </a:p>
          <a:p>
            <a:r>
              <a:rPr lang="en-US" dirty="0">
                <a:solidFill>
                  <a:schemeClr val="tx1"/>
                </a:solidFill>
              </a:rPr>
              <a:t>NFL Analysts and other analysis platforms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Understanding important components of a winning team</a:t>
            </a:r>
          </a:p>
          <a:p>
            <a:r>
              <a:rPr lang="en-US" dirty="0">
                <a:solidFill>
                  <a:schemeClr val="tx1"/>
                </a:solidFill>
              </a:rPr>
              <a:t>Owners, GMs, Coaches, Talent Scouts, Agents</a:t>
            </a:r>
          </a:p>
        </p:txBody>
      </p:sp>
    </p:spTree>
    <p:extLst>
      <p:ext uri="{BB962C8B-B14F-4D97-AF65-F5344CB8AC3E}">
        <p14:creationId xmlns:p14="http://schemas.microsoft.com/office/powerpoint/2010/main" val="376398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09553"/>
            <a:ext cx="8534400" cy="38064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Online API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https://profootballapi.com/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Flexible data collection and feature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Leverages domain knowledge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Aggregate statistics at a yearly level for each team</a:t>
            </a:r>
          </a:p>
          <a:p>
            <a:r>
              <a:rPr lang="en-US" dirty="0">
                <a:solidFill>
                  <a:schemeClr val="tx1"/>
                </a:solidFill>
              </a:rPr>
              <a:t>Compare statistics for each team matchup</a:t>
            </a:r>
          </a:p>
          <a:p>
            <a:r>
              <a:rPr lang="en-US" dirty="0">
                <a:solidFill>
                  <a:schemeClr val="tx1"/>
                </a:solidFill>
              </a:rPr>
              <a:t>Predict winner based upon matchup</a:t>
            </a:r>
          </a:p>
        </p:txBody>
      </p:sp>
    </p:spTree>
    <p:extLst>
      <p:ext uri="{BB962C8B-B14F-4D97-AF65-F5344CB8AC3E}">
        <p14:creationId xmlns:p14="http://schemas.microsoft.com/office/powerpoint/2010/main" val="10183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2" y="328526"/>
            <a:ext cx="8534400" cy="150706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21" y="1706721"/>
            <a:ext cx="9110921" cy="17222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from 2011 to 2017 season</a:t>
            </a:r>
          </a:p>
          <a:p>
            <a:r>
              <a:rPr lang="en-US" dirty="0">
                <a:solidFill>
                  <a:schemeClr val="tx1"/>
                </a:solidFill>
              </a:rPr>
              <a:t>Features should cover many aspects of gameplay</a:t>
            </a:r>
          </a:p>
          <a:p>
            <a:r>
              <a:rPr lang="en-US" dirty="0">
                <a:solidFill>
                  <a:schemeClr val="tx1"/>
                </a:solidFill>
              </a:rPr>
              <a:t>Overall ~40 features were chosen (~20 for each team per matchup)</a:t>
            </a:r>
          </a:p>
          <a:p>
            <a:r>
              <a:rPr lang="en-US" dirty="0">
                <a:solidFill>
                  <a:schemeClr val="tx1"/>
                </a:solidFill>
              </a:rPr>
              <a:t>Focus on features which can influence team decisions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E5E6F2-11B6-4E18-826F-DD67F866B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07707"/>
              </p:ext>
            </p:extLst>
          </p:nvPr>
        </p:nvGraphicFramePr>
        <p:xfrm>
          <a:off x="490279" y="3801140"/>
          <a:ext cx="8128000" cy="2582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996">
                  <a:extLst>
                    <a:ext uri="{9D8B030D-6E8A-4147-A177-3AD203B41FA5}">
                      <a16:colId xmlns:a16="http://schemas.microsoft.com/office/drawing/2014/main" val="2573711786"/>
                    </a:ext>
                  </a:extLst>
                </a:gridCol>
                <a:gridCol w="5067004">
                  <a:extLst>
                    <a:ext uri="{9D8B030D-6E8A-4147-A177-3AD203B41FA5}">
                      <a16:colId xmlns:a16="http://schemas.microsoft.com/office/drawing/2014/main" val="3372432952"/>
                    </a:ext>
                  </a:extLst>
                </a:gridCol>
              </a:tblGrid>
              <a:tr h="62269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51330"/>
                  </a:ext>
                </a:extLst>
              </a:tr>
              <a:tr h="622699">
                <a:tc>
                  <a:txBody>
                    <a:bodyPr/>
                    <a:lstStyle/>
                    <a:p>
                      <a:r>
                        <a:rPr lang="en-US" dirty="0"/>
                        <a:t>QB Pass/Run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Effectiveness of QB playstyle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84504"/>
                  </a:ext>
                </a:extLst>
              </a:tr>
              <a:tr h="622699">
                <a:tc>
                  <a:txBody>
                    <a:bodyPr/>
                    <a:lstStyle/>
                    <a:p>
                      <a:r>
                        <a:rPr lang="en-US" dirty="0"/>
                        <a:t>Average Pass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Effectiveness of play call styles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966476"/>
                  </a:ext>
                </a:extLst>
              </a:tr>
              <a:tr h="714531">
                <a:tc>
                  <a:txBody>
                    <a:bodyPr/>
                    <a:lstStyle/>
                    <a:p>
                      <a:r>
                        <a:rPr lang="en-US" dirty="0"/>
                        <a:t>Turnovers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of turnovers influence risky play calling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06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3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8" y="164813"/>
            <a:ext cx="8534400" cy="1202947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49" y="1060056"/>
            <a:ext cx="3188402" cy="4565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Average statistics of winning teams</a:t>
            </a:r>
          </a:p>
          <a:p>
            <a:r>
              <a:rPr lang="en-US" dirty="0">
                <a:solidFill>
                  <a:schemeClr val="tx1"/>
                </a:solidFill>
              </a:rPr>
              <a:t>Turnovers are most significant</a:t>
            </a:r>
          </a:p>
          <a:p>
            <a:r>
              <a:rPr lang="en-US" dirty="0">
                <a:solidFill>
                  <a:schemeClr val="tx1"/>
                </a:solidFill>
              </a:rPr>
              <a:t>Features are more extreme for away teams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DF13-E27C-4392-95EE-CA5FBFE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95" y="1456661"/>
            <a:ext cx="8963247" cy="48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3" y="-92937"/>
            <a:ext cx="8822660" cy="1507067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0" y="1233377"/>
            <a:ext cx="5739034" cy="1371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Statistically significant correlation between low passing ratio and winning percentage</a:t>
            </a:r>
          </a:p>
          <a:p>
            <a:r>
              <a:rPr lang="en-US" dirty="0">
                <a:solidFill>
                  <a:schemeClr val="tx1"/>
                </a:solidFill>
              </a:rPr>
              <a:t>P-value &lt; .01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02FC1-8711-4860-9185-5B1B3B0F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" y="2604977"/>
            <a:ext cx="3765032" cy="3876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D7075-3D44-4D01-AE51-61A067F41C77}"/>
              </a:ext>
            </a:extLst>
          </p:cNvPr>
          <p:cNvSpPr txBox="1">
            <a:spLocks/>
          </p:cNvSpPr>
          <p:nvPr/>
        </p:nvSpPr>
        <p:spPr>
          <a:xfrm>
            <a:off x="6096000" y="1137683"/>
            <a:ext cx="5832274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Hypothesis test statistically validates home field advantage</a:t>
            </a:r>
          </a:p>
          <a:p>
            <a:r>
              <a:rPr lang="en-US" dirty="0">
                <a:solidFill>
                  <a:schemeClr val="tx1"/>
                </a:solidFill>
              </a:rPr>
              <a:t>P-value &lt; 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5AA4E-EDD7-405E-950B-EC052930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67" y="2604977"/>
            <a:ext cx="5480752" cy="39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3348"/>
            <a:ext cx="8534400" cy="3391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Explore and tune a list of applicable models</a:t>
            </a:r>
          </a:p>
          <a:p>
            <a:r>
              <a:rPr lang="en-US" dirty="0">
                <a:solidFill>
                  <a:schemeClr val="tx1"/>
                </a:solidFill>
              </a:rPr>
              <a:t>Linear Regression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SVM</a:t>
            </a:r>
          </a:p>
          <a:p>
            <a:r>
              <a:rPr lang="en-US" dirty="0">
                <a:solidFill>
                  <a:schemeClr val="tx1"/>
                </a:solidFill>
              </a:rPr>
              <a:t>Random Forrest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Choose top model and explore for insights</a:t>
            </a:r>
          </a:p>
        </p:txBody>
      </p:sp>
    </p:spTree>
    <p:extLst>
      <p:ext uri="{BB962C8B-B14F-4D97-AF65-F5344CB8AC3E}">
        <p14:creationId xmlns:p14="http://schemas.microsoft.com/office/powerpoint/2010/main" val="41681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51" y="111642"/>
            <a:ext cx="8534400" cy="1507067"/>
          </a:xfrm>
        </p:spPr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" y="1363528"/>
            <a:ext cx="7205145" cy="18794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Train model on the score difference (an integer outcome)</a:t>
            </a:r>
          </a:p>
          <a:p>
            <a:r>
              <a:rPr lang="en-US" dirty="0">
                <a:solidFill>
                  <a:schemeClr val="tx1"/>
                </a:solidFill>
              </a:rPr>
              <a:t>Convert to binary classification to tune using accuracy as the performance metric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8E45B-D910-4BCE-BB80-612FA94A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20" y="3615071"/>
            <a:ext cx="6404529" cy="26162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B680B1-6936-4094-97F7-8D2084D3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54246"/>
              </p:ext>
            </p:extLst>
          </p:nvPr>
        </p:nvGraphicFramePr>
        <p:xfrm>
          <a:off x="7464055" y="1363528"/>
          <a:ext cx="4585994" cy="154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997">
                  <a:extLst>
                    <a:ext uri="{9D8B030D-6E8A-4147-A177-3AD203B41FA5}">
                      <a16:colId xmlns:a16="http://schemas.microsoft.com/office/drawing/2014/main" val="2734679527"/>
                    </a:ext>
                  </a:extLst>
                </a:gridCol>
                <a:gridCol w="2292997">
                  <a:extLst>
                    <a:ext uri="{9D8B030D-6E8A-4147-A177-3AD203B41FA5}">
                      <a16:colId xmlns:a16="http://schemas.microsoft.com/office/drawing/2014/main" val="3990657439"/>
                    </a:ext>
                  </a:extLst>
                </a:gridCol>
              </a:tblGrid>
              <a:tr h="15415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69.2%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053919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31E58-3D23-4BB5-A21B-FF6A04B12175}"/>
              </a:ext>
            </a:extLst>
          </p:cNvPr>
          <p:cNvSpPr txBox="1">
            <a:spLocks/>
          </p:cNvSpPr>
          <p:nvPr/>
        </p:nvSpPr>
        <p:spPr>
          <a:xfrm>
            <a:off x="258910" y="3216027"/>
            <a:ext cx="5163695" cy="3131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Assumption – predictions are normally distributed around correct value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QQPlot shows non-normal distribution weakening the validity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4551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02-BB10-42A1-873D-85E12DE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51" y="111642"/>
            <a:ext cx="8534400" cy="1507067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3E5-178C-4ED9-8878-725A41E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10" y="1363528"/>
            <a:ext cx="5837090" cy="5143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Logistic Regression </a:t>
            </a:r>
          </a:p>
          <a:p>
            <a:r>
              <a:rPr lang="en-US" dirty="0">
                <a:solidFill>
                  <a:schemeClr val="tx1"/>
                </a:solidFill>
              </a:rPr>
              <a:t>Top performance among models</a:t>
            </a:r>
          </a:p>
          <a:p>
            <a:r>
              <a:rPr lang="en-US" dirty="0">
                <a:solidFill>
                  <a:schemeClr val="tx1"/>
                </a:solidFill>
              </a:rPr>
              <a:t>Feature importance visibility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r>
              <a:rPr lang="en-US" dirty="0">
                <a:solidFill>
                  <a:schemeClr val="tx1"/>
                </a:solidFill>
              </a:rPr>
              <a:t>Poor model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Feature importance visibility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SVM</a:t>
            </a:r>
          </a:p>
          <a:p>
            <a:r>
              <a:rPr lang="en-US" dirty="0">
                <a:solidFill>
                  <a:schemeClr val="tx1"/>
                </a:solidFill>
              </a:rPr>
              <a:t>Top performance among models</a:t>
            </a:r>
          </a:p>
          <a:p>
            <a:r>
              <a:rPr lang="en-US" dirty="0">
                <a:solidFill>
                  <a:schemeClr val="tx1"/>
                </a:solidFill>
              </a:rPr>
              <a:t>No feature visibility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E77D-2CAF-4142-8F8E-F5FB527F0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30084"/>
              </p:ext>
            </p:extLst>
          </p:nvPr>
        </p:nvGraphicFramePr>
        <p:xfrm>
          <a:off x="6400800" y="974062"/>
          <a:ext cx="4475126" cy="2076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71">
                  <a:extLst>
                    <a:ext uri="{9D8B030D-6E8A-4147-A177-3AD203B41FA5}">
                      <a16:colId xmlns:a16="http://schemas.microsoft.com/office/drawing/2014/main" val="4142384221"/>
                    </a:ext>
                  </a:extLst>
                </a:gridCol>
                <a:gridCol w="2434855">
                  <a:extLst>
                    <a:ext uri="{9D8B030D-6E8A-4147-A177-3AD203B41FA5}">
                      <a16:colId xmlns:a16="http://schemas.microsoft.com/office/drawing/2014/main" val="3059227544"/>
                    </a:ext>
                  </a:extLst>
                </a:gridCol>
              </a:tblGrid>
              <a:tr h="5191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77511"/>
                  </a:ext>
                </a:extLst>
              </a:tr>
              <a:tr h="519174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890231"/>
                  </a:ext>
                </a:extLst>
              </a:tr>
              <a:tr h="51917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61999"/>
                  </a:ext>
                </a:extLst>
              </a:tr>
              <a:tr h="51917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3898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B7C5C6-40FB-4DAA-BF6C-ADA87B1A70DC}"/>
              </a:ext>
            </a:extLst>
          </p:cNvPr>
          <p:cNvSpPr txBox="1">
            <a:spLocks/>
          </p:cNvSpPr>
          <p:nvPr/>
        </p:nvSpPr>
        <p:spPr>
          <a:xfrm>
            <a:off x="411310" y="1515928"/>
            <a:ext cx="5837090" cy="5143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D0240D-1AC3-44CA-ABA7-17516FF99E05}"/>
              </a:ext>
            </a:extLst>
          </p:cNvPr>
          <p:cNvSpPr txBox="1">
            <a:spLocks/>
          </p:cNvSpPr>
          <p:nvPr/>
        </p:nvSpPr>
        <p:spPr>
          <a:xfrm>
            <a:off x="5959273" y="3050758"/>
            <a:ext cx="5821417" cy="2022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Logistic Regression selected as final model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Test Accuracy: </a:t>
            </a:r>
            <a:r>
              <a:rPr lang="en-US" b="1" dirty="0">
                <a:solidFill>
                  <a:schemeClr val="tx1"/>
                </a:solidFill>
              </a:rPr>
              <a:t>66.36%</a:t>
            </a:r>
          </a:p>
        </p:txBody>
      </p:sp>
    </p:spTree>
    <p:extLst>
      <p:ext uri="{BB962C8B-B14F-4D97-AF65-F5344CB8AC3E}">
        <p14:creationId xmlns:p14="http://schemas.microsoft.com/office/powerpoint/2010/main" val="28383311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1688</TotalTime>
  <Words>404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Predicting Outcomes of NFL Matchups</vt:lpstr>
      <vt:lpstr>Problem Context</vt:lpstr>
      <vt:lpstr>Data Collection</vt:lpstr>
      <vt:lpstr>Features</vt:lpstr>
      <vt:lpstr>Exploratory Analysis</vt:lpstr>
      <vt:lpstr>Statistical Analysis</vt:lpstr>
      <vt:lpstr>Building the Model</vt:lpstr>
      <vt:lpstr>Linear Model</vt:lpstr>
      <vt:lpstr>Classification Models</vt:lpstr>
      <vt:lpstr>Takeaways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 of NFL Matchups</dc:title>
  <dc:creator>Bafford, Edward L</dc:creator>
  <cp:lastModifiedBy>Bafford, Edward L</cp:lastModifiedBy>
  <cp:revision>30</cp:revision>
  <dcterms:created xsi:type="dcterms:W3CDTF">2018-11-30T15:55:34Z</dcterms:created>
  <dcterms:modified xsi:type="dcterms:W3CDTF">2018-12-01T20:15:28Z</dcterms:modified>
</cp:coreProperties>
</file>