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50" r:id="rId2"/>
    <p:sldId id="330" r:id="rId3"/>
    <p:sldId id="331" r:id="rId4"/>
    <p:sldId id="338" r:id="rId5"/>
    <p:sldId id="347" r:id="rId6"/>
    <p:sldId id="348" r:id="rId7"/>
    <p:sldId id="351" r:id="rId8"/>
    <p:sldId id="352" r:id="rId9"/>
    <p:sldId id="349" r:id="rId10"/>
    <p:sldId id="337" r:id="rId11"/>
    <p:sldId id="334" r:id="rId12"/>
    <p:sldId id="336" r:id="rId13"/>
    <p:sldId id="339" r:id="rId14"/>
    <p:sldId id="341" r:id="rId15"/>
    <p:sldId id="342" r:id="rId16"/>
    <p:sldId id="343" r:id="rId17"/>
    <p:sldId id="344" r:id="rId18"/>
    <p:sldId id="345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68643" autoAdjust="0"/>
  </p:normalViewPr>
  <p:slideViewPr>
    <p:cSldViewPr>
      <p:cViewPr varScale="1">
        <p:scale>
          <a:sx n="86" d="100"/>
          <a:sy n="86" d="100"/>
        </p:scale>
        <p:origin x="2650" y="4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12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71"/>
          <c:y val="0.17983193277310924"/>
          <c:w val="0.44676409185803756"/>
          <c:h val="0.568067226890756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82E-2"/>
                  <c:y val="-6.36340324967696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EC4-AEA7-4BAC4B03574F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218496"/>
        <c:axId val="158220288"/>
      </c:barChart>
      <c:catAx>
        <c:axId val="15821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20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220288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1849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24"/>
          <c:y val="0.52268907563025213"/>
          <c:w val="0.13883089770354906"/>
          <c:h val="0.1781512605042016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14"/>
          <c:y val="0.18452380952380953"/>
          <c:w val="0.40455120101137798"/>
          <c:h val="0.6349206349206348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6.2696473561043541E-3"/>
                  <c:y val="-2.06593096155812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1-49F3-B26A-0895E1FF37E3}"/>
                </c:ext>
              </c:extLst>
            </c:dLbl>
            <c:dLbl>
              <c:idx val="1"/>
              <c:layout>
                <c:manualLayout>
                  <c:x val="1.0140550203187123E-2"/>
                  <c:y val="1.79259291393549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1-49F3-B26A-0895E1FF37E3}"/>
                </c:ext>
              </c:extLst>
            </c:dLbl>
            <c:dLbl>
              <c:idx val="3"/>
              <c:layout>
                <c:manualLayout>
                  <c:x val="-1.2848344884759687E-2"/>
                  <c:y val="-1.08952868259430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1-49F3-B26A-0895E1FF37E3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62"/>
          <c:y val="0.30952380952380953"/>
          <c:w val="0.19342604298356511"/>
          <c:h val="0.27976190476190477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Generate_input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</a:t>
            </a:r>
            <a:r>
              <a:rPr lang="en-US" dirty="0" err="1"/>
              <a:t>ecg_length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Hamming window (</a:t>
            </a:r>
            <a:r>
              <a:rPr lang="en-US" dirty="0" err="1"/>
              <a:t>ecg_chunk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Fill histogram </a:t>
            </a:r>
            <a:r>
              <a:rPr lang="en-US" dirty="0" err="1"/>
              <a:t>ringbuffer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Until then : return []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Return [ max </a:t>
            </a:r>
            <a:r>
              <a:rPr lang="en-US" dirty="0" err="1"/>
              <a:t>idx</a:t>
            </a:r>
            <a:r>
              <a:rPr lang="en-US" dirty="0"/>
              <a:t> ]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                ( 1 x 26 )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Process_histogram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Cut window ( 104 x 121 )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Get max </a:t>
            </a:r>
            <a:r>
              <a:rPr lang="en-US" dirty="0" err="1"/>
              <a:t>val</a:t>
            </a:r>
            <a:r>
              <a:rPr lang="en-US" dirty="0"/>
              <a:t>, max </a:t>
            </a:r>
            <a:r>
              <a:rPr lang="en-US" dirty="0" err="1"/>
              <a:t>idx</a:t>
            </a: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 err="1"/>
              <a:t>Process_values</a:t>
            </a:r>
            <a:r>
              <a:rPr lang="en-US" dirty="0"/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Lowpass </a:t>
            </a:r>
            <a:r>
              <a:rPr lang="en-US" dirty="0" err="1"/>
              <a:t>idx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Downsample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New max ( </a:t>
            </a:r>
            <a:r>
              <a:rPr lang="en-US" dirty="0" err="1"/>
              <a:t>idx</a:t>
            </a:r>
            <a:r>
              <a:rPr lang="en-US" dirty="0"/>
              <a:t> 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252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09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</a:t>
            </a:r>
          </a:p>
          <a:p>
            <a:r>
              <a:rPr lang="de-DE" altLang="de-DE" dirty="0"/>
              <a:t>Eduard</a:t>
            </a:r>
          </a:p>
          <a:p>
            <a:r>
              <a:rPr lang="de-DE" altLang="de-DE" dirty="0"/>
              <a:t>Stanislav</a:t>
            </a:r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en-US" altLang="de-DE" kern="0" dirty="0" err="1"/>
              <a:t>Einf</a:t>
            </a:r>
            <a:r>
              <a:rPr lang="de-DE" altLang="de-DE" kern="0" dirty="0" err="1"/>
              <a:t>ührung</a:t>
            </a:r>
            <a:endParaRPr lang="de-DE" altLang="de-DE" kern="0" dirty="0"/>
          </a:p>
          <a:p>
            <a:pPr marL="381000" indent="-381000">
              <a:buAutoNum type="arabicPeriod"/>
            </a:pPr>
            <a:r>
              <a:rPr lang="de-DE" altLang="de-DE" kern="0" dirty="0"/>
              <a:t>Grundlagen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Neuronale Netze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 dirty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Grundlagen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63683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 err="1"/>
              <a:t>asdf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Neuronale Netze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4588653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de-DE" kern="0" dirty="0"/>
              <a:t>2</a:t>
            </a:r>
            <a:r>
              <a:rPr lang="de-DE" altLang="de-DE" kern="0" dirty="0"/>
              <a:t> Klassen</a:t>
            </a:r>
          </a:p>
          <a:p>
            <a:pPr lvl="2"/>
            <a:r>
              <a:rPr lang="en-US" altLang="de-DE" kern="0" dirty="0" err="1"/>
              <a:t>Zeitsignal</a:t>
            </a:r>
            <a:r>
              <a:rPr lang="en-US" altLang="de-DE" kern="0" dirty="0"/>
              <a:t> </a:t>
            </a:r>
            <a:r>
              <a:rPr lang="en-US" altLang="de-DE" kern="0" dirty="0" err="1"/>
              <a:t>Verarbeitung</a:t>
            </a:r>
            <a:endParaRPr lang="en-US" altLang="de-DE" kern="0" dirty="0"/>
          </a:p>
          <a:p>
            <a:pPr lvl="3"/>
            <a:r>
              <a:rPr lang="en-US" altLang="de-DE" kern="0" dirty="0" err="1"/>
              <a:t>Generierung</a:t>
            </a:r>
            <a:r>
              <a:rPr lang="en-US" altLang="de-DE" kern="0" dirty="0"/>
              <a:t> des Histograms</a:t>
            </a:r>
          </a:p>
          <a:p>
            <a:pPr lvl="3"/>
            <a:r>
              <a:rPr lang="en-US" altLang="de-DE" kern="0" dirty="0" err="1"/>
              <a:t>Extraktion</a:t>
            </a:r>
            <a:r>
              <a:rPr lang="en-US" altLang="de-DE" kern="0" dirty="0"/>
              <a:t> der features</a:t>
            </a:r>
          </a:p>
          <a:p>
            <a:pPr lvl="2"/>
            <a:r>
              <a:rPr lang="en-US" altLang="de-DE" kern="0" dirty="0" err="1"/>
              <a:t>Klassifizierung</a:t>
            </a:r>
            <a:endParaRPr lang="en-US" altLang="de-DE" kern="0" dirty="0"/>
          </a:p>
          <a:p>
            <a:pPr lvl="3"/>
            <a:r>
              <a:rPr lang="en-US" altLang="de-DE" kern="0" dirty="0"/>
              <a:t>FFN</a:t>
            </a:r>
          </a:p>
          <a:p>
            <a:pPr lvl="3"/>
            <a:r>
              <a:rPr lang="en-US" altLang="de-DE" kern="0" dirty="0"/>
              <a:t>2 </a:t>
            </a:r>
            <a:r>
              <a:rPr lang="en-US" altLang="de-DE" kern="0" dirty="0" err="1"/>
              <a:t>Klasse</a:t>
            </a:r>
            <a:r>
              <a:rPr lang="en-US" altLang="de-DE" kern="0" dirty="0"/>
              <a:t>: </a:t>
            </a:r>
            <a:r>
              <a:rPr lang="en-US" altLang="de-DE" kern="0" dirty="0" err="1"/>
              <a:t>Apnoe</a:t>
            </a:r>
            <a:r>
              <a:rPr lang="en-US" altLang="de-DE" kern="0" dirty="0"/>
              <a:t> und </a:t>
            </a:r>
            <a:r>
              <a:rPr lang="en-US" altLang="de-DE" kern="0" dirty="0" err="1"/>
              <a:t>kein</a:t>
            </a:r>
            <a:r>
              <a:rPr lang="en-US" altLang="de-DE" kern="0" dirty="0"/>
              <a:t> </a:t>
            </a:r>
            <a:r>
              <a:rPr lang="en-US" altLang="de-DE" kern="0" dirty="0" err="1"/>
              <a:t>Apnoe</a:t>
            </a:r>
            <a:endParaRPr lang="en-US" altLang="de-DE" kern="0" dirty="0"/>
          </a:p>
          <a:p>
            <a:pPr lvl="3"/>
            <a:r>
              <a:rPr lang="en-US" altLang="de-DE" kern="0" dirty="0"/>
              <a:t>Input 26 </a:t>
            </a:r>
            <a:r>
              <a:rPr lang="en-US" altLang="de-DE" kern="0" dirty="0" err="1"/>
              <a:t>Werte</a:t>
            </a:r>
            <a:r>
              <a:rPr lang="en-US" altLang="de-DE" kern="0" dirty="0"/>
              <a:t> ( </a:t>
            </a:r>
            <a:r>
              <a:rPr lang="en-US" altLang="de-DE" kern="0" dirty="0" err="1"/>
              <a:t>max_values</a:t>
            </a:r>
            <a:r>
              <a:rPr lang="en-US" altLang="de-DE" kern="0" dirty="0"/>
              <a:t> </a:t>
            </a:r>
            <a:r>
              <a:rPr lang="en-US" altLang="de-DE" kern="0" dirty="0" err="1"/>
              <a:t>indeces</a:t>
            </a:r>
            <a:r>
              <a:rPr lang="en-US" altLang="de-DE" kern="0" dirty="0"/>
              <a:t> )</a:t>
            </a:r>
          </a:p>
          <a:p>
            <a:pPr marL="1588" lvl="1" indent="0"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Zeitsignal Vorverarbeitung</a:t>
            </a:r>
            <a:r>
              <a:rPr lang="en-US" altLang="de-DE" kern="0" dirty="0"/>
              <a:t> (</a:t>
            </a:r>
            <a:r>
              <a:rPr lang="en-US" altLang="de-DE" kern="0" dirty="0" err="1"/>
              <a:t>ECGProcessing.m</a:t>
            </a:r>
            <a:r>
              <a:rPr lang="en-US" altLang="de-DE" kern="0" dirty="0"/>
              <a:t>)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15963FE-2173-42A4-A281-8C6EAFBC82CD}"/>
              </a:ext>
            </a:extLst>
          </p:cNvPr>
          <p:cNvSpPr/>
          <p:nvPr/>
        </p:nvSpPr>
        <p:spPr bwMode="auto">
          <a:xfrm>
            <a:off x="1547664" y="298573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input_vector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generate_input_vector</a:t>
            </a:r>
            <a:r>
              <a:rPr lang="en-US" dirty="0"/>
              <a:t> ( </a:t>
            </a:r>
            <a:r>
              <a:rPr lang="en-US" dirty="0" err="1"/>
              <a:t>ecg_chunk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EF7CDE5-10A9-49EB-97DB-69C2795086DC}"/>
              </a:ext>
            </a:extLst>
          </p:cNvPr>
          <p:cNvSpPr/>
          <p:nvPr/>
        </p:nvSpPr>
        <p:spPr bwMode="auto">
          <a:xfrm>
            <a:off x="1547664" y="4101777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process_histogram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 histogram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49764E5-D0DB-4AED-A64D-5DB3104ACC90}"/>
              </a:ext>
            </a:extLst>
          </p:cNvPr>
          <p:cNvSpPr/>
          <p:nvPr/>
        </p:nvSpPr>
        <p:spPr bwMode="auto">
          <a:xfrm>
            <a:off x="1547664" y="5248212"/>
            <a:ext cx="6192688" cy="360040"/>
          </a:xfrm>
          <a:prstGeom prst="roundRect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[</a:t>
            </a:r>
            <a:r>
              <a:rPr lang="en-US" dirty="0" err="1"/>
              <a:t>new_val</a:t>
            </a:r>
            <a:r>
              <a:rPr lang="en-US" dirty="0"/>
              <a:t>, </a:t>
            </a:r>
            <a:r>
              <a:rPr lang="en-US" dirty="0" err="1"/>
              <a:t>new_idx</a:t>
            </a:r>
            <a:r>
              <a:rPr lang="en-US" dirty="0"/>
              <a:t>]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process_values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idx</a:t>
            </a:r>
            <a:r>
              <a:rPr lang="en-US" dirty="0"/>
              <a:t> 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A36BE2-B49E-4D36-BFEB-C954E0D31D3E}"/>
              </a:ext>
            </a:extLst>
          </p:cNvPr>
          <p:cNvCxnSpPr>
            <a:stCxn id="2" idx="2"/>
            <a:endCxn id="8" idx="0"/>
          </p:cNvCxnSpPr>
          <p:nvPr/>
        </p:nvCxnSpPr>
        <p:spPr bwMode="auto">
          <a:xfrm>
            <a:off x="4644008" y="3345777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E65874E-035B-438F-BEC5-083A5BC90F1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>
            <a:off x="4644008" y="4461817"/>
            <a:ext cx="0" cy="786395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8701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</p:spPr>
            <p:txBody>
              <a:bodyPr/>
              <a:lstStyle>
                <a:lvl1pPr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563" indent="-180975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2pPr>
                <a:lvl3pPr marL="366713" indent="-182563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552450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7381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11953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16525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21097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2566988" indent="-184150" algn="l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2000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1"/>
                <a:r>
                  <a:rPr lang="en-US" altLang="de-DE" kern="0" dirty="0" err="1"/>
                  <a:t>Klassifizierung</a:t>
                </a:r>
                <a:endParaRPr lang="en-US" altLang="de-DE" kern="0" dirty="0"/>
              </a:p>
              <a:p>
                <a:pPr lvl="2"/>
                <a:r>
                  <a:rPr lang="en-US" altLang="de-DE" kern="0" dirty="0" err="1"/>
                  <a:t>Einlagiges</a:t>
                </a:r>
                <a:r>
                  <a:rPr lang="en-US" altLang="de-DE" kern="0" dirty="0"/>
                  <a:t> Perceptron Network</a:t>
                </a:r>
              </a:p>
              <a:p>
                <a:pPr lvl="2"/>
                <a:r>
                  <a:rPr lang="en-US" altLang="de-DE" kern="0" dirty="0" err="1"/>
                  <a:t>Probabilistisches</a:t>
                </a:r>
                <a:r>
                  <a:rPr lang="en-US" altLang="de-DE" kern="0" dirty="0"/>
                  <a:t> </a:t>
                </a:r>
                <a:r>
                  <a:rPr lang="en-US" altLang="de-DE" kern="0" dirty="0" err="1"/>
                  <a:t>Netz</a:t>
                </a:r>
                <a:endParaRPr lang="en-US" altLang="de-DE" kern="0" dirty="0"/>
              </a:p>
              <a:p>
                <a:pPr lvl="3"/>
                <a:r>
                  <a:rPr lang="en-US" altLang="de-DE" kern="0" dirty="0"/>
                  <a:t>Input:</a:t>
                </a:r>
              </a:p>
              <a:p>
                <a:pPr lvl="4"/>
                <a:r>
                  <a:rPr lang="en-US" altLang="de-DE" kern="0" dirty="0"/>
                  <a:t>1x26 </a:t>
                </a:r>
                <a:r>
                  <a:rPr lang="en-US" altLang="de-DE" kern="0" dirty="0" err="1"/>
                  <a:t>Vektor</a:t>
                </a:r>
                <a:r>
                  <a:rPr lang="en-US" altLang="de-DE" kern="0" dirty="0"/>
                  <a:t> ( </a:t>
                </a:r>
                <a:r>
                  <a:rPr lang="en-US" altLang="de-DE" kern="0" dirty="0" err="1"/>
                  <a:t>max_values</a:t>
                </a:r>
                <a:r>
                  <a:rPr lang="en-US" altLang="de-DE" kern="0" dirty="0"/>
                  <a:t>, </a:t>
                </a:r>
                <a:r>
                  <a:rPr lang="en-US" altLang="de-DE" kern="0" dirty="0" err="1"/>
                  <a:t>indeces</a:t>
                </a:r>
                <a:r>
                  <a:rPr lang="en-US" altLang="de-DE" kern="0" dirty="0"/>
                  <a:t> )</a:t>
                </a:r>
              </a:p>
              <a:p>
                <a:pPr lvl="3"/>
                <a:r>
                  <a:rPr lang="en-US" altLang="de-DE" kern="0" dirty="0"/>
                  <a:t>Output</a:t>
                </a:r>
              </a:p>
              <a:p>
                <a:pPr lvl="4"/>
                <a:r>
                  <a:rPr lang="en-US" altLang="de-DE" kern="0" dirty="0"/>
                  <a:t>1x1 double </a:t>
                </a:r>
              </a:p>
              <a:p>
                <a:pPr lvl="5"/>
                <a:r>
                  <a:rPr lang="en-US" altLang="de-DE" kern="0" dirty="0"/>
                  <a:t>1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b="0" i="1" kern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Apnoe</a:t>
                </a:r>
              </a:p>
              <a:p>
                <a:pPr lvl="5"/>
                <a:r>
                  <a:rPr lang="en-US" altLang="de-DE" kern="0" dirty="0"/>
                  <a:t>0</a:t>
                </a:r>
                <a:r>
                  <a:rPr lang="de-DE" altLang="de-DE" kern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de-DE" i="1" ker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altLang="de-DE" kern="0" dirty="0"/>
                  <a:t> 100% Kein Apnoe</a:t>
                </a:r>
              </a:p>
              <a:p>
                <a:pPr marL="1588" lvl="1" indent="0">
                  <a:buNone/>
                </a:pPr>
                <a:endParaRPr lang="de-DE" altLang="de-DE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160000"/>
                <a:ext cx="7677150" cy="3600450"/>
              </a:xfrm>
              <a:prstGeom prst="rect">
                <a:avLst/>
              </a:prstGeom>
              <a:blipFill>
                <a:blip r:embed="rId3"/>
                <a:stretch>
                  <a:fillRect l="-476" t="-6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267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Fazit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687</Words>
  <Application>Microsoft Office PowerPoint</Application>
  <PresentationFormat>Bildschirmpräsentation (4:3)</PresentationFormat>
  <Paragraphs>205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ＭＳ Ｐゴシック</vt:lpstr>
      <vt:lpstr>Arial</vt:lpstr>
      <vt:lpstr>Cambria Math</vt:lpstr>
      <vt:lpstr>HSMA_021_WIN_081216</vt:lpstr>
      <vt:lpstr>SIP2 Zwischenpräsentation</vt:lpstr>
      <vt:lpstr>Agenda</vt:lpstr>
      <vt:lpstr>1. Grundlagen</vt:lpstr>
      <vt:lpstr>2. Signalverarbeitung</vt:lpstr>
      <vt:lpstr>3. Neuronale Netze</vt:lpstr>
      <vt:lpstr>4. Modulbeschreibung</vt:lpstr>
      <vt:lpstr>4. Modulbeschreibung</vt:lpstr>
      <vt:lpstr>4. Modulbeschreibung</vt:lpstr>
      <vt:lpstr>5. Fazit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Stanislav Uschakow</cp:lastModifiedBy>
  <cp:revision>55</cp:revision>
  <cp:lastPrinted>2001-08-01T07:58:04Z</cp:lastPrinted>
  <dcterms:created xsi:type="dcterms:W3CDTF">2013-12-03T19:59:32Z</dcterms:created>
  <dcterms:modified xsi:type="dcterms:W3CDTF">2018-05-10T10:22:40Z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