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50" r:id="rId2"/>
    <p:sldId id="330" r:id="rId3"/>
    <p:sldId id="331" r:id="rId4"/>
    <p:sldId id="338" r:id="rId5"/>
    <p:sldId id="347" r:id="rId6"/>
    <p:sldId id="348" r:id="rId7"/>
    <p:sldId id="349" r:id="rId8"/>
    <p:sldId id="337" r:id="rId9"/>
    <p:sldId id="334" r:id="rId10"/>
    <p:sldId id="336" r:id="rId11"/>
    <p:sldId id="339" r:id="rId12"/>
    <p:sldId id="341" r:id="rId13"/>
    <p:sldId id="342" r:id="rId14"/>
    <p:sldId id="343" r:id="rId15"/>
    <p:sldId id="344" r:id="rId16"/>
    <p:sldId id="345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90814196242171"/>
          <c:y val="0.17983193277310924"/>
          <c:w val="0.44676409185803756"/>
          <c:h val="0.5680672268907562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Grösse 1</c:v>
                </c:pt>
              </c:strCache>
            </c:strRef>
          </c:tx>
          <c:spPr>
            <a:solidFill>
              <a:srgbClr val="32578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dLbl>
              <c:idx val="2"/>
              <c:layout>
                <c:manualLayout>
                  <c:x val="7.9179894041964682E-2"/>
                  <c:y val="-6.363403249676969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B4-4EC4-AEA7-4BAC4B03574F}"/>
                </c:ext>
              </c:extLst>
            </c:dLbl>
            <c:spPr>
              <a:noFill/>
              <a:ln w="20332">
                <a:noFill/>
              </a:ln>
            </c:spPr>
            <c:txPr>
              <a:bodyPr/>
              <a:lstStyle/>
              <a:p>
                <a:pPr algn="r"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Sheet1!$B$2:$E$2</c:f>
              <c:numCache>
                <c:formatCode>0.0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80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4-4EC4-AEA7-4BAC4B03574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Grösse 2</c:v>
                </c:pt>
              </c:strCache>
            </c:strRef>
          </c:tx>
          <c:spPr>
            <a:solidFill>
              <a:srgbClr val="649FCA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Sheet1!$B$3:$E$3</c:f>
              <c:numCache>
                <c:formatCode>0.0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4-4EC4-AEA7-4BAC4B03574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Grösse 3</c:v>
                </c:pt>
              </c:strCache>
            </c:strRef>
          </c:tx>
          <c:spPr>
            <a:solidFill>
              <a:srgbClr val="C6E5EC"/>
            </a:solidFill>
            <a:ln w="20332">
              <a:solidFill>
                <a:srgbClr val="FFFFFF"/>
              </a:solidFill>
              <a:prstDash val="solid"/>
            </a:ln>
          </c:spPr>
          <c:invertIfNegative val="0"/>
          <c:dLbls>
            <c:spPr>
              <a:noFill/>
              <a:ln w="20332">
                <a:noFill/>
              </a:ln>
            </c:spPr>
            <c:txPr>
              <a:bodyPr/>
              <a:lstStyle/>
              <a:p>
                <a:pPr>
                  <a:defRPr sz="1121" b="0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Sheet1!$B$1:$E$1</c:f>
              <c:strCache>
                <c:ptCount val="4"/>
                <c:pt idx="0">
                  <c:v>Rubrik 1</c:v>
                </c:pt>
                <c:pt idx="1">
                  <c:v>Rubrik 2</c:v>
                </c:pt>
                <c:pt idx="2">
                  <c:v>Rubrik 3</c:v>
                </c:pt>
                <c:pt idx="3">
                  <c:v>Rubrik 4</c:v>
                </c:pt>
              </c:strCache>
            </c:strRef>
          </c:cat>
          <c:val>
            <c:numRef>
              <c:f>Sheet1!$B$4:$E$4</c:f>
              <c:numCache>
                <c:formatCode>0.0</c:formatCode>
                <c:ptCount val="4"/>
                <c:pt idx="0">
                  <c:v>35</c:v>
                </c:pt>
                <c:pt idx="1">
                  <c:v>45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B4-4EC4-AEA7-4BAC4B03574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218496"/>
        <c:axId val="158220288"/>
      </c:barChart>
      <c:catAx>
        <c:axId val="158218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1016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202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58220288"/>
        <c:scaling>
          <c:orientation val="minMax"/>
          <c:max val="150"/>
        </c:scaling>
        <c:delete val="0"/>
        <c:axPos val="b"/>
        <c:majorGridlines>
          <c:spPr>
            <a:ln w="10166">
              <a:solidFill>
                <a:srgbClr val="C0C0C0"/>
              </a:solidFill>
              <a:prstDash val="sysDash"/>
            </a:ln>
          </c:spPr>
        </c:majorGridlines>
        <c:numFmt formatCode="0.0" sourceLinked="1"/>
        <c:majorTickMark val="out"/>
        <c:minorTickMark val="none"/>
        <c:tickLblPos val="nextTo"/>
        <c:spPr>
          <a:ln w="7624">
            <a:noFill/>
          </a:ln>
        </c:spPr>
        <c:txPr>
          <a:bodyPr rot="0" vert="horz"/>
          <a:lstStyle/>
          <a:p>
            <a:pPr>
              <a:defRPr sz="11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158218496"/>
        <c:crosses val="autoZero"/>
        <c:crossBetween val="between"/>
        <c:majorUnit val="25"/>
        <c:minorUnit val="5"/>
      </c:valAx>
      <c:spPr>
        <a:noFill/>
        <a:ln w="20332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0668058455114824"/>
          <c:y val="0.52268907563025213"/>
          <c:w val="0.13883089770354906"/>
          <c:h val="0.17815126050420169"/>
        </c:manualLayout>
      </c:layout>
      <c:overlay val="0"/>
      <c:spPr>
        <a:noFill/>
        <a:ln w="20332">
          <a:noFill/>
        </a:ln>
      </c:spPr>
      <c:txPr>
        <a:bodyPr/>
        <a:lstStyle/>
        <a:p>
          <a:pPr>
            <a:defRPr sz="1325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01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893805309734514"/>
          <c:y val="0.18452380952380953"/>
          <c:w val="0.40455120101137798"/>
          <c:h val="0.63492063492063489"/>
        </c:manualLayout>
      </c:layout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Rubrik 1</c:v>
                </c:pt>
              </c:strCache>
            </c:strRef>
          </c:tx>
          <c:spPr>
            <a:solidFill>
              <a:schemeClr val="accent1"/>
            </a:solidFill>
            <a:ln w="30403">
              <a:solidFill>
                <a:srgbClr val="FFFFFF"/>
              </a:solidFill>
              <a:prstDash val="solid"/>
            </a:ln>
          </c:spPr>
          <c:dPt>
            <c:idx val="0"/>
            <c:bubble3D val="0"/>
            <c:spPr>
              <a:solidFill>
                <a:srgbClr val="969696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C391-49F3-B26A-0895E1FF37E3}"/>
              </c:ext>
            </c:extLst>
          </c:dPt>
          <c:dPt>
            <c:idx val="1"/>
            <c:bubble3D val="0"/>
            <c:spPr>
              <a:solidFill>
                <a:srgbClr val="C0C0C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C391-49F3-B26A-0895E1FF37E3}"/>
              </c:ext>
            </c:extLst>
          </c:dPt>
          <c:dPt>
            <c:idx val="2"/>
            <c:bubble3D val="0"/>
            <c:spPr>
              <a:solidFill>
                <a:srgbClr val="649FCA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C391-49F3-B26A-0895E1FF37E3}"/>
              </c:ext>
            </c:extLst>
          </c:dPt>
          <c:dPt>
            <c:idx val="3"/>
            <c:bubble3D val="0"/>
            <c:spPr>
              <a:solidFill>
                <a:srgbClr val="808080"/>
              </a:solidFill>
              <a:ln w="30403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7-C391-49F3-B26A-0895E1FF37E3}"/>
              </c:ext>
            </c:extLst>
          </c:dPt>
          <c:dLbls>
            <c:dLbl>
              <c:idx val="0"/>
              <c:layout>
                <c:manualLayout>
                  <c:x val="-6.2696473561043541E-3"/>
                  <c:y val="-2.065930961558126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91-49F3-B26A-0895E1FF37E3}"/>
                </c:ext>
              </c:extLst>
            </c:dLbl>
            <c:dLbl>
              <c:idx val="1"/>
              <c:layout>
                <c:manualLayout>
                  <c:x val="1.0140550203187123E-2"/>
                  <c:y val="1.79259291393549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91-49F3-B26A-0895E1FF37E3}"/>
                </c:ext>
              </c:extLst>
            </c:dLbl>
            <c:dLbl>
              <c:idx val="3"/>
              <c:layout>
                <c:manualLayout>
                  <c:x val="-1.2848344884759687E-2"/>
                  <c:y val="-1.08952868259430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91-49F3-B26A-0895E1FF37E3}"/>
                </c:ext>
              </c:extLst>
            </c:dLbl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Sheet1!$B$2:$F$2</c:f>
              <c:numCache>
                <c:formatCode>0.0</c:formatCode>
                <c:ptCount val="4"/>
                <c:pt idx="0">
                  <c:v>22.5</c:v>
                </c:pt>
                <c:pt idx="1">
                  <c:v>10.5</c:v>
                </c:pt>
                <c:pt idx="2">
                  <c:v>61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91-49F3-B26A-0895E1FF37E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Rubrik 2</c:v>
                </c:pt>
              </c:strCache>
            </c:strRef>
          </c:tx>
          <c:spPr>
            <a:solidFill>
              <a:schemeClr val="accent2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C391-49F3-B26A-0895E1FF37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B-C391-49F3-B26A-0895E1FF37E3}"/>
              </c:ext>
            </c:extLst>
          </c:dPt>
          <c:dPt>
            <c:idx val="2"/>
            <c:bubble3D val="0"/>
            <c:spPr>
              <a:solidFill>
                <a:schemeClr val="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F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391-49F3-B26A-0895E1FF37E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Rubrik 3</c:v>
                </c:pt>
              </c:strCache>
            </c:strRef>
          </c:tx>
          <c:spPr>
            <a:solidFill>
              <a:schemeClr val="hlink"/>
            </a:solidFill>
            <a:ln w="10134">
              <a:solidFill>
                <a:schemeClr val="tx1"/>
              </a:solidFill>
              <a:prstDash val="solid"/>
            </a:ln>
          </c:spPr>
          <c:dPt>
            <c:idx val="0"/>
            <c:bubble3D val="0"/>
            <c:spPr>
              <a:solidFill>
                <a:schemeClr val="accent1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2-C391-49F3-B26A-0895E1FF37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4-C391-49F3-B26A-0895E1FF37E3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5-C391-49F3-B26A-0895E1FF37E3}"/>
              </c:ext>
            </c:extLst>
          </c:dPt>
          <c:dPt>
            <c:idx val="3"/>
            <c:bubble3D val="0"/>
            <c:spPr>
              <a:solidFill>
                <a:schemeClr val="folHlink"/>
              </a:solidFill>
              <a:ln w="10134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17-C391-49F3-B26A-0895E1FF37E3}"/>
              </c:ext>
            </c:extLst>
          </c:dPt>
          <c:dLbls>
            <c:spPr>
              <a:noFill/>
              <a:ln w="20268">
                <a:noFill/>
              </a:ln>
            </c:spPr>
            <c:txPr>
              <a:bodyPr/>
              <a:lstStyle/>
              <a:p>
                <a:pPr>
                  <a:defRPr sz="1436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4"/>
                <c:pt idx="0">
                  <c:v>Segment 1</c:v>
                </c:pt>
                <c:pt idx="1">
                  <c:v>Segment 2</c:v>
                </c:pt>
                <c:pt idx="2">
                  <c:v>Segment 3</c:v>
                </c:pt>
                <c:pt idx="3">
                  <c:v>Segment 4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391-49F3-B26A-0895E1FF37E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0268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egendEntry>
        <c:idx val="3"/>
        <c:txPr>
          <a:bodyPr/>
          <a:lstStyle/>
          <a:p>
            <a:pPr>
              <a:defRPr sz="132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</c:legendEntry>
      <c:layout>
        <c:manualLayout>
          <c:xMode val="edge"/>
          <c:yMode val="edge"/>
          <c:x val="0.74462705436156762"/>
          <c:y val="0.30952380952380953"/>
          <c:w val="0.19342604298356511"/>
          <c:h val="0.27976190476190477"/>
        </c:manualLayout>
      </c:layout>
      <c:overlay val="0"/>
      <c:spPr>
        <a:noFill/>
        <a:ln w="20268">
          <a:noFill/>
        </a:ln>
      </c:spPr>
      <c:txPr>
        <a:bodyPr/>
        <a:lstStyle/>
        <a:p>
          <a:pPr>
            <a:defRPr sz="1321" b="0" i="0" u="none" strike="noStrike" baseline="0">
              <a:solidFill>
                <a:schemeClr val="bg2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436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D93506-367F-4CD0-B9B9-41D13445DE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62444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altLang="de-DE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alt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60A340-2167-4270-89CF-50EB6C0DB4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349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7" name="Picture 25" descr="titel_master_1024_768_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A1D0E5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pic>
        <p:nvPicPr>
          <p:cNvPr id="8215" name="Picture 23" descr="hm_W_011_1-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0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/>
          <a:lstStyle/>
          <a:p>
            <a:pPr algn="l"/>
            <a:r>
              <a:rPr lang="de-DE" altLang="de-DE" sz="1000">
                <a:solidFill>
                  <a:srgbClr val="A4A7A6"/>
                </a:solidFill>
              </a:rPr>
              <a:t>Hochschule Mannheim University of Applied Sciences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10988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8" name="Picture 60" descr="header_master_1024_133_rg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24" name="Rectangle 56"/>
          <p:cNvSpPr>
            <a:spLocks noChangeArrowheads="1"/>
          </p:cNvSpPr>
          <p:nvPr/>
        </p:nvSpPr>
        <p:spPr bwMode="invGray">
          <a:xfrm>
            <a:off x="0" y="6553200"/>
            <a:ext cx="9144000" cy="304800"/>
          </a:xfrm>
          <a:prstGeom prst="rect">
            <a:avLst/>
          </a:prstGeom>
          <a:solidFill>
            <a:srgbClr val="A4A7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71550" y="2636838"/>
            <a:ext cx="7704138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gray">
          <a:xfrm>
            <a:off x="971550" y="1773238"/>
            <a:ext cx="77041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90601" y="6629400"/>
            <a:ext cx="5165576" cy="18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invGray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de-DE"/>
          </a:p>
        </p:txBody>
      </p:sp>
      <p:pic>
        <p:nvPicPr>
          <p:cNvPr id="7227" name="Picture 59" descr="hm_W_011_1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69875"/>
            <a:ext cx="1981200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6607274" y="65500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7D12BB6-0ED4-46B6-AB23-7758AD07EFBF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</p:sldLayoutIdLst>
  <p:transition/>
  <p:hf hdr="0" dt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82563" indent="-180975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2pPr>
      <a:lvl3pPr marL="366713" indent="-182563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552450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7381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5pPr>
      <a:lvl6pPr marL="11953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6pPr>
      <a:lvl7pPr marL="16525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7pPr>
      <a:lvl8pPr marL="21097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8pPr>
      <a:lvl9pPr marL="2566988" indent="-184150" algn="l" rtl="0" eaLnBrk="1" fontAlgn="base" hangingPunct="1">
        <a:lnSpc>
          <a:spcPct val="110000"/>
        </a:lnSpc>
        <a:spcBef>
          <a:spcPct val="0"/>
        </a:spcBef>
        <a:spcAft>
          <a:spcPct val="20000"/>
        </a:spcAft>
        <a:buFont typeface="Arial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71550" y="1773238"/>
            <a:ext cx="7704138" cy="792162"/>
          </a:xfrm>
        </p:spPr>
        <p:txBody>
          <a:bodyPr/>
          <a:lstStyle/>
          <a:p>
            <a:r>
              <a:rPr lang="de-DE" altLang="de-DE" dirty="0"/>
              <a:t>SIP2 Zwischenpräsentation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565400"/>
            <a:ext cx="7704138" cy="1584325"/>
          </a:xfrm>
        </p:spPr>
        <p:txBody>
          <a:bodyPr/>
          <a:lstStyle/>
          <a:p>
            <a:r>
              <a:rPr lang="de-DE" altLang="de-DE" dirty="0"/>
              <a:t>SIP2</a:t>
            </a:r>
          </a:p>
          <a:p>
            <a:r>
              <a:rPr lang="de-DE" altLang="de-DE" dirty="0"/>
              <a:t>Alex</a:t>
            </a:r>
          </a:p>
          <a:p>
            <a:r>
              <a:rPr lang="de-DE" altLang="de-DE" dirty="0"/>
              <a:t>Eduard</a:t>
            </a:r>
          </a:p>
          <a:p>
            <a:r>
              <a:rPr lang="de-DE" altLang="de-DE" dirty="0"/>
              <a:t>Stanislav</a:t>
            </a:r>
          </a:p>
          <a:p>
            <a:endParaRPr lang="de-DE" altLang="de-DE" dirty="0"/>
          </a:p>
          <a:p>
            <a:r>
              <a:rPr lang="de-DE" altLang="de-DE" dirty="0"/>
              <a:t>Mannheim, 10.5.18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/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Fakul</a:t>
            </a:r>
            <a:r>
              <a:rPr lang="en-US" altLang="de-DE" sz="2200" dirty="0">
                <a:solidFill>
                  <a:srgbClr val="A1D0E5"/>
                </a:solidFill>
                <a:ea typeface="ＭＳ Ｐゴシック" pitchFamily="28" charset="-128"/>
              </a:rPr>
              <a:t>t</a:t>
            </a:r>
            <a:r>
              <a:rPr lang="de-DE" altLang="de-DE" sz="2200" dirty="0" err="1">
                <a:solidFill>
                  <a:srgbClr val="A1D0E5"/>
                </a:solidFill>
                <a:ea typeface="ＭＳ Ｐゴシック" pitchFamily="28" charset="-128"/>
              </a:rPr>
              <a:t>ät</a:t>
            </a:r>
            <a:r>
              <a:rPr lang="de-DE" altLang="de-DE" sz="2200" dirty="0">
                <a:solidFill>
                  <a:srgbClr val="A1D0E5"/>
                </a:solidFill>
                <a:ea typeface="ＭＳ Ｐゴシック" pitchFamily="28" charset="-128"/>
              </a:rPr>
              <a:t> für Informationstechnik</a:t>
            </a:r>
          </a:p>
        </p:txBody>
      </p:sp>
    </p:spTree>
    <p:extLst>
      <p:ext uri="{BB962C8B-B14F-4D97-AF65-F5344CB8AC3E}">
        <p14:creationId xmlns:p14="http://schemas.microsoft.com/office/powerpoint/2010/main" val="368550251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Bildfolie – Text-Bild-Kombination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32363" y="2160000"/>
            <a:ext cx="3743325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/>
              <a:t>Es war der erste und entscheidende Schritt in seiner Entwicklung geschehen.</a:t>
            </a:r>
          </a:p>
          <a:p>
            <a:pPr marL="134938" lvl="1" indent="-133350"/>
            <a:r>
              <a:rPr lang="de-DE" altLang="de-DE" kern="0"/>
              <a:t>Die amtliche Aufnahme in die Elite mit dem innern</a:t>
            </a:r>
          </a:p>
          <a:p>
            <a:pPr marL="134938" lvl="1" indent="-133350"/>
            <a:r>
              <a:rPr lang="de-DE" altLang="de-DE" kern="0"/>
              <a:t>Erlebnis der Berufung zusammenfällt. </a:t>
            </a:r>
          </a:p>
          <a:p>
            <a:pPr marL="134938" lvl="1" indent="-133350"/>
            <a:r>
              <a:rPr lang="de-DE" altLang="de-DE" kern="0"/>
              <a:t>Es geht durchaus nicht allen Eliteschülern so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160000"/>
            <a:ext cx="3744913" cy="36004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</p:txBody>
      </p:sp>
    </p:spTree>
    <p:extLst>
      <p:ext uri="{BB962C8B-B14F-4D97-AF65-F5344CB8AC3E}">
        <p14:creationId xmlns:p14="http://schemas.microsoft.com/office/powerpoint/2010/main" val="40417936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11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211487" y="1817566"/>
          <a:ext cx="8063654" cy="4631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Balkendiagramm</a:t>
            </a:r>
          </a:p>
        </p:txBody>
      </p:sp>
    </p:spTree>
    <p:extLst>
      <p:ext uri="{BB962C8B-B14F-4D97-AF65-F5344CB8AC3E}">
        <p14:creationId xmlns:p14="http://schemas.microsoft.com/office/powerpoint/2010/main" val="3016145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12</a:t>
            </a:fld>
            <a:endParaRPr lang="de-DE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84294"/>
              </p:ext>
            </p:extLst>
          </p:nvPr>
        </p:nvGraphicFramePr>
        <p:xfrm>
          <a:off x="467544" y="2132856"/>
          <a:ext cx="5974486" cy="3778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Tortendiagramm</a:t>
            </a:r>
          </a:p>
        </p:txBody>
      </p:sp>
    </p:spTree>
    <p:extLst>
      <p:ext uri="{BB962C8B-B14F-4D97-AF65-F5344CB8AC3E}">
        <p14:creationId xmlns:p14="http://schemas.microsoft.com/office/powerpoint/2010/main" val="24174635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Rectangle 23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Tabelle</a:t>
            </a:r>
          </a:p>
        </p:txBody>
      </p:sp>
      <p:graphicFrame>
        <p:nvGraphicFramePr>
          <p:cNvPr id="6" name="Group 4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455368"/>
              </p:ext>
            </p:extLst>
          </p:nvPr>
        </p:nvGraphicFramePr>
        <p:xfrm>
          <a:off x="971550" y="2160000"/>
          <a:ext cx="7704138" cy="1915830"/>
        </p:xfrm>
        <a:graphic>
          <a:graphicData uri="http://schemas.openxmlformats.org/drawingml/2006/table">
            <a:tbl>
              <a:tblPr/>
              <a:tblGrid>
                <a:gridCol w="192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2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3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Rubrik 4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1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A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B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C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2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D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E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F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3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G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H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I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Zeile 4</a:t>
                      </a:r>
                    </a:p>
                  </a:txBody>
                  <a:tcPr marL="93600" marR="93600" marT="57600" marB="93600" horzOverflow="overflow">
                    <a:lnL cap="flat">
                      <a:noFill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J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K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10000"/>
                        </a:lnSpc>
                        <a:spcAft>
                          <a:spcPct val="20000"/>
                        </a:spcAft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22263" indent="-320675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463550" indent="-27940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603250" indent="-234950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742950" indent="-188913" algn="l">
                        <a:lnSpc>
                          <a:spcPct val="110000"/>
                        </a:lnSpc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2001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16573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1145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2571750" indent="-188913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de-DE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Wert L</a:t>
                      </a:r>
                    </a:p>
                  </a:txBody>
                  <a:tcPr marL="93600" marR="93600" marT="57600" marB="9360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C8E8E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0691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4 Phasen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invGray">
          <a:xfrm>
            <a:off x="971550" y="2160000"/>
            <a:ext cx="2138363" cy="914400"/>
          </a:xfrm>
          <a:prstGeom prst="homePlate">
            <a:avLst>
              <a:gd name="adj" fmla="val 58464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 dirty="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invGray">
          <a:xfrm>
            <a:off x="2752725" y="2160000"/>
            <a:ext cx="2189163" cy="914400"/>
          </a:xfrm>
          <a:prstGeom prst="chevron">
            <a:avLst>
              <a:gd name="adj" fmla="val 59852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gray">
          <a:xfrm>
            <a:off x="971550" y="3312000"/>
            <a:ext cx="12255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invGray">
          <a:xfrm>
            <a:off x="4605338" y="2160000"/>
            <a:ext cx="2189162" cy="914400"/>
          </a:xfrm>
          <a:prstGeom prst="chevron">
            <a:avLst>
              <a:gd name="adj" fmla="val 59852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invGray">
          <a:xfrm>
            <a:off x="6480175" y="2160000"/>
            <a:ext cx="2187575" cy="914400"/>
          </a:xfrm>
          <a:prstGeom prst="chevron">
            <a:avLst>
              <a:gd name="adj" fmla="val 59809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7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gray">
          <a:xfrm>
            <a:off x="2824163" y="3312000"/>
            <a:ext cx="122713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gray">
          <a:xfrm>
            <a:off x="467677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gray">
          <a:xfrm>
            <a:off x="6600825" y="3312000"/>
            <a:ext cx="122713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</p:spTree>
    <p:extLst>
      <p:ext uri="{BB962C8B-B14F-4D97-AF65-F5344CB8AC3E}">
        <p14:creationId xmlns:p14="http://schemas.microsoft.com/office/powerpoint/2010/main" val="10913334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971550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 dirty="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 dirty="0"/>
              <a:t>Stichwort 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invGray">
          <a:xfrm>
            <a:off x="971550" y="2160000"/>
            <a:ext cx="1490663" cy="914400"/>
          </a:xfrm>
          <a:prstGeom prst="homePlate">
            <a:avLst>
              <a:gd name="adj" fmla="val 40755"/>
            </a:avLst>
          </a:prstGeom>
          <a:solidFill>
            <a:srgbClr val="C6E5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1</a:t>
            </a:r>
            <a:endParaRPr lang="de-DE" altLang="de-DE" sz="1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invGray">
          <a:xfrm>
            <a:off x="221773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A1D0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2</a:t>
            </a:r>
            <a:endParaRPr lang="de-DE" altLang="de-DE" sz="16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invGray">
          <a:xfrm>
            <a:off x="3457575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85BD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3</a:t>
            </a:r>
            <a:endParaRPr lang="de-DE" altLang="de-DE" sz="160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invGray">
          <a:xfrm>
            <a:off x="4697413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649F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rgbClr val="000000"/>
                </a:solidFill>
              </a:rPr>
              <a:t>Phase 4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invGray">
          <a:xfrm>
            <a:off x="5937250" y="2160000"/>
            <a:ext cx="1490663" cy="914400"/>
          </a:xfrm>
          <a:prstGeom prst="chevron">
            <a:avLst>
              <a:gd name="adj" fmla="val 40755"/>
            </a:avLst>
          </a:prstGeom>
          <a:solidFill>
            <a:srgbClr val="4876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5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invGray">
          <a:xfrm>
            <a:off x="7177088" y="2160000"/>
            <a:ext cx="1490662" cy="914400"/>
          </a:xfrm>
          <a:prstGeom prst="chevron">
            <a:avLst>
              <a:gd name="adj" fmla="val 40755"/>
            </a:avLst>
          </a:prstGeom>
          <a:solidFill>
            <a:srgbClr val="32578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0" tIns="46800" rIns="90000" bIns="46800" anchor="ctr"/>
          <a:lstStyle/>
          <a:p>
            <a:r>
              <a:rPr lang="de-DE" altLang="de-DE" sz="1600" b="1">
                <a:solidFill>
                  <a:schemeClr val="bg1"/>
                </a:solidFill>
              </a:rPr>
              <a:t>Phase 6</a:t>
            </a:r>
            <a:endParaRPr lang="de-DE" altLang="de-DE" sz="1600">
              <a:solidFill>
                <a:schemeClr val="bg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2235200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gray">
          <a:xfrm>
            <a:off x="349726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gray">
          <a:xfrm>
            <a:off x="4722813" y="3312000"/>
            <a:ext cx="1208087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gray">
          <a:xfrm>
            <a:off x="5954713" y="3312000"/>
            <a:ext cx="1206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gray">
          <a:xfrm>
            <a:off x="7216775" y="3312000"/>
            <a:ext cx="120808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lnSpc>
                <a:spcPct val="110000"/>
              </a:lnSpc>
              <a:spcAft>
                <a:spcPct val="2000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182563" indent="-180975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2pPr>
            <a:lvl3pPr marL="366713" indent="-182563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552450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738188" indent="-184150" algn="l">
              <a:lnSpc>
                <a:spcPct val="110000"/>
              </a:lnSpc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11953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16525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21097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2566988" indent="-184150" fontAlgn="base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de-DE" altLang="de-DE" sz="1400"/>
              <a:t>Stichwort 1</a:t>
            </a:r>
          </a:p>
          <a:p>
            <a:pPr eaLnBrk="1" hangingPunct="1">
              <a:buFontTx/>
              <a:buChar char="•"/>
            </a:pPr>
            <a:r>
              <a:rPr lang="de-DE" altLang="de-DE" sz="1400"/>
              <a:t>Stichwort 2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Ablaufdiagramm 6 Phasen</a:t>
            </a:r>
          </a:p>
        </p:txBody>
      </p:sp>
    </p:spTree>
    <p:extLst>
      <p:ext uri="{BB962C8B-B14F-4D97-AF65-F5344CB8AC3E}">
        <p14:creationId xmlns:p14="http://schemas.microsoft.com/office/powerpoint/2010/main" val="36346261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Überschrift Organigramm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1003300" y="2160000"/>
            <a:ext cx="7639050" cy="3730625"/>
            <a:chOff x="372" y="1344"/>
            <a:chExt cx="5136" cy="250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invGray">
            <a:xfrm>
              <a:off x="2148" y="1344"/>
              <a:ext cx="1536" cy="384"/>
            </a:xfrm>
            <a:prstGeom prst="rect">
              <a:avLst/>
            </a:prstGeom>
            <a:solidFill>
              <a:srgbClr val="649FC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gray">
            <a:xfrm>
              <a:off x="2148" y="1360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invGray">
            <a:xfrm>
              <a:off x="2148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gray">
            <a:xfrm>
              <a:off x="2148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invGray">
            <a:xfrm>
              <a:off x="3924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gray">
            <a:xfrm>
              <a:off x="3924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invGray">
            <a:xfrm>
              <a:off x="372" y="2096"/>
              <a:ext cx="1536" cy="384"/>
            </a:xfrm>
            <a:prstGeom prst="rect">
              <a:avLst/>
            </a:prstGeom>
            <a:solidFill>
              <a:srgbClr val="C6E5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gray">
            <a:xfrm>
              <a:off x="372" y="2112"/>
              <a:ext cx="153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 dirty="0">
                  <a:solidFill>
                    <a:srgbClr val="000000"/>
                  </a:solidFill>
                </a:rPr>
                <a:t>Funktion</a:t>
              </a:r>
            </a:p>
            <a:p>
              <a:pPr algn="ctr"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 dirty="0">
                  <a:solidFill>
                    <a:srgbClr val="000000"/>
                  </a:solidFill>
                </a:rPr>
                <a:t>Name</a:t>
              </a:r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1236" y="1728"/>
              <a:ext cx="3552" cy="376"/>
              <a:chOff x="1200" y="1440"/>
              <a:chExt cx="3552" cy="376"/>
            </a:xfrm>
          </p:grpSpPr>
          <p:sp>
            <p:nvSpPr>
              <p:cNvPr id="37" name="Line 12"/>
              <p:cNvSpPr>
                <a:spLocks noChangeShapeType="1"/>
              </p:cNvSpPr>
              <p:nvPr/>
            </p:nvSpPr>
            <p:spPr bwMode="invGray">
              <a:xfrm>
                <a:off x="1200" y="1632"/>
                <a:ext cx="3552" cy="0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8" name="Line 13"/>
              <p:cNvSpPr>
                <a:spLocks noChangeShapeType="1"/>
              </p:cNvSpPr>
              <p:nvPr/>
            </p:nvSpPr>
            <p:spPr bwMode="invGray">
              <a:xfrm>
                <a:off x="2880" y="1440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invGray">
              <a:xfrm>
                <a:off x="2880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invGray">
              <a:xfrm>
                <a:off x="4744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invGray">
              <a:xfrm>
                <a:off x="1208" y="1624"/>
                <a:ext cx="0" cy="192"/>
              </a:xfrm>
              <a:prstGeom prst="line">
                <a:avLst/>
              </a:prstGeom>
              <a:noFill/>
              <a:ln w="31750">
                <a:solidFill>
                  <a:srgbClr val="8C8E8E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de-DE"/>
              </a:p>
            </p:txBody>
          </p:sp>
        </p:grpSp>
        <p:sp>
          <p:nvSpPr>
            <p:cNvPr id="16" name="Rectangle 19"/>
            <p:cNvSpPr>
              <a:spLocks noChangeArrowheads="1"/>
            </p:cNvSpPr>
            <p:nvPr/>
          </p:nvSpPr>
          <p:spPr bwMode="gray">
            <a:xfrm>
              <a:off x="660" y="2592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gray">
            <a:xfrm>
              <a:off x="660" y="302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gray">
            <a:xfrm>
              <a:off x="660" y="345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invGray">
            <a:xfrm>
              <a:off x="2244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invGray">
            <a:xfrm rot="5400000">
              <a:off x="2340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gray">
            <a:xfrm>
              <a:off x="2436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invGray">
            <a:xfrm rot="5400000">
              <a:off x="2340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gray">
            <a:xfrm>
              <a:off x="2436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invGray">
            <a:xfrm rot="5400000">
              <a:off x="2340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gray">
            <a:xfrm>
              <a:off x="2436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invGray">
            <a:xfrm>
              <a:off x="4020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invGray">
            <a:xfrm rot="5400000">
              <a:off x="4116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gray">
            <a:xfrm>
              <a:off x="4212" y="2604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invGray">
            <a:xfrm rot="5400000">
              <a:off x="4116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0" name="Rectangle 39"/>
            <p:cNvSpPr>
              <a:spLocks noChangeArrowheads="1"/>
            </p:cNvSpPr>
            <p:nvPr/>
          </p:nvSpPr>
          <p:spPr bwMode="gray">
            <a:xfrm>
              <a:off x="4212" y="3036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invGray">
            <a:xfrm rot="5400000">
              <a:off x="4116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2" name="Rectangle 41"/>
            <p:cNvSpPr>
              <a:spLocks noChangeArrowheads="1"/>
            </p:cNvSpPr>
            <p:nvPr/>
          </p:nvSpPr>
          <p:spPr bwMode="gray">
            <a:xfrm>
              <a:off x="4212" y="3468"/>
              <a:ext cx="129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46800" rIns="90000" bIns="46800" anchor="ctr"/>
            <a:lstStyle>
              <a:lvl1pPr marL="4572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287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600" b="1">
                  <a:solidFill>
                    <a:srgbClr val="000000"/>
                  </a:solidFill>
                </a:rPr>
                <a:t>Funktion</a:t>
              </a:r>
            </a:p>
            <a:p>
              <a:pPr>
                <a:lnSpc>
                  <a:spcPct val="80000"/>
                </a:lnSpc>
                <a:spcAft>
                  <a:spcPct val="30000"/>
                </a:spcAft>
              </a:pPr>
              <a:r>
                <a:rPr lang="de-DE" altLang="de-DE" sz="1400">
                  <a:solidFill>
                    <a:srgbClr val="000000"/>
                  </a:solidFill>
                </a:rPr>
                <a:t>Name</a:t>
              </a: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invGray">
            <a:xfrm>
              <a:off x="468" y="2488"/>
              <a:ext cx="0" cy="1118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invGray">
            <a:xfrm rot="5400000">
              <a:off x="564" y="2636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invGray">
            <a:xfrm rot="5400000">
              <a:off x="564" y="3068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invGray">
            <a:xfrm rot="5400000">
              <a:off x="564" y="3500"/>
              <a:ext cx="0" cy="192"/>
            </a:xfrm>
            <a:prstGeom prst="line">
              <a:avLst/>
            </a:prstGeom>
            <a:noFill/>
            <a:ln w="31750">
              <a:solidFill>
                <a:srgbClr val="8C8E8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20818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  <a:noFill/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704138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81000" indent="-381000">
              <a:buAutoNum type="arabicPeriod"/>
            </a:pPr>
            <a:r>
              <a:rPr lang="en-US" altLang="de-DE" kern="0" dirty="0" err="1"/>
              <a:t>Einf</a:t>
            </a:r>
            <a:r>
              <a:rPr lang="de-DE" altLang="de-DE" kern="0" dirty="0" err="1"/>
              <a:t>ührung</a:t>
            </a:r>
            <a:endParaRPr lang="de-DE" altLang="de-DE" kern="0" dirty="0"/>
          </a:p>
          <a:p>
            <a:pPr marL="381000" indent="-381000">
              <a:buAutoNum type="arabicPeriod"/>
            </a:pPr>
            <a:r>
              <a:rPr lang="de-DE" altLang="de-DE" kern="0" dirty="0"/>
              <a:t>Grundlagen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Signalverarbeitung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Neuronale Netze</a:t>
            </a:r>
          </a:p>
          <a:p>
            <a:pPr marL="381000" indent="-381000">
              <a:buFontTx/>
              <a:buAutoNum type="arabicPeriod" startAt="2"/>
            </a:pPr>
            <a:r>
              <a:rPr lang="en-US" altLang="de-DE" kern="0" dirty="0"/>
              <a:t>M</a:t>
            </a:r>
            <a:r>
              <a:rPr lang="de-DE" altLang="de-DE" kern="0" dirty="0"/>
              <a:t>atlab2Android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Modulbeschreibung</a:t>
            </a:r>
          </a:p>
          <a:p>
            <a:pPr marL="381000" indent="-381000">
              <a:buFontTx/>
              <a:buAutoNum type="arabicPeriod" startAt="2"/>
            </a:pPr>
            <a:r>
              <a:rPr lang="de-DE" altLang="de-DE" kern="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9383499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344866" cy="736600"/>
          </a:xfrm>
        </p:spPr>
        <p:txBody>
          <a:bodyPr/>
          <a:lstStyle/>
          <a:p>
            <a:r>
              <a:rPr lang="de-DE" altLang="de-DE" dirty="0"/>
              <a:t>1. Grundlagen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636838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de-DE" kern="0" dirty="0" err="1"/>
              <a:t>asdf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78085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2. Signalverarbeitung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8107240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3. Neuronale Netze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4588653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4. Modulbeschreibung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3319718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r>
              <a:rPr lang="de-DE" altLang="de-DE" dirty="0"/>
              <a:t>5. Fazit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2160000"/>
            <a:ext cx="7677150" cy="36004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de-DE" altLang="de-DE" kern="0" dirty="0" err="1"/>
              <a:t>asdf</a:t>
            </a:r>
            <a:endParaRPr lang="de-DE" altLang="de-DE" kern="0" dirty="0"/>
          </a:p>
          <a:p>
            <a:pPr lvl="1"/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0807102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7704138" cy="792162"/>
          </a:xfrm>
        </p:spPr>
        <p:txBody>
          <a:bodyPr/>
          <a:lstStyle/>
          <a:p>
            <a:br>
              <a:rPr lang="de-DE" altLang="de-DE" dirty="0"/>
            </a:br>
            <a:endParaRPr lang="de-DE" alt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83136C-9CE8-4C03-9D7D-41B57C8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0" y="1196752"/>
            <a:ext cx="7812360" cy="512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de-DE"/>
              <a:t>Hochschule Mannheim University of Applied Sciences | Vorname Name</a:t>
            </a:r>
            <a:endParaRPr lang="de-DE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D12BB6-0ED4-46B6-AB23-7758AD07EFBF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404000"/>
            <a:ext cx="6984826" cy="792162"/>
          </a:xfrm>
        </p:spPr>
        <p:txBody>
          <a:bodyPr/>
          <a:lstStyle/>
          <a:p>
            <a:r>
              <a:rPr lang="de-DE" altLang="de-DE" dirty="0"/>
              <a:t>Überschrift Bildfolie – zwei Bilder mit Text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1550" y="5373688"/>
            <a:ext cx="3744913" cy="863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366713" indent="-182563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552450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7381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11953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16525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1097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2566988" indent="-1841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sz="1500" kern="0"/>
              <a:t>Mit seiner Aufnahme in die Elite war Knechts Leben auf eine andre Ebene verpflanzt.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invGray">
          <a:xfrm>
            <a:off x="971550" y="2060848"/>
            <a:ext cx="3744913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gray">
          <a:xfrm>
            <a:off x="4932363" y="5373688"/>
            <a:ext cx="37433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188913" indent="133350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marL="339725" indent="123825"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marL="479425" indent="123825"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marL="622300" indent="120650"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marL="10795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15367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19939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2451100" indent="1206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de-DE" altLang="de-DE" sz="1500">
                <a:solidFill>
                  <a:srgbClr val="000000"/>
                </a:solidFill>
              </a:rPr>
              <a:t>Es war der erste und entscheidende Schritt in seiner Entwicklung geschehen. 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invGray">
          <a:xfrm>
            <a:off x="4932363" y="2060848"/>
            <a:ext cx="3743325" cy="30969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376238" algn="l">
              <a:defRPr sz="2400">
                <a:solidFill>
                  <a:schemeClr val="tx1"/>
                </a:solidFill>
                <a:latin typeface="Arial" charset="0"/>
              </a:defRPr>
            </a:lvl1pPr>
            <a:lvl2pPr marL="566738" algn="l">
              <a:defRPr sz="2400">
                <a:solidFill>
                  <a:schemeClr val="tx1"/>
                </a:solidFill>
                <a:latin typeface="Arial" charset="0"/>
              </a:defRPr>
            </a:lvl2pPr>
            <a:lvl3pPr algn="l">
              <a:defRPr sz="2400">
                <a:solidFill>
                  <a:schemeClr val="tx1"/>
                </a:solidFill>
                <a:latin typeface="Arial" charset="0"/>
              </a:defRPr>
            </a:lvl3pPr>
            <a:lvl4pPr algn="l">
              <a:defRPr sz="2400">
                <a:solidFill>
                  <a:schemeClr val="tx1"/>
                </a:solidFill>
                <a:latin typeface="Arial" charset="0"/>
              </a:defRPr>
            </a:lvl4pPr>
            <a:lvl5pPr algn="l">
              <a:defRPr sz="24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de-DE" altLang="de-DE" sz="1300" b="1" dirty="0">
                <a:solidFill>
                  <a:srgbClr val="000000"/>
                </a:solidFill>
              </a:rPr>
              <a:t>BILD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Positionierungsfläche für Bilder.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Bitte in linker oberer Ecke beginnen.</a:t>
            </a:r>
          </a:p>
          <a:p>
            <a:pPr eaLnBrk="1" hangingPunct="1">
              <a:spcBef>
                <a:spcPct val="30000"/>
              </a:spcBef>
            </a:pPr>
            <a:r>
              <a:rPr lang="de-DE" altLang="de-DE" sz="1300" dirty="0">
                <a:solidFill>
                  <a:srgbClr val="000000"/>
                </a:solidFill>
              </a:rPr>
              <a:t>Bis maximal rechte und/oder untere Begrenzung, ggf. Bild beschneiden.</a:t>
            </a:r>
          </a:p>
          <a:p>
            <a:pPr eaLnBrk="1" hangingPunct="1">
              <a:spcBef>
                <a:spcPct val="30000"/>
              </a:spcBef>
            </a:pPr>
            <a:endParaRPr lang="de-DE" altLang="de-DE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609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SMA_021_WIN_081216">
  <a:themeElements>
    <a:clrScheme name="Standarddesign 1">
      <a:dk1>
        <a:srgbClr val="000000"/>
      </a:dk1>
      <a:lt1>
        <a:srgbClr val="FFFFFF"/>
      </a:lt1>
      <a:dk2>
        <a:srgbClr val="0F3277"/>
      </a:dk2>
      <a:lt2>
        <a:srgbClr val="143255"/>
      </a:lt2>
      <a:accent1>
        <a:srgbClr val="4876A8"/>
      </a:accent1>
      <a:accent2>
        <a:srgbClr val="32578A"/>
      </a:accent2>
      <a:accent3>
        <a:srgbClr val="FFFFFF"/>
      </a:accent3>
      <a:accent4>
        <a:srgbClr val="000000"/>
      </a:accent4>
      <a:accent5>
        <a:srgbClr val="B1BDD1"/>
      </a:accent5>
      <a:accent6>
        <a:srgbClr val="2C4E7D"/>
      </a:accent6>
      <a:hlink>
        <a:srgbClr val="649FCA"/>
      </a:hlink>
      <a:folHlink>
        <a:srgbClr val="C6E5EC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tx2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F3277"/>
        </a:dk2>
        <a:lt2>
          <a:srgbClr val="143255"/>
        </a:lt2>
        <a:accent1>
          <a:srgbClr val="4876A8"/>
        </a:accent1>
        <a:accent2>
          <a:srgbClr val="32578A"/>
        </a:accent2>
        <a:accent3>
          <a:srgbClr val="FFFFFF"/>
        </a:accent3>
        <a:accent4>
          <a:srgbClr val="000000"/>
        </a:accent4>
        <a:accent5>
          <a:srgbClr val="B1BDD1"/>
        </a:accent5>
        <a:accent6>
          <a:srgbClr val="2C4E7D"/>
        </a:accent6>
        <a:hlink>
          <a:srgbClr val="649FCA"/>
        </a:hlink>
        <a:folHlink>
          <a:srgbClr val="C6E5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HSMA_021_WIN_081216</Template>
  <TotalTime>0</TotalTime>
  <Words>491</Words>
  <Application>Microsoft Office PowerPoint</Application>
  <PresentationFormat>Bildschirmpräsentation (4:3)</PresentationFormat>
  <Paragraphs>163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ＭＳ Ｐゴシック</vt:lpstr>
      <vt:lpstr>Arial</vt:lpstr>
      <vt:lpstr>HSMA_021_WIN_081216</vt:lpstr>
      <vt:lpstr>SIP2 Zwischenpräsentation</vt:lpstr>
      <vt:lpstr>Agenda</vt:lpstr>
      <vt:lpstr>1. Grundlagen</vt:lpstr>
      <vt:lpstr>2. Signalverarbeitung</vt:lpstr>
      <vt:lpstr>3. Neuronale Netze</vt:lpstr>
      <vt:lpstr>4. Modulbeschreibung</vt:lpstr>
      <vt:lpstr>5. Fazit</vt:lpstr>
      <vt:lpstr> </vt:lpstr>
      <vt:lpstr>Überschrift Bildfolie – zwei Bilder mit Text</vt:lpstr>
      <vt:lpstr>Überschrift Bildfolie – Text-Bild-Kombination</vt:lpstr>
      <vt:lpstr>Überschrift Balkendiagramm</vt:lpstr>
      <vt:lpstr>Überschrift Tortendiagramm</vt:lpstr>
      <vt:lpstr>Überschrift Tabelle</vt:lpstr>
      <vt:lpstr>Überschrift Ablaufdiagramm 4 Phasen</vt:lpstr>
      <vt:lpstr>Überschrift Ablaufdiagramm 6 Phasen</vt:lpstr>
      <vt:lpstr>Überschrift Organigramm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Frank-Thomas Nürnberg</dc:creator>
  <dc:description>Präsentation mit Beispielfolien - Version Windows;_x000d_
Präsentationsvorlage für Beamer/Screen;_x000d_
Version 2.1; 2008-12-16;</dc:description>
  <cp:lastModifiedBy>Stanislav Uschakow</cp:lastModifiedBy>
  <cp:revision>27</cp:revision>
  <cp:lastPrinted>2001-08-01T07:58:04Z</cp:lastPrinted>
  <dcterms:created xsi:type="dcterms:W3CDTF">2013-12-03T19:59:32Z</dcterms:created>
  <dcterms:modified xsi:type="dcterms:W3CDTF">2018-05-05T12:00:22Z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