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50" r:id="rId2"/>
    <p:sldId id="330" r:id="rId3"/>
    <p:sldId id="331" r:id="rId4"/>
    <p:sldId id="338" r:id="rId5"/>
    <p:sldId id="353" r:id="rId6"/>
    <p:sldId id="348" r:id="rId7"/>
    <p:sldId id="351" r:id="rId8"/>
    <p:sldId id="352" r:id="rId9"/>
    <p:sldId id="354" r:id="rId10"/>
    <p:sldId id="349" r:id="rId11"/>
    <p:sldId id="337" r:id="rId12"/>
    <p:sldId id="334" r:id="rId13"/>
    <p:sldId id="336" r:id="rId14"/>
    <p:sldId id="339" r:id="rId15"/>
    <p:sldId id="341" r:id="rId16"/>
    <p:sldId id="342" r:id="rId17"/>
    <p:sldId id="343" r:id="rId18"/>
    <p:sldId id="344" r:id="rId19"/>
    <p:sldId id="345" r:id="rId2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 autoAdjust="0"/>
    <p:restoredTop sz="89969" autoAdjust="0"/>
  </p:normalViewPr>
  <p:slideViewPr>
    <p:cSldViewPr>
      <p:cViewPr varScale="1">
        <p:scale>
          <a:sx n="87" d="100"/>
          <a:sy n="87" d="100"/>
        </p:scale>
        <p:origin x="1109" y="34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90814196242199"/>
          <c:y val="0.17983193277310899"/>
          <c:w val="0.446764091858038"/>
          <c:h val="0.568067226890755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solidFill>
              <a:srgbClr val="32578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2"/>
              <c:layout>
                <c:manualLayout>
                  <c:x val="7.9179894041964696E-2"/>
                  <c:y val="-6.363403249676970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B4-4EC4-AEA7-4BAC4B03574F}"/>
                </c:ext>
              </c:extLst>
            </c:dLbl>
            <c:spPr>
              <a:noFill/>
              <a:ln w="20332">
                <a:noFill/>
              </a:ln>
            </c:spPr>
            <c:txPr>
              <a:bodyPr/>
              <a:lstStyle/>
              <a:p>
                <a:pPr algn="r"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0.0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80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B4-4EC4-AEA7-4BAC4B03574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solidFill>
              <a:srgbClr val="649FC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0.0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B4-4EC4-AEA7-4BAC4B03574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solidFill>
              <a:srgbClr val="C6E5EC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0.0</c:formatCode>
                <c:ptCount val="4"/>
                <c:pt idx="0">
                  <c:v>35</c:v>
                </c:pt>
                <c:pt idx="1">
                  <c:v>45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B4-4EC4-AEA7-4BAC4B0357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39008256"/>
        <c:axId val="2039010304"/>
      </c:barChart>
      <c:catAx>
        <c:axId val="2039008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016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390103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39010304"/>
        <c:scaling>
          <c:orientation val="minMax"/>
          <c:max val="150"/>
        </c:scaling>
        <c:delete val="0"/>
        <c:axPos val="b"/>
        <c:majorGridlines>
          <c:spPr>
            <a:ln w="10166">
              <a:solidFill>
                <a:srgbClr val="C0C0C0"/>
              </a:solidFill>
              <a:prstDash val="sysDash"/>
            </a:ln>
          </c:spPr>
        </c:majorGridlines>
        <c:numFmt formatCode="0.0" sourceLinked="1"/>
        <c:majorTickMark val="out"/>
        <c:minorTickMark val="none"/>
        <c:tickLblPos val="nextTo"/>
        <c:spPr>
          <a:ln w="7624">
            <a:noFill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39008256"/>
        <c:crosses val="autoZero"/>
        <c:crossBetween val="between"/>
        <c:majorUnit val="25"/>
        <c:minorUnit val="5"/>
      </c:valAx>
      <c:spPr>
        <a:noFill/>
        <a:ln w="2033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0668058455114802"/>
          <c:y val="0.52268907563025202"/>
          <c:w val="0.13883089770354901"/>
          <c:h val="0.17815126050420199"/>
        </c:manualLayout>
      </c:layout>
      <c:overlay val="0"/>
      <c:spPr>
        <a:noFill/>
        <a:ln w="20332">
          <a:noFill/>
        </a:ln>
      </c:spPr>
      <c:txPr>
        <a:bodyPr/>
        <a:lstStyle/>
        <a:p>
          <a:pPr>
            <a:defRPr sz="1325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01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938053097345"/>
          <c:y val="0.18452380952381001"/>
          <c:w val="0.40455120101137798"/>
          <c:h val="0.634920634920635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Rubrik 1</c:v>
                </c:pt>
              </c:strCache>
            </c:strRef>
          </c:tx>
          <c:spPr>
            <a:solidFill>
              <a:schemeClr val="accent1"/>
            </a:solidFill>
            <a:ln w="30403">
              <a:solidFill>
                <a:srgbClr val="FFFFFF"/>
              </a:solidFill>
              <a:prstDash val="solid"/>
            </a:ln>
          </c:spPr>
          <c:dPt>
            <c:idx val="0"/>
            <c:bubble3D val="0"/>
            <c:spPr>
              <a:solidFill>
                <a:srgbClr val="969696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C391-49F3-B26A-0895E1FF37E3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C391-49F3-B26A-0895E1FF37E3}"/>
              </c:ext>
            </c:extLst>
          </c:dPt>
          <c:dPt>
            <c:idx val="2"/>
            <c:bubble3D val="0"/>
            <c:spPr>
              <a:solidFill>
                <a:srgbClr val="649FCA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C391-49F3-B26A-0895E1FF37E3}"/>
              </c:ext>
            </c:extLst>
          </c:dPt>
          <c:dPt>
            <c:idx val="3"/>
            <c:bubble3D val="0"/>
            <c:spPr>
              <a:solidFill>
                <a:srgbClr val="80808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C391-49F3-B26A-0895E1FF37E3}"/>
              </c:ext>
            </c:extLst>
          </c:dPt>
          <c:dLbls>
            <c:dLbl>
              <c:idx val="0"/>
              <c:layout>
                <c:manualLayout>
                  <c:x val="-6.2696473561043497E-3"/>
                  <c:y val="-2.06593096155812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91-49F3-B26A-0895E1FF37E3}"/>
                </c:ext>
              </c:extLst>
            </c:dLbl>
            <c:dLbl>
              <c:idx val="1"/>
              <c:layout>
                <c:manualLayout>
                  <c:x val="1.0140550203187101E-2"/>
                  <c:y val="1.79259291393548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91-49F3-B26A-0895E1FF37E3}"/>
                </c:ext>
              </c:extLst>
            </c:dLbl>
            <c:dLbl>
              <c:idx val="3"/>
              <c:layout>
                <c:manualLayout>
                  <c:x val="-1.2848344884759701E-2"/>
                  <c:y val="-1.08952868259430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91-49F3-B26A-0895E1FF37E3}"/>
                </c:ext>
              </c:extLst>
            </c:dLbl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4"/>
                <c:pt idx="0">
                  <c:v>22.5</c:v>
                </c:pt>
                <c:pt idx="1">
                  <c:v>10.5</c:v>
                </c:pt>
                <c:pt idx="2">
                  <c:v>61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91-49F3-B26A-0895E1FF37E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Rubrik 2</c:v>
                </c:pt>
              </c:strCache>
            </c:strRef>
          </c:tx>
          <c:spPr>
            <a:solidFill>
              <a:schemeClr val="accent2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C391-49F3-B26A-0895E1FF37E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B-C391-49F3-B26A-0895E1FF37E3}"/>
              </c:ext>
            </c:extLst>
          </c:dPt>
          <c:dPt>
            <c:idx val="2"/>
            <c:bubble3D val="0"/>
            <c:spPr>
              <a:solidFill>
                <a:schemeClr val="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C391-49F3-B26A-0895E1FF37E3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C391-49F3-B26A-0895E1FF37E3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391-49F3-B26A-0895E1FF37E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Rubrik 3</c:v>
                </c:pt>
              </c:strCache>
            </c:strRef>
          </c:tx>
          <c:spPr>
            <a:solidFill>
              <a:schemeClr val="hlink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C391-49F3-B26A-0895E1FF37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C391-49F3-B26A-0895E1FF37E3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5-C391-49F3-B26A-0895E1FF37E3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7-C391-49F3-B26A-0895E1FF37E3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391-49F3-B26A-0895E1FF37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0268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3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4462705436156795"/>
          <c:y val="0.30952380952380998"/>
          <c:w val="0.193426042983565"/>
          <c:h val="0.27976190476190499"/>
        </c:manualLayout>
      </c:layout>
      <c:overlay val="0"/>
      <c:spPr>
        <a:noFill/>
        <a:ln w="20268">
          <a:noFill/>
        </a:ln>
      </c:spPr>
      <c:txPr>
        <a:bodyPr/>
        <a:lstStyle/>
        <a:p>
          <a:pPr>
            <a:defRPr sz="1321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3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379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49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Generate_input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ecg_length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Hamming window (</a:t>
            </a:r>
            <a:r>
              <a:rPr lang="en-US" dirty="0" err="1"/>
              <a:t>ecg_chunk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Fill histogram </a:t>
            </a:r>
            <a:r>
              <a:rPr lang="en-US" dirty="0" err="1"/>
              <a:t>ringbuffer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Until then : return []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Return [ max </a:t>
            </a:r>
            <a:r>
              <a:rPr lang="en-US" dirty="0" err="1"/>
              <a:t>idx</a:t>
            </a:r>
            <a:r>
              <a:rPr lang="en-US" dirty="0"/>
              <a:t> ]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                ( 1 x 26 )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Process_histogram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Cut window ( 104 x 121 )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Get max </a:t>
            </a:r>
            <a:r>
              <a:rPr lang="en-US" dirty="0" err="1"/>
              <a:t>val</a:t>
            </a:r>
            <a:r>
              <a:rPr lang="en-US" dirty="0"/>
              <a:t>, max </a:t>
            </a:r>
            <a:r>
              <a:rPr lang="en-US" dirty="0" err="1"/>
              <a:t>idx</a:t>
            </a: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Process_values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Lowpass </a:t>
            </a:r>
            <a:r>
              <a:rPr lang="en-US" dirty="0" err="1"/>
              <a:t>idx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Downsample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New max ( </a:t>
            </a:r>
            <a:r>
              <a:rPr lang="en-US" dirty="0" err="1"/>
              <a:t>idx</a:t>
            </a:r>
            <a:r>
              <a:rPr lang="en-US" dirty="0"/>
              <a:t>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252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09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24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SIP2 Zwischenpräsentation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SIP2</a:t>
            </a:r>
          </a:p>
          <a:p>
            <a:r>
              <a:rPr lang="de-DE" altLang="de-DE" dirty="0"/>
              <a:t>Alexandros </a:t>
            </a:r>
            <a:r>
              <a:rPr lang="de-DE" altLang="de-DE" dirty="0" err="1"/>
              <a:t>Skiadas</a:t>
            </a:r>
            <a:endParaRPr lang="de-DE" altLang="de-DE" dirty="0"/>
          </a:p>
          <a:p>
            <a:r>
              <a:rPr lang="de-DE" altLang="de-DE" dirty="0"/>
              <a:t>Edward </a:t>
            </a:r>
            <a:r>
              <a:rPr lang="de-DE" altLang="de-DE" dirty="0" err="1"/>
              <a:t>Alhanoun</a:t>
            </a:r>
            <a:endParaRPr lang="de-DE" altLang="de-DE" dirty="0"/>
          </a:p>
          <a:p>
            <a:r>
              <a:rPr lang="de-DE" altLang="de-DE" dirty="0"/>
              <a:t>Stanislav </a:t>
            </a:r>
            <a:r>
              <a:rPr lang="de-DE" altLang="de-DE" dirty="0" err="1"/>
              <a:t>Uschakow</a:t>
            </a:r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Mannheim, 10.5.18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Fakul</a:t>
            </a:r>
            <a:r>
              <a:rPr lang="en-US" altLang="de-DE" sz="2200" dirty="0">
                <a:solidFill>
                  <a:srgbClr val="A1D0E5"/>
                </a:solidFill>
                <a:ea typeface="ＭＳ Ｐゴシック" pitchFamily="28" charset="-128"/>
              </a:rPr>
              <a:t>t</a:t>
            </a:r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ät</a:t>
            </a:r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 für Informationstechnik</a:t>
            </a:r>
          </a:p>
        </p:txBody>
      </p:sp>
    </p:spTree>
    <p:extLst>
      <p:ext uri="{BB962C8B-B14F-4D97-AF65-F5344CB8AC3E}">
        <p14:creationId xmlns:p14="http://schemas.microsoft.com/office/powerpoint/2010/main" val="368550251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5. Ausblick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/>
              <a:t>Finetuning der Parameter</a:t>
            </a:r>
            <a:endParaRPr lang="de-DE" altLang="de-DE" kern="0" dirty="0"/>
          </a:p>
          <a:p>
            <a:pPr lvl="1"/>
            <a:r>
              <a:rPr lang="de-DE" altLang="de-DE" kern="0" dirty="0"/>
              <a:t>Erstellung von C++ Code </a:t>
            </a:r>
          </a:p>
          <a:p>
            <a:pPr lvl="1"/>
            <a:r>
              <a:rPr lang="de-DE" altLang="de-DE" kern="0" dirty="0"/>
              <a:t>Kompilierung &amp; Fertigstellung des Android Moduls</a:t>
            </a:r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07102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br>
              <a:rPr lang="de-DE" altLang="de-DE" dirty="0"/>
            </a:br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83136C-9CE8-4C03-9D7D-41B57C8F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196752"/>
            <a:ext cx="7812360" cy="5122859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226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6984826" cy="792162"/>
          </a:xfrm>
        </p:spPr>
        <p:txBody>
          <a:bodyPr/>
          <a:lstStyle/>
          <a:p>
            <a:r>
              <a:rPr lang="de-DE" altLang="de-DE" dirty="0"/>
              <a:t>Überschrift Bildfolie – zwei Bilder mit Text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5373688"/>
            <a:ext cx="3744913" cy="863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500" kern="0"/>
              <a:t>Mit seiner Aufnahme in die Elite war Knechts Leben auf eine andre Ebene verpflanzt.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060848"/>
            <a:ext cx="3744913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gray">
          <a:xfrm>
            <a:off x="4932363" y="5373688"/>
            <a:ext cx="37433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188913" indent="133350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339725" indent="123825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479425" indent="123825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622300" indent="120650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10795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15367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9939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24511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de-DE" altLang="de-DE" sz="1500">
                <a:solidFill>
                  <a:srgbClr val="000000"/>
                </a:solidFill>
              </a:rPr>
              <a:t>Es war der erste und entscheidende Schritt in seiner Entwicklung geschehen. 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invGray">
          <a:xfrm>
            <a:off x="4932363" y="2060848"/>
            <a:ext cx="3743325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8609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Bildfolie – Text-Bild-Kombination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/>
              <a:t>Es war der erste und entscheidende Schritt in seiner Entwicklung geschehen.</a:t>
            </a:r>
          </a:p>
          <a:p>
            <a:pPr marL="134938" lvl="1" indent="-133350"/>
            <a:r>
              <a:rPr lang="de-DE" altLang="de-DE" kern="0"/>
              <a:t>Die amtliche Aufnahme in die Elite mit dem innern</a:t>
            </a:r>
          </a:p>
          <a:p>
            <a:pPr marL="134938" lvl="1" indent="-133350"/>
            <a:r>
              <a:rPr lang="de-DE" altLang="de-DE" kern="0"/>
              <a:t>Erlebnis der Berufung zusammenfällt. </a:t>
            </a:r>
          </a:p>
          <a:p>
            <a:pPr marL="134938" lvl="1" indent="-133350"/>
            <a:r>
              <a:rPr lang="de-DE" altLang="de-DE" kern="0"/>
              <a:t>Es geht durchaus nicht allen Eliteschülern so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160000"/>
            <a:ext cx="3744913" cy="36004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7936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-211487" y="1817566"/>
          <a:ext cx="8063654" cy="4631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Balkendiagramm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145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84294"/>
              </p:ext>
            </p:extLst>
          </p:nvPr>
        </p:nvGraphicFramePr>
        <p:xfrm>
          <a:off x="467544" y="2132856"/>
          <a:ext cx="5974486" cy="377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Tortendiagramm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4635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Tabelle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455368"/>
              </p:ext>
            </p:extLst>
          </p:nvPr>
        </p:nvGraphicFramePr>
        <p:xfrm>
          <a:off x="971550" y="2160000"/>
          <a:ext cx="7704138" cy="1915830"/>
        </p:xfrm>
        <a:graphic>
          <a:graphicData uri="http://schemas.openxmlformats.org/drawingml/2006/table">
            <a:tbl>
              <a:tblPr/>
              <a:tblGrid>
                <a:gridCol w="192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2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A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B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D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F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H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I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J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K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L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0691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4 Phasen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invGray">
          <a:xfrm>
            <a:off x="971550" y="2160000"/>
            <a:ext cx="2138363" cy="914400"/>
          </a:xfrm>
          <a:prstGeom prst="homePlate">
            <a:avLst>
              <a:gd name="adj" fmla="val 58464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 dirty="0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invGray">
          <a:xfrm>
            <a:off x="2752725" y="2160000"/>
            <a:ext cx="2189163" cy="914400"/>
          </a:xfrm>
          <a:prstGeom prst="chevron">
            <a:avLst>
              <a:gd name="adj" fmla="val 59852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gray">
          <a:xfrm>
            <a:off x="971550" y="3312000"/>
            <a:ext cx="12255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invGray">
          <a:xfrm>
            <a:off x="4605338" y="2160000"/>
            <a:ext cx="2189162" cy="914400"/>
          </a:xfrm>
          <a:prstGeom prst="chevron">
            <a:avLst>
              <a:gd name="adj" fmla="val 59852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invGray">
          <a:xfrm>
            <a:off x="6480175" y="2160000"/>
            <a:ext cx="2187575" cy="914400"/>
          </a:xfrm>
          <a:prstGeom prst="chevron">
            <a:avLst>
              <a:gd name="adj" fmla="val 59809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gray">
          <a:xfrm>
            <a:off x="2824163" y="3312000"/>
            <a:ext cx="122713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gray">
          <a:xfrm>
            <a:off x="467677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gray">
          <a:xfrm>
            <a:off x="660082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33340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71550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invGray">
          <a:xfrm>
            <a:off x="971550" y="2160000"/>
            <a:ext cx="1490663" cy="914400"/>
          </a:xfrm>
          <a:prstGeom prst="homePlate">
            <a:avLst>
              <a:gd name="adj" fmla="val 40755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1</a:t>
            </a:r>
            <a:endParaRPr lang="de-DE" altLang="de-DE" sz="1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invGray">
          <a:xfrm>
            <a:off x="221773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  <a:endParaRPr lang="de-DE" altLang="de-DE" sz="16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invGray">
          <a:xfrm>
            <a:off x="3457575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  <a:endParaRPr lang="de-DE" altLang="de-DE" sz="160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invGray">
          <a:xfrm>
            <a:off x="4697413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invGray">
          <a:xfrm>
            <a:off x="5937250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4876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5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invGray">
          <a:xfrm>
            <a:off x="717708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3257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6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2235200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gray">
          <a:xfrm>
            <a:off x="349726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gray">
          <a:xfrm>
            <a:off x="472281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gray">
          <a:xfrm>
            <a:off x="5954713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gray">
          <a:xfrm>
            <a:off x="7216775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6 Phasen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6261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Organigramm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003300" y="2160000"/>
            <a:ext cx="7639050" cy="3730625"/>
            <a:chOff x="372" y="1344"/>
            <a:chExt cx="5136" cy="250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invGray">
            <a:xfrm>
              <a:off x="2148" y="1344"/>
              <a:ext cx="1536" cy="384"/>
            </a:xfrm>
            <a:prstGeom prst="rect">
              <a:avLst/>
            </a:prstGeom>
            <a:solidFill>
              <a:srgbClr val="64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gray">
            <a:xfrm>
              <a:off x="2148" y="1360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invGray">
            <a:xfrm>
              <a:off x="2148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gray">
            <a:xfrm>
              <a:off x="2148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invGray">
            <a:xfrm>
              <a:off x="3924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gray">
            <a:xfrm>
              <a:off x="3924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invGray">
            <a:xfrm>
              <a:off x="372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gray">
            <a:xfrm>
              <a:off x="372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1236" y="1728"/>
              <a:ext cx="3552" cy="376"/>
              <a:chOff x="1200" y="1440"/>
              <a:chExt cx="3552" cy="376"/>
            </a:xfrm>
          </p:grpSpPr>
          <p:sp>
            <p:nvSpPr>
              <p:cNvPr id="37" name="Line 12"/>
              <p:cNvSpPr>
                <a:spLocks noChangeShapeType="1"/>
              </p:cNvSpPr>
              <p:nvPr/>
            </p:nvSpPr>
            <p:spPr bwMode="invGray">
              <a:xfrm>
                <a:off x="1200" y="1632"/>
                <a:ext cx="3552" cy="0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invGray">
              <a:xfrm>
                <a:off x="2880" y="1440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invGray">
              <a:xfrm>
                <a:off x="2880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invGray">
              <a:xfrm>
                <a:off x="4744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invGray">
              <a:xfrm>
                <a:off x="1208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</p:grpSp>
        <p:sp>
          <p:nvSpPr>
            <p:cNvPr id="16" name="Rectangle 19"/>
            <p:cNvSpPr>
              <a:spLocks noChangeArrowheads="1"/>
            </p:cNvSpPr>
            <p:nvPr/>
          </p:nvSpPr>
          <p:spPr bwMode="gray">
            <a:xfrm>
              <a:off x="660" y="2592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gray">
            <a:xfrm>
              <a:off x="660" y="302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gray">
            <a:xfrm>
              <a:off x="660" y="345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invGray">
            <a:xfrm>
              <a:off x="2244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invGray">
            <a:xfrm rot="5400000">
              <a:off x="2340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gray">
            <a:xfrm>
              <a:off x="2436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invGray">
            <a:xfrm rot="5400000">
              <a:off x="2340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gray">
            <a:xfrm>
              <a:off x="2436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invGray">
            <a:xfrm rot="5400000">
              <a:off x="2340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gray">
            <a:xfrm>
              <a:off x="2436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invGray">
            <a:xfrm>
              <a:off x="4020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invGray">
            <a:xfrm rot="5400000">
              <a:off x="4116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gray">
            <a:xfrm>
              <a:off x="4212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invGray">
            <a:xfrm rot="5400000">
              <a:off x="4116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gray">
            <a:xfrm>
              <a:off x="4212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invGray">
            <a:xfrm rot="5400000">
              <a:off x="4116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gray">
            <a:xfrm>
              <a:off x="4212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invGray">
            <a:xfrm>
              <a:off x="468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invGray">
            <a:xfrm rot="5400000">
              <a:off x="564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invGray">
            <a:xfrm rot="5400000">
              <a:off x="564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invGray">
            <a:xfrm rot="5400000">
              <a:off x="564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2" name="Foliennummernplatzhalter 4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8181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Einleitung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Signalverarbeitung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Modulbeschreibung</a:t>
            </a:r>
          </a:p>
          <a:p>
            <a:pPr marL="381000" indent="-381000">
              <a:buFontTx/>
              <a:buAutoNum type="arabicPeriod" startAt="2"/>
            </a:pPr>
            <a:r>
              <a:rPr lang="en-US" altLang="de-DE" kern="0" dirty="0"/>
              <a:t>M</a:t>
            </a:r>
            <a:r>
              <a:rPr lang="de-DE" altLang="de-DE" kern="0"/>
              <a:t>atlab2Android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Ausblick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/>
              <a:t>1. Einführung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05408" y="21406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00" kern="0" dirty="0"/>
              <a:t>Ziel: Android Modul zur Apnoeerkennung</a:t>
            </a:r>
          </a:p>
          <a:p>
            <a:endParaRPr lang="de-DE" kern="0" dirty="0"/>
          </a:p>
          <a:p>
            <a:pPr>
              <a:buFont typeface="Wingdings" charset="2"/>
              <a:buChar char="Ø"/>
            </a:pPr>
            <a:r>
              <a:rPr lang="de-DE" kern="0" dirty="0"/>
              <a:t>Datenvorverarbeitung (EKG Daten)</a:t>
            </a:r>
          </a:p>
          <a:p>
            <a:pPr lvl="1"/>
            <a:r>
              <a:rPr lang="de-DE" kern="0" dirty="0"/>
              <a:t>AKF Histogramm</a:t>
            </a:r>
          </a:p>
          <a:p>
            <a:pPr lvl="1"/>
            <a:r>
              <a:rPr lang="de-DE" kern="0" dirty="0"/>
              <a:t>Relevante Daten</a:t>
            </a:r>
          </a:p>
          <a:p>
            <a:r>
              <a:rPr lang="de-DE" kern="0" dirty="0"/>
              <a:t>Prototyp Neuronales Netz</a:t>
            </a:r>
          </a:p>
          <a:p>
            <a:pPr lvl="1"/>
            <a:r>
              <a:rPr lang="de-DE" kern="0" dirty="0"/>
              <a:t>Trainieren</a:t>
            </a:r>
          </a:p>
          <a:p>
            <a:pPr>
              <a:buFont typeface="Wingdings" charset="2"/>
              <a:buChar char="Ø"/>
            </a:pPr>
            <a:r>
              <a:rPr lang="de-DE" kern="0" dirty="0" err="1"/>
              <a:t>Matlab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>
                <a:sym typeface="Wingdings"/>
              </a:rPr>
              <a:t>C++ </a:t>
            </a:r>
            <a:r>
              <a:rPr lang="de-DE" kern="0" dirty="0" err="1">
                <a:sym typeface="Wingdings"/>
              </a:rPr>
              <a:t>to</a:t>
            </a:r>
            <a:r>
              <a:rPr lang="de-DE" kern="0" dirty="0">
                <a:sym typeface="Wingdings"/>
              </a:rPr>
              <a:t> Android</a:t>
            </a:r>
            <a:endParaRPr lang="de-DE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8085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2. Signalverarbeitung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3096394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Ziel: Generierung der </a:t>
            </a:r>
            <a:r>
              <a:rPr lang="de-DE" altLang="de-DE" kern="0" dirty="0" err="1"/>
              <a:t>Featurevektoren</a:t>
            </a:r>
            <a:r>
              <a:rPr lang="de-DE" altLang="de-DE" kern="0" dirty="0"/>
              <a:t> für das neuronale Netz</a:t>
            </a:r>
            <a:r>
              <a:rPr lang="de-DE" altLang="de-DE" dirty="0"/>
              <a:t>.</a:t>
            </a:r>
            <a:endParaRPr lang="de-DE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r>
              <a:rPr lang="de-DE" altLang="de-DE" kern="0" dirty="0"/>
              <a:t>Fensterung der EKG Daten und Generierung</a:t>
            </a:r>
          </a:p>
          <a:p>
            <a:pPr marL="1588" lvl="1" indent="0">
              <a:buNone/>
            </a:pPr>
            <a:r>
              <a:rPr lang="de-DE" altLang="de-DE" kern="0" dirty="0"/>
              <a:t>  des AKF Signal.</a:t>
            </a:r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A50D20-75BE-4C41-A432-157806BD64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391424"/>
            <a:ext cx="4879630" cy="273630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5B1DCD8-1446-4362-B077-2CD268E2739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53822"/>
            <a:ext cx="4884194" cy="22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240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0EB3F51-8406-4F90-BFA9-4613669C8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39" y="4062853"/>
            <a:ext cx="3729649" cy="15852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21990D-DAE7-4F36-B502-75A336D7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Signalverarbeitung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8CFD9F-E26E-42D1-B56C-201DE4138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A257B-BEA4-4058-9A91-4DBB90D24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61FA86F-4AF1-4A4D-9AAB-8AC8B26D7BB4}"/>
              </a:ext>
            </a:extLst>
          </p:cNvPr>
          <p:cNvSpPr/>
          <p:nvPr/>
        </p:nvSpPr>
        <p:spPr>
          <a:xfrm>
            <a:off x="755576" y="2551837"/>
            <a:ext cx="79201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/>
              <a:t>AKF </a:t>
            </a:r>
            <a:r>
              <a:rPr lang="de-DE" altLang="de-DE" kern="0" dirty="0">
                <a:sym typeface="Wingdings" panose="05000000000000000000" pitchFamily="2" charset="2"/>
              </a:rPr>
              <a:t> AKF-Histogramm  AKF-Fenster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Tiefpassfilterung um nur </a:t>
            </a:r>
          </a:p>
          <a:p>
            <a:pPr lvl="1" algn="l"/>
            <a:r>
              <a:rPr lang="de-DE" altLang="de-DE" kern="0" dirty="0">
                <a:sym typeface="Wingdings" panose="05000000000000000000" pitchFamily="2" charset="2"/>
              </a:rPr>
              <a:t>     1. Nebenmaximal zu erhalten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Abtastung auf 13 Werte pro</a:t>
            </a:r>
          </a:p>
          <a:p>
            <a:pPr lvl="1" algn="l"/>
            <a:r>
              <a:rPr lang="de-DE" altLang="de-DE" kern="0" dirty="0">
                <a:sym typeface="Wingdings" panose="05000000000000000000" pitchFamily="2" charset="2"/>
              </a:rPr>
              <a:t>     AKF-Fenster</a:t>
            </a: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Generierung eines 1 x 26 Vektors zum Training des NN</a:t>
            </a:r>
            <a:endParaRPr lang="de-DE" altLang="de-DE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748D6E1-602C-47F4-90B2-0ED631B758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167593"/>
            <a:ext cx="2807496" cy="15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19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/>
              <a:t>2</a:t>
            </a:r>
            <a:r>
              <a:rPr lang="de-DE" altLang="de-DE" kern="0" dirty="0"/>
              <a:t> Klassen</a:t>
            </a:r>
          </a:p>
          <a:p>
            <a:pPr lvl="2"/>
            <a:r>
              <a:rPr lang="en-US" altLang="de-DE" kern="0" dirty="0" err="1"/>
              <a:t>Zeitsignal</a:t>
            </a:r>
            <a:r>
              <a:rPr lang="en-US" altLang="de-DE" kern="0" dirty="0"/>
              <a:t> </a:t>
            </a:r>
            <a:r>
              <a:rPr lang="en-US" altLang="de-DE" kern="0" dirty="0" err="1"/>
              <a:t>Verarbeitung</a:t>
            </a:r>
            <a:endParaRPr lang="en-US" altLang="de-DE" kern="0" dirty="0"/>
          </a:p>
          <a:p>
            <a:pPr lvl="3"/>
            <a:r>
              <a:rPr lang="en-US" altLang="de-DE" kern="0" dirty="0" err="1"/>
              <a:t>Generierung</a:t>
            </a:r>
            <a:r>
              <a:rPr lang="en-US" altLang="de-DE" kern="0" dirty="0"/>
              <a:t> des </a:t>
            </a:r>
            <a:r>
              <a:rPr lang="en-US" altLang="de-DE" kern="0" dirty="0" err="1"/>
              <a:t>Histogramms</a:t>
            </a:r>
            <a:endParaRPr lang="en-US" altLang="de-DE" kern="0" dirty="0"/>
          </a:p>
          <a:p>
            <a:pPr lvl="3"/>
            <a:r>
              <a:rPr lang="en-US" altLang="de-DE" kern="0" dirty="0" err="1"/>
              <a:t>Extraktion</a:t>
            </a:r>
            <a:r>
              <a:rPr lang="en-US" altLang="de-DE" kern="0" dirty="0"/>
              <a:t> der Features</a:t>
            </a:r>
          </a:p>
          <a:p>
            <a:pPr lvl="2"/>
            <a:r>
              <a:rPr lang="en-US" altLang="de-DE" kern="0" dirty="0" err="1"/>
              <a:t>Klassifizierung</a:t>
            </a:r>
            <a:endParaRPr lang="en-US" altLang="de-DE" kern="0" dirty="0"/>
          </a:p>
          <a:p>
            <a:pPr lvl="3"/>
            <a:r>
              <a:rPr lang="en-US" altLang="de-DE" kern="0" dirty="0"/>
              <a:t>FFN</a:t>
            </a:r>
          </a:p>
          <a:p>
            <a:pPr lvl="3"/>
            <a:r>
              <a:rPr lang="en-US" altLang="de-DE" kern="0" dirty="0"/>
              <a:t>2 </a:t>
            </a:r>
            <a:r>
              <a:rPr lang="en-US" altLang="de-DE" kern="0" dirty="0" err="1"/>
              <a:t>Klasse</a:t>
            </a:r>
            <a:r>
              <a:rPr lang="en-US" altLang="de-DE" kern="0" dirty="0"/>
              <a:t>: </a:t>
            </a:r>
            <a:r>
              <a:rPr lang="en-US" altLang="de-DE" kern="0" dirty="0" err="1"/>
              <a:t>Apnoe</a:t>
            </a:r>
            <a:r>
              <a:rPr lang="en-US" altLang="de-DE" kern="0" dirty="0"/>
              <a:t> und </a:t>
            </a:r>
            <a:r>
              <a:rPr lang="en-US" altLang="de-DE" kern="0" dirty="0" err="1"/>
              <a:t>kein</a:t>
            </a:r>
            <a:r>
              <a:rPr lang="en-US" altLang="de-DE" kern="0" dirty="0"/>
              <a:t> </a:t>
            </a:r>
            <a:r>
              <a:rPr lang="en-US" altLang="de-DE" kern="0" dirty="0" err="1"/>
              <a:t>Apnoe</a:t>
            </a:r>
            <a:endParaRPr lang="en-US" altLang="de-DE" kern="0" dirty="0"/>
          </a:p>
          <a:p>
            <a:pPr lvl="3"/>
            <a:r>
              <a:rPr lang="en-US" altLang="de-DE" kern="0" dirty="0"/>
              <a:t>Input 26 </a:t>
            </a:r>
            <a:r>
              <a:rPr lang="en-US" altLang="de-DE" kern="0" dirty="0" err="1"/>
              <a:t>Werte</a:t>
            </a:r>
            <a:r>
              <a:rPr lang="en-US" altLang="de-DE" kern="0" dirty="0"/>
              <a:t> ( </a:t>
            </a:r>
            <a:r>
              <a:rPr lang="en-US" altLang="de-DE" kern="0" dirty="0" err="1"/>
              <a:t>max_values</a:t>
            </a:r>
            <a:r>
              <a:rPr lang="en-US" altLang="de-DE" kern="0" dirty="0"/>
              <a:t>, </a:t>
            </a:r>
            <a:r>
              <a:rPr lang="en-US" altLang="de-DE" kern="0" dirty="0" err="1"/>
              <a:t>indeces</a:t>
            </a:r>
            <a:r>
              <a:rPr lang="en-US" altLang="de-DE" kern="0" dirty="0"/>
              <a:t> )</a:t>
            </a:r>
          </a:p>
          <a:p>
            <a:pPr marL="1588" lvl="1" indent="0">
              <a:buNone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7187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Zeitsignal Vorverarbeitung</a:t>
            </a:r>
            <a:r>
              <a:rPr lang="en-US" altLang="de-DE" kern="0" dirty="0"/>
              <a:t> (</a:t>
            </a:r>
            <a:r>
              <a:rPr lang="en-US" altLang="de-DE" kern="0" dirty="0" err="1"/>
              <a:t>ECGProcessing.m</a:t>
            </a:r>
            <a:r>
              <a:rPr lang="en-US" altLang="de-DE" kern="0" dirty="0"/>
              <a:t>)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15963FE-2173-42A4-A281-8C6EAFBC82CD}"/>
              </a:ext>
            </a:extLst>
          </p:cNvPr>
          <p:cNvSpPr/>
          <p:nvPr/>
        </p:nvSpPr>
        <p:spPr bwMode="auto">
          <a:xfrm>
            <a:off x="1547664" y="298573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input_vector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generate_input_vector</a:t>
            </a:r>
            <a:r>
              <a:rPr lang="en-US" dirty="0"/>
              <a:t> ( </a:t>
            </a:r>
            <a:r>
              <a:rPr lang="en-US" dirty="0" err="1"/>
              <a:t>ecg_chunk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EF7CDE5-10A9-49EB-97DB-69C2795086DC}"/>
              </a:ext>
            </a:extLst>
          </p:cNvPr>
          <p:cNvSpPr/>
          <p:nvPr/>
        </p:nvSpPr>
        <p:spPr bwMode="auto">
          <a:xfrm>
            <a:off x="1547664" y="410177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process_histogram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 histogram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9764E5-D0DB-4AED-A64D-5DB3104ACC90}"/>
              </a:ext>
            </a:extLst>
          </p:cNvPr>
          <p:cNvSpPr/>
          <p:nvPr/>
        </p:nvSpPr>
        <p:spPr bwMode="auto">
          <a:xfrm>
            <a:off x="1547664" y="5248212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new_val</a:t>
            </a:r>
            <a:r>
              <a:rPr lang="en-US" dirty="0"/>
              <a:t>, </a:t>
            </a:r>
            <a:r>
              <a:rPr lang="en-US" dirty="0" err="1"/>
              <a:t>new_idx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process_values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dirty="0"/>
              <a:t>(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A36BE2-B49E-4D36-BFEB-C954E0D31D3E}"/>
              </a:ext>
            </a:extLst>
          </p:cNvPr>
          <p:cNvCxnSpPr>
            <a:stCxn id="2" idx="2"/>
            <a:endCxn id="8" idx="0"/>
          </p:cNvCxnSpPr>
          <p:nvPr/>
        </p:nvCxnSpPr>
        <p:spPr bwMode="auto">
          <a:xfrm>
            <a:off x="4644008" y="3345777"/>
            <a:ext cx="0" cy="756000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E65874E-035B-438F-BEC5-083A5BC90F1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>
            <a:off x="4644008" y="4461817"/>
            <a:ext cx="0" cy="786395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8701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</p:spPr>
            <p:txBody>
              <a:bodyPr/>
              <a:lstStyle>
                <a:lvl1pPr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2563" indent="-180975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366713" indent="-182563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552450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7381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1953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16525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1097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25669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en-US" altLang="de-DE" kern="0" dirty="0" err="1"/>
                  <a:t>Klassifizierung</a:t>
                </a:r>
                <a:endParaRPr lang="en-US" altLang="de-DE" kern="0" dirty="0"/>
              </a:p>
              <a:p>
                <a:pPr lvl="2"/>
                <a:r>
                  <a:rPr lang="en-US" altLang="de-DE" kern="0" dirty="0" err="1"/>
                  <a:t>Einlagiges</a:t>
                </a:r>
                <a:r>
                  <a:rPr lang="en-US" altLang="de-DE" kern="0" dirty="0"/>
                  <a:t> Perceptron Network</a:t>
                </a:r>
              </a:p>
              <a:p>
                <a:pPr lvl="2"/>
                <a:r>
                  <a:rPr lang="en-US" altLang="de-DE" kern="0" dirty="0" err="1"/>
                  <a:t>Probabilistisches</a:t>
                </a:r>
                <a:r>
                  <a:rPr lang="en-US" altLang="de-DE" kern="0" dirty="0"/>
                  <a:t> </a:t>
                </a:r>
                <a:r>
                  <a:rPr lang="en-US" altLang="de-DE" kern="0" dirty="0" err="1"/>
                  <a:t>Netz</a:t>
                </a:r>
                <a:endParaRPr lang="en-US" altLang="de-DE" kern="0" dirty="0"/>
              </a:p>
              <a:p>
                <a:pPr lvl="3"/>
                <a:r>
                  <a:rPr lang="en-US" altLang="de-DE" kern="0" dirty="0"/>
                  <a:t>Input:</a:t>
                </a:r>
              </a:p>
              <a:p>
                <a:pPr lvl="4"/>
                <a:r>
                  <a:rPr lang="en-US" altLang="de-DE" kern="0" dirty="0"/>
                  <a:t>1x26 </a:t>
                </a:r>
                <a:r>
                  <a:rPr lang="en-US" altLang="de-DE" kern="0" dirty="0" err="1"/>
                  <a:t>Vektor</a:t>
                </a:r>
                <a:r>
                  <a:rPr lang="en-US" altLang="de-DE" kern="0" dirty="0"/>
                  <a:t> ( </a:t>
                </a:r>
                <a:r>
                  <a:rPr lang="en-US" altLang="de-DE" kern="0" dirty="0" err="1"/>
                  <a:t>max_values</a:t>
                </a:r>
                <a:r>
                  <a:rPr lang="en-US" altLang="de-DE" kern="0" dirty="0"/>
                  <a:t>, </a:t>
                </a:r>
                <a:r>
                  <a:rPr lang="en-US" altLang="de-DE" kern="0" dirty="0" err="1"/>
                  <a:t>indeces</a:t>
                </a:r>
                <a:r>
                  <a:rPr lang="en-US" altLang="de-DE" kern="0" dirty="0"/>
                  <a:t> )</a:t>
                </a:r>
              </a:p>
              <a:p>
                <a:pPr lvl="3"/>
                <a:r>
                  <a:rPr lang="en-US" altLang="de-DE" kern="0" dirty="0"/>
                  <a:t>Output</a:t>
                </a:r>
              </a:p>
              <a:p>
                <a:pPr lvl="4"/>
                <a:r>
                  <a:rPr lang="en-US" altLang="de-DE" kern="0" dirty="0"/>
                  <a:t>1x1 double </a:t>
                </a:r>
              </a:p>
              <a:p>
                <a:pPr lvl="5"/>
                <a:r>
                  <a:rPr lang="en-US" altLang="de-DE" kern="0" dirty="0"/>
                  <a:t>1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Apnoe</a:t>
                </a:r>
              </a:p>
              <a:p>
                <a:pPr lvl="5"/>
                <a:r>
                  <a:rPr lang="en-US" altLang="de-DE" kern="0" dirty="0"/>
                  <a:t>0</a:t>
                </a:r>
                <a:r>
                  <a:rPr lang="de-DE" altLang="de-DE" kern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de-DE" i="1" ker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Kein Apnoe</a:t>
                </a:r>
              </a:p>
              <a:p>
                <a:pPr marL="1588" lvl="1" indent="0">
                  <a:buNone/>
                </a:pPr>
                <a:endParaRPr lang="de-DE" altLang="de-DE" kern="0" dirty="0"/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  <a:blipFill>
                <a:blip r:embed="rId3"/>
                <a:stretch>
                  <a:fillRect l="-476" t="-6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9267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Matlab2Android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de-DE" altLang="de-DE" kern="0" dirty="0"/>
          </a:p>
          <a:p>
            <a:pPr marL="1588" lvl="1" indent="0">
              <a:buNone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1F828ED-280B-4833-8269-F698ECF4B8E2}"/>
              </a:ext>
            </a:extLst>
          </p:cNvPr>
          <p:cNvSpPr txBox="1">
            <a:spLocks noChangeArrowheads="1"/>
          </p:cNvSpPr>
          <p:nvPr/>
        </p:nvSpPr>
        <p:spPr>
          <a:xfrm>
            <a:off x="733425" y="2156734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 err="1"/>
              <a:t>Matlab</a:t>
            </a:r>
            <a:r>
              <a:rPr lang="en-US" altLang="de-DE" kern="0" dirty="0"/>
              <a:t> Coder</a:t>
            </a:r>
          </a:p>
          <a:p>
            <a:pPr lvl="2"/>
            <a:r>
              <a:rPr lang="en-US" altLang="de-DE" kern="0" dirty="0"/>
              <a:t>Entry function</a:t>
            </a:r>
          </a:p>
          <a:p>
            <a:pPr lvl="2"/>
            <a:r>
              <a:rPr lang="en-US" altLang="de-DE" kern="0" dirty="0" err="1"/>
              <a:t>Datentypen</a:t>
            </a:r>
            <a:r>
              <a:rPr lang="en-US" altLang="de-DE" kern="0" dirty="0"/>
              <a:t> </a:t>
            </a:r>
            <a:r>
              <a:rPr lang="en-US" altLang="de-DE" kern="0" dirty="0" err="1"/>
              <a:t>definieren</a:t>
            </a:r>
            <a:endParaRPr lang="en-US" altLang="de-DE" kern="0" dirty="0"/>
          </a:p>
          <a:p>
            <a:pPr lvl="3"/>
            <a:r>
              <a:rPr lang="en-US" altLang="de-DE" kern="0" dirty="0"/>
              <a:t>Optional: </a:t>
            </a:r>
            <a:r>
              <a:rPr lang="en-US" altLang="de-DE" kern="0" dirty="0" err="1"/>
              <a:t>Automatisch</a:t>
            </a:r>
            <a:r>
              <a:rPr lang="en-US" altLang="de-DE" kern="0" dirty="0"/>
              <a:t> </a:t>
            </a:r>
            <a:r>
              <a:rPr lang="en-US" altLang="de-DE" kern="0" dirty="0" err="1"/>
              <a:t>mithilfe</a:t>
            </a:r>
            <a:r>
              <a:rPr lang="en-US" altLang="de-DE" kern="0" dirty="0"/>
              <a:t> Testbench</a:t>
            </a:r>
          </a:p>
          <a:p>
            <a:pPr lvl="1"/>
            <a:r>
              <a:rPr lang="en-US" altLang="de-DE" kern="0" dirty="0"/>
              <a:t>Android Studio</a:t>
            </a:r>
          </a:p>
          <a:p>
            <a:pPr lvl="2"/>
            <a:r>
              <a:rPr lang="en-US" altLang="de-DE" kern="0" dirty="0"/>
              <a:t>Android &amp; C++ </a:t>
            </a:r>
            <a:r>
              <a:rPr lang="en-US" altLang="de-DE" kern="0" dirty="0" err="1"/>
              <a:t>Projekt</a:t>
            </a:r>
            <a:endParaRPr lang="en-US" altLang="de-DE" kern="0" dirty="0"/>
          </a:p>
          <a:p>
            <a:pPr lvl="2"/>
            <a:r>
              <a:rPr lang="en-US" altLang="de-DE" kern="0" dirty="0" err="1"/>
              <a:t>Cmake</a:t>
            </a:r>
            <a:r>
              <a:rPr lang="en-US" altLang="de-DE" kern="0" dirty="0"/>
              <a:t> </a:t>
            </a:r>
            <a:r>
              <a:rPr lang="en-US" altLang="de-DE" kern="0" dirty="0" err="1"/>
              <a:t>editieren</a:t>
            </a:r>
            <a:endParaRPr lang="en-US" altLang="de-DE" kern="0" dirty="0"/>
          </a:p>
          <a:p>
            <a:pPr lvl="2"/>
            <a:r>
              <a:rPr lang="en-US" altLang="de-DE" kern="0" dirty="0"/>
              <a:t>JNI </a:t>
            </a:r>
            <a:r>
              <a:rPr lang="en-US" altLang="de-DE" kern="0" dirty="0" err="1"/>
              <a:t>Datentypkonvertierung</a:t>
            </a:r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1756941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793</Words>
  <Application>Microsoft Office PowerPoint</Application>
  <PresentationFormat>Bildschirmpräsentation (4:3)</PresentationFormat>
  <Paragraphs>244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Cambria Math</vt:lpstr>
      <vt:lpstr>Wingdings</vt:lpstr>
      <vt:lpstr>HSMA_021_WIN_081216</vt:lpstr>
      <vt:lpstr>SIP2 Zwischenpräsentation</vt:lpstr>
      <vt:lpstr>Agenda</vt:lpstr>
      <vt:lpstr>1. Einführung</vt:lpstr>
      <vt:lpstr>2. Signalverarbeitung</vt:lpstr>
      <vt:lpstr>2. Signalverarbeitung</vt:lpstr>
      <vt:lpstr>3. Modulbeschreibung</vt:lpstr>
      <vt:lpstr>3. Modulbeschreibung</vt:lpstr>
      <vt:lpstr>3. Modulbeschreibung</vt:lpstr>
      <vt:lpstr>4. Matlab2Android</vt:lpstr>
      <vt:lpstr>5. Ausblick</vt:lpstr>
      <vt:lpstr> </vt:lpstr>
      <vt:lpstr>Überschrift Bildfolie – zwei Bilder mit Text</vt:lpstr>
      <vt:lpstr>Überschrift Bildfolie – Text-Bild-Kombination</vt:lpstr>
      <vt:lpstr>Überschrift Balkendiagramm</vt:lpstr>
      <vt:lpstr>Überschrift Tortendiagramm</vt:lpstr>
      <vt:lpstr>Überschrift Tabelle</vt:lpstr>
      <vt:lpstr>Überschrift Ablaufdiagramm 4 Phasen</vt:lpstr>
      <vt:lpstr>Überschrift Ablaufdiagramm 6 Phasen</vt:lpstr>
      <vt:lpstr>Überschrift Organigramm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Edwar</cp:lastModifiedBy>
  <cp:revision>88</cp:revision>
  <cp:lastPrinted>2001-08-01T07:58:04Z</cp:lastPrinted>
  <dcterms:created xsi:type="dcterms:W3CDTF">2013-12-03T19:59:32Z</dcterms:created>
  <dcterms:modified xsi:type="dcterms:W3CDTF">2018-05-12T19:39:38Z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