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350" r:id="rId2"/>
    <p:sldId id="330" r:id="rId3"/>
    <p:sldId id="331" r:id="rId4"/>
    <p:sldId id="338" r:id="rId5"/>
    <p:sldId id="353" r:id="rId6"/>
    <p:sldId id="348" r:id="rId7"/>
    <p:sldId id="351" r:id="rId8"/>
    <p:sldId id="352" r:id="rId9"/>
    <p:sldId id="349" r:id="rId10"/>
    <p:sldId id="337" r:id="rId11"/>
    <p:sldId id="334" r:id="rId12"/>
    <p:sldId id="336" r:id="rId13"/>
    <p:sldId id="339" r:id="rId14"/>
    <p:sldId id="341" r:id="rId15"/>
    <p:sldId id="342" r:id="rId16"/>
    <p:sldId id="343" r:id="rId17"/>
    <p:sldId id="344" r:id="rId18"/>
    <p:sldId id="345" r:id="rId19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orient="horz" pos="1661">
          <p15:clr>
            <a:srgbClr val="A4A3A4"/>
          </p15:clr>
        </p15:guide>
        <p15:guide id="4" orient="horz" pos="1117">
          <p15:clr>
            <a:srgbClr val="A4A3A4"/>
          </p15:clr>
        </p15:guide>
        <p15:guide id="5" orient="horz" pos="3249">
          <p15:clr>
            <a:srgbClr val="A4A3A4"/>
          </p15:clr>
        </p15:guide>
        <p15:guide id="6" orient="horz" pos="3385">
          <p15:clr>
            <a:srgbClr val="A4A3A4"/>
          </p15:clr>
        </p15:guide>
        <p15:guide id="7" orient="horz" pos="890">
          <p15:clr>
            <a:srgbClr val="A4A3A4"/>
          </p15:clr>
        </p15:guide>
        <p15:guide id="8" pos="612">
          <p15:clr>
            <a:srgbClr val="A4A3A4"/>
          </p15:clr>
        </p15:guide>
        <p15:guide id="9" pos="5465">
          <p15:clr>
            <a:srgbClr val="A4A3A4"/>
          </p15:clr>
        </p15:guide>
        <p15:guide id="10" pos="2971">
          <p15:clr>
            <a:srgbClr val="A4A3A4"/>
          </p15:clr>
        </p15:guide>
        <p15:guide id="11" pos="31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277"/>
    <a:srgbClr val="32578A"/>
    <a:srgbClr val="4876A8"/>
    <a:srgbClr val="649FCA"/>
    <a:srgbClr val="85BDDC"/>
    <a:srgbClr val="A1D0E5"/>
    <a:srgbClr val="C6E5EC"/>
    <a:srgbClr val="8C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1" autoAdjust="0"/>
    <p:restoredTop sz="89969" autoAdjust="0"/>
  </p:normalViewPr>
  <p:slideViewPr>
    <p:cSldViewPr>
      <p:cViewPr varScale="1">
        <p:scale>
          <a:sx n="87" d="100"/>
          <a:sy n="87" d="100"/>
        </p:scale>
        <p:origin x="312" y="34"/>
      </p:cViewPr>
      <p:guideLst>
        <p:guide orient="horz" pos="4133"/>
        <p:guide orient="horz" pos="3929"/>
        <p:guide orient="horz" pos="1661"/>
        <p:guide orient="horz" pos="1117"/>
        <p:guide orient="horz" pos="3249"/>
        <p:guide orient="horz" pos="3385"/>
        <p:guide orient="horz" pos="890"/>
        <p:guide pos="612"/>
        <p:guide pos="5465"/>
        <p:guide pos="2971"/>
        <p:guide pos="31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590814196242199"/>
          <c:y val="0.17983193277310899"/>
          <c:w val="0.446764091858038"/>
          <c:h val="0.5680672268907559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Grösse 1</c:v>
                </c:pt>
              </c:strCache>
            </c:strRef>
          </c:tx>
          <c:spPr>
            <a:solidFill>
              <a:srgbClr val="32578A"/>
            </a:solidFill>
            <a:ln w="20332">
              <a:solidFill>
                <a:srgbClr val="FFFFFF"/>
              </a:solidFill>
              <a:prstDash val="solid"/>
            </a:ln>
          </c:spPr>
          <c:invertIfNegative val="0"/>
          <c:dLbls>
            <c:dLbl>
              <c:idx val="2"/>
              <c:layout>
                <c:manualLayout>
                  <c:x val="7.9179894041964696E-2"/>
                  <c:y val="-6.3634032496769702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7B4-4EC4-AEA7-4BAC4B03574F}"/>
                </c:ext>
              </c:extLst>
            </c:dLbl>
            <c:spPr>
              <a:noFill/>
              <a:ln w="20332">
                <a:noFill/>
              </a:ln>
            </c:spPr>
            <c:txPr>
              <a:bodyPr/>
              <a:lstStyle/>
              <a:p>
                <a:pPr algn="r">
                  <a:defRPr sz="1121" b="0" i="0" u="none" strike="noStrike" baseline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Rubrik 1</c:v>
                </c:pt>
                <c:pt idx="1">
                  <c:v>Rubrik 2</c:v>
                </c:pt>
                <c:pt idx="2">
                  <c:v>Rubrik 3</c:v>
                </c:pt>
                <c:pt idx="3">
                  <c:v>Rubrik 4</c:v>
                </c:pt>
              </c:strCache>
            </c:strRef>
          </c:cat>
          <c:val>
            <c:numRef>
              <c:f>Sheet1!$B$2:$E$2</c:f>
              <c:numCache>
                <c:formatCode>0.0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80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B4-4EC4-AEA7-4BAC4B03574F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Grösse 2</c:v>
                </c:pt>
              </c:strCache>
            </c:strRef>
          </c:tx>
          <c:spPr>
            <a:solidFill>
              <a:srgbClr val="649FCA"/>
            </a:solidFill>
            <a:ln w="20332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 w="20332">
                <a:noFill/>
              </a:ln>
            </c:spPr>
            <c:txPr>
              <a:bodyPr/>
              <a:lstStyle/>
              <a:p>
                <a:pPr>
                  <a:defRPr sz="1121" b="0" i="0" u="none" strike="noStrike" baseline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Rubrik 1</c:v>
                </c:pt>
                <c:pt idx="1">
                  <c:v>Rubrik 2</c:v>
                </c:pt>
                <c:pt idx="2">
                  <c:v>Rubrik 3</c:v>
                </c:pt>
                <c:pt idx="3">
                  <c:v>Rubrik 4</c:v>
                </c:pt>
              </c:strCache>
            </c:strRef>
          </c:cat>
          <c:val>
            <c:numRef>
              <c:f>Sheet1!$B$3:$E$3</c:f>
              <c:numCache>
                <c:formatCode>0.0</c:formatCode>
                <c:ptCount val="4"/>
                <c:pt idx="0">
                  <c:v>30</c:v>
                </c:pt>
                <c:pt idx="1">
                  <c:v>40</c:v>
                </c:pt>
                <c:pt idx="2">
                  <c:v>25</c:v>
                </c:pt>
                <c:pt idx="3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B4-4EC4-AEA7-4BAC4B03574F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Grösse 3</c:v>
                </c:pt>
              </c:strCache>
            </c:strRef>
          </c:tx>
          <c:spPr>
            <a:solidFill>
              <a:srgbClr val="C6E5EC"/>
            </a:solidFill>
            <a:ln w="20332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 w="20332">
                <a:noFill/>
              </a:ln>
            </c:spPr>
            <c:txPr>
              <a:bodyPr/>
              <a:lstStyle/>
              <a:p>
                <a:pPr>
                  <a:defRPr sz="1121" b="0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Rubrik 1</c:v>
                </c:pt>
                <c:pt idx="1">
                  <c:v>Rubrik 2</c:v>
                </c:pt>
                <c:pt idx="2">
                  <c:v>Rubrik 3</c:v>
                </c:pt>
                <c:pt idx="3">
                  <c:v>Rubrik 4</c:v>
                </c:pt>
              </c:strCache>
            </c:strRef>
          </c:cat>
          <c:val>
            <c:numRef>
              <c:f>Sheet1!$B$4:$E$4</c:f>
              <c:numCache>
                <c:formatCode>0.0</c:formatCode>
                <c:ptCount val="4"/>
                <c:pt idx="0">
                  <c:v>35</c:v>
                </c:pt>
                <c:pt idx="1">
                  <c:v>45</c:v>
                </c:pt>
                <c:pt idx="2">
                  <c:v>40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7B4-4EC4-AEA7-4BAC4B03574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039008256"/>
        <c:axId val="2039010304"/>
      </c:barChart>
      <c:catAx>
        <c:axId val="20390082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10166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203901030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039010304"/>
        <c:scaling>
          <c:orientation val="minMax"/>
          <c:max val="150"/>
        </c:scaling>
        <c:delete val="0"/>
        <c:axPos val="b"/>
        <c:majorGridlines>
          <c:spPr>
            <a:ln w="10166">
              <a:solidFill>
                <a:srgbClr val="C0C0C0"/>
              </a:solidFill>
              <a:prstDash val="sysDash"/>
            </a:ln>
          </c:spPr>
        </c:majorGridlines>
        <c:numFmt formatCode="0.0" sourceLinked="1"/>
        <c:majorTickMark val="out"/>
        <c:minorTickMark val="none"/>
        <c:tickLblPos val="nextTo"/>
        <c:spPr>
          <a:ln w="7624">
            <a:noFill/>
          </a:ln>
        </c:spPr>
        <c:txPr>
          <a:bodyPr rot="0" vert="horz"/>
          <a:lstStyle/>
          <a:p>
            <a:pPr>
              <a:defRPr sz="11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2039008256"/>
        <c:crosses val="autoZero"/>
        <c:crossBetween val="between"/>
        <c:majorUnit val="25"/>
        <c:minorUnit val="5"/>
      </c:valAx>
      <c:spPr>
        <a:noFill/>
        <a:ln w="20332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3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1"/>
        <c:txPr>
          <a:bodyPr/>
          <a:lstStyle/>
          <a:p>
            <a:pPr>
              <a:defRPr sz="13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2"/>
        <c:txPr>
          <a:bodyPr/>
          <a:lstStyle/>
          <a:p>
            <a:pPr>
              <a:defRPr sz="13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ayout>
        <c:manualLayout>
          <c:xMode val="edge"/>
          <c:yMode val="edge"/>
          <c:x val="0.70668058455114802"/>
          <c:y val="0.52268907563025202"/>
          <c:w val="0.13883089770354901"/>
          <c:h val="0.17815126050420199"/>
        </c:manualLayout>
      </c:layout>
      <c:overlay val="0"/>
      <c:spPr>
        <a:noFill/>
        <a:ln w="20332">
          <a:noFill/>
        </a:ln>
      </c:spPr>
      <c:txPr>
        <a:bodyPr/>
        <a:lstStyle/>
        <a:p>
          <a:pPr>
            <a:defRPr sz="1325" b="0" i="0" u="none" strike="noStrike" baseline="0">
              <a:solidFill>
                <a:schemeClr val="bg2"/>
              </a:solidFill>
              <a:latin typeface="Arial"/>
              <a:ea typeface="Arial"/>
              <a:cs typeface="Arial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301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8938053097345"/>
          <c:y val="0.18452380952381001"/>
          <c:w val="0.40455120101137798"/>
          <c:h val="0.634920634920635"/>
        </c:manualLayout>
      </c:layout>
      <c:pie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Rubrik 1</c:v>
                </c:pt>
              </c:strCache>
            </c:strRef>
          </c:tx>
          <c:spPr>
            <a:solidFill>
              <a:schemeClr val="accent1"/>
            </a:solidFill>
            <a:ln w="30403">
              <a:solidFill>
                <a:srgbClr val="FFFFFF"/>
              </a:solidFill>
              <a:prstDash val="solid"/>
            </a:ln>
          </c:spPr>
          <c:dPt>
            <c:idx val="0"/>
            <c:bubble3D val="0"/>
            <c:spPr>
              <a:solidFill>
                <a:srgbClr val="969696"/>
              </a:solidFill>
              <a:ln w="30403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C391-49F3-B26A-0895E1FF37E3}"/>
              </c:ext>
            </c:extLst>
          </c:dPt>
          <c:dPt>
            <c:idx val="1"/>
            <c:bubble3D val="0"/>
            <c:spPr>
              <a:solidFill>
                <a:srgbClr val="C0C0C0"/>
              </a:solidFill>
              <a:ln w="30403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C391-49F3-B26A-0895E1FF37E3}"/>
              </c:ext>
            </c:extLst>
          </c:dPt>
          <c:dPt>
            <c:idx val="2"/>
            <c:bubble3D val="0"/>
            <c:spPr>
              <a:solidFill>
                <a:srgbClr val="649FCA"/>
              </a:solidFill>
              <a:ln w="30403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5-C391-49F3-B26A-0895E1FF37E3}"/>
              </c:ext>
            </c:extLst>
          </c:dPt>
          <c:dPt>
            <c:idx val="3"/>
            <c:bubble3D val="0"/>
            <c:spPr>
              <a:solidFill>
                <a:srgbClr val="808080"/>
              </a:solidFill>
              <a:ln w="30403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7-C391-49F3-B26A-0895E1FF37E3}"/>
              </c:ext>
            </c:extLst>
          </c:dPt>
          <c:dLbls>
            <c:dLbl>
              <c:idx val="0"/>
              <c:layout>
                <c:manualLayout>
                  <c:x val="-6.2696473561043497E-3"/>
                  <c:y val="-2.065930961558129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391-49F3-B26A-0895E1FF37E3}"/>
                </c:ext>
              </c:extLst>
            </c:dLbl>
            <c:dLbl>
              <c:idx val="1"/>
              <c:layout>
                <c:manualLayout>
                  <c:x val="1.0140550203187101E-2"/>
                  <c:y val="1.792592913935489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391-49F3-B26A-0895E1FF37E3}"/>
                </c:ext>
              </c:extLst>
            </c:dLbl>
            <c:dLbl>
              <c:idx val="3"/>
              <c:layout>
                <c:manualLayout>
                  <c:x val="-1.2848344884759701E-2"/>
                  <c:y val="-1.089528682594309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391-49F3-B26A-0895E1FF37E3}"/>
                </c:ext>
              </c:extLst>
            </c:dLbl>
            <c:spPr>
              <a:noFill/>
              <a:ln w="20268">
                <a:noFill/>
              </a:ln>
            </c:spPr>
            <c:txPr>
              <a:bodyPr/>
              <a:lstStyle/>
              <a:p>
                <a:pPr>
                  <a:defRPr sz="1436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4"/>
                <c:pt idx="0">
                  <c:v>Segment 1</c:v>
                </c:pt>
                <c:pt idx="1">
                  <c:v>Segment 2</c:v>
                </c:pt>
                <c:pt idx="2">
                  <c:v>Segment 3</c:v>
                </c:pt>
                <c:pt idx="3">
                  <c:v>Segment 4</c:v>
                </c:pt>
              </c:strCache>
            </c:strRef>
          </c:cat>
          <c:val>
            <c:numRef>
              <c:f>Sheet1!$B$2:$F$2</c:f>
              <c:numCache>
                <c:formatCode>0.0</c:formatCode>
                <c:ptCount val="4"/>
                <c:pt idx="0">
                  <c:v>22.5</c:v>
                </c:pt>
                <c:pt idx="1">
                  <c:v>10.5</c:v>
                </c:pt>
                <c:pt idx="2">
                  <c:v>61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391-49F3-B26A-0895E1FF37E3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Rubrik 2</c:v>
                </c:pt>
              </c:strCache>
            </c:strRef>
          </c:tx>
          <c:spPr>
            <a:solidFill>
              <a:schemeClr val="accent2"/>
            </a:solidFill>
            <a:ln w="10134">
              <a:solidFill>
                <a:schemeClr val="tx1"/>
              </a:solidFill>
              <a:prstDash val="solid"/>
            </a:ln>
          </c:spPr>
          <c:dPt>
            <c:idx val="0"/>
            <c:bubble3D val="0"/>
            <c:spPr>
              <a:solidFill>
                <a:schemeClr val="accent1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A-C391-49F3-B26A-0895E1FF37E3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B-C391-49F3-B26A-0895E1FF37E3}"/>
              </c:ext>
            </c:extLst>
          </c:dPt>
          <c:dPt>
            <c:idx val="2"/>
            <c:bubble3D val="0"/>
            <c:spPr>
              <a:solidFill>
                <a:schemeClr val="hlink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D-C391-49F3-B26A-0895E1FF37E3}"/>
              </c:ext>
            </c:extLst>
          </c:dPt>
          <c:dPt>
            <c:idx val="3"/>
            <c:bubble3D val="0"/>
            <c:spPr>
              <a:solidFill>
                <a:schemeClr val="folHlink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F-C391-49F3-B26A-0895E1FF37E3}"/>
              </c:ext>
            </c:extLst>
          </c:dPt>
          <c:dLbls>
            <c:spPr>
              <a:noFill/>
              <a:ln w="20268">
                <a:noFill/>
              </a:ln>
            </c:spPr>
            <c:txPr>
              <a:bodyPr/>
              <a:lstStyle/>
              <a:p>
                <a:pPr>
                  <a:defRPr sz="1436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4"/>
                <c:pt idx="0">
                  <c:v>Segment 1</c:v>
                </c:pt>
                <c:pt idx="1">
                  <c:v>Segment 2</c:v>
                </c:pt>
                <c:pt idx="2">
                  <c:v>Segment 3</c:v>
                </c:pt>
                <c:pt idx="3">
                  <c:v>Segment 4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C391-49F3-B26A-0895E1FF37E3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Rubrik 3</c:v>
                </c:pt>
              </c:strCache>
            </c:strRef>
          </c:tx>
          <c:spPr>
            <a:solidFill>
              <a:schemeClr val="hlink"/>
            </a:solidFill>
            <a:ln w="10134">
              <a:solidFill>
                <a:schemeClr val="tx1"/>
              </a:solidFill>
              <a:prstDash val="solid"/>
            </a:ln>
          </c:spPr>
          <c:dPt>
            <c:idx val="0"/>
            <c:bubble3D val="0"/>
            <c:spPr>
              <a:solidFill>
                <a:schemeClr val="accent1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2-C391-49F3-B26A-0895E1FF37E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4-C391-49F3-B26A-0895E1FF37E3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15-C391-49F3-B26A-0895E1FF37E3}"/>
              </c:ext>
            </c:extLst>
          </c:dPt>
          <c:dPt>
            <c:idx val="3"/>
            <c:bubble3D val="0"/>
            <c:spPr>
              <a:solidFill>
                <a:schemeClr val="folHlink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7-C391-49F3-B26A-0895E1FF37E3}"/>
              </c:ext>
            </c:extLst>
          </c:dPt>
          <c:dLbls>
            <c:spPr>
              <a:noFill/>
              <a:ln w="20268">
                <a:noFill/>
              </a:ln>
            </c:spPr>
            <c:txPr>
              <a:bodyPr/>
              <a:lstStyle/>
              <a:p>
                <a:pPr>
                  <a:defRPr sz="1436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4"/>
                <c:pt idx="0">
                  <c:v>Segment 1</c:v>
                </c:pt>
                <c:pt idx="1">
                  <c:v>Segment 2</c:v>
                </c:pt>
                <c:pt idx="2">
                  <c:v>Segment 3</c:v>
                </c:pt>
                <c:pt idx="3">
                  <c:v>Segment 4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C391-49F3-B26A-0895E1FF37E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20268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3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1"/>
        <c:txPr>
          <a:bodyPr/>
          <a:lstStyle/>
          <a:p>
            <a:pPr>
              <a:defRPr sz="13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2"/>
        <c:txPr>
          <a:bodyPr/>
          <a:lstStyle/>
          <a:p>
            <a:pPr>
              <a:defRPr sz="13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3"/>
        <c:txPr>
          <a:bodyPr/>
          <a:lstStyle/>
          <a:p>
            <a:pPr>
              <a:defRPr sz="13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ayout>
        <c:manualLayout>
          <c:xMode val="edge"/>
          <c:yMode val="edge"/>
          <c:x val="0.74462705436156795"/>
          <c:y val="0.30952380952380998"/>
          <c:w val="0.193426042983565"/>
          <c:h val="0.27976190476190499"/>
        </c:manualLayout>
      </c:layout>
      <c:overlay val="0"/>
      <c:spPr>
        <a:noFill/>
        <a:ln w="20268">
          <a:noFill/>
        </a:ln>
      </c:spPr>
      <c:txPr>
        <a:bodyPr/>
        <a:lstStyle/>
        <a:p>
          <a:pPr>
            <a:defRPr sz="1321" b="0" i="0" u="none" strike="noStrike" baseline="0">
              <a:solidFill>
                <a:schemeClr val="bg2"/>
              </a:solidFill>
              <a:latin typeface="Arial"/>
              <a:ea typeface="Arial"/>
              <a:cs typeface="Arial"/>
            </a:defRPr>
          </a:pPr>
          <a:endParaRPr lang="de-DE"/>
        </a:p>
      </c:txPr>
    </c:legend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436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D93506-367F-4CD0-B9B9-41D13445DE1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62444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60A340-2167-4270-89CF-50EB6C0DB42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349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93797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97490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Generate_input</a:t>
            </a:r>
            <a:r>
              <a:rPr lang="en-U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Check </a:t>
            </a:r>
            <a:r>
              <a:rPr lang="en-US" dirty="0" err="1"/>
              <a:t>ecg_length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Hamming window (</a:t>
            </a:r>
            <a:r>
              <a:rPr lang="en-US" dirty="0" err="1"/>
              <a:t>ecg_chunk</a:t>
            </a:r>
            <a:r>
              <a:rPr lang="en-US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Fill histogram </a:t>
            </a:r>
            <a:r>
              <a:rPr lang="en-US" dirty="0" err="1"/>
              <a:t>ringbuffer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Until then : return []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Return [ max </a:t>
            </a:r>
            <a:r>
              <a:rPr lang="en-US" dirty="0" err="1"/>
              <a:t>idx</a:t>
            </a:r>
            <a:r>
              <a:rPr lang="en-US" dirty="0"/>
              <a:t> ] 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                ( 1 x 26 )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 err="1"/>
              <a:t>Process_histogram</a:t>
            </a:r>
            <a:r>
              <a:rPr lang="en-US" dirty="0"/>
              <a:t>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Cut window ( 104 x 121 )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Get max </a:t>
            </a:r>
            <a:r>
              <a:rPr lang="en-US" dirty="0" err="1"/>
              <a:t>val</a:t>
            </a:r>
            <a:r>
              <a:rPr lang="en-US" dirty="0"/>
              <a:t>, max </a:t>
            </a:r>
            <a:r>
              <a:rPr lang="en-US" dirty="0" err="1"/>
              <a:t>idx</a:t>
            </a: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 err="1"/>
              <a:t>Process_values</a:t>
            </a:r>
            <a:r>
              <a:rPr lang="en-US" dirty="0"/>
              <a:t>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Lowpass </a:t>
            </a:r>
            <a:r>
              <a:rPr lang="en-US" dirty="0" err="1"/>
              <a:t>idx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/>
              <a:t>Downsample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New max ( </a:t>
            </a:r>
            <a:r>
              <a:rPr lang="en-US" dirty="0" err="1"/>
              <a:t>idx</a:t>
            </a:r>
            <a:r>
              <a:rPr lang="en-US" dirty="0"/>
              <a:t> 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12521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7091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7" name="Picture 25" descr="titel_master_1024_768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565400"/>
            <a:ext cx="7704138" cy="15843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A1D0E5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pic>
        <p:nvPicPr>
          <p:cNvPr id="8215" name="Picture 23" descr="hm_W_011_1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0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algn="l"/>
            <a:r>
              <a:rPr lang="de-DE" altLang="de-DE" sz="1000">
                <a:solidFill>
                  <a:srgbClr val="A4A7A6"/>
                </a:solidFill>
              </a:rPr>
              <a:t>Hochschule Mannheim University of Applied Sciences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610988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8" name="Picture 60" descr="header_master_1024_133_rg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9144000" cy="304800"/>
          </a:xfrm>
          <a:prstGeom prst="rect">
            <a:avLst/>
          </a:prstGeom>
          <a:solidFill>
            <a:srgbClr val="A4A7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71550" y="2636838"/>
            <a:ext cx="7704138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1773238"/>
            <a:ext cx="770413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990601" y="6629400"/>
            <a:ext cx="5165576" cy="18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pic>
        <p:nvPicPr>
          <p:cNvPr id="7227" name="Picture 59" descr="hm_W_011_1-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6607274" y="65500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7" r:id="rId2"/>
  </p:sldLayoutIdLst>
  <p:transition/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2pPr>
      <a:lvl3pPr marL="366713" indent="-182563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552450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7381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5pPr>
      <a:lvl6pPr marL="11953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6pPr>
      <a:lvl7pPr marL="16525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7pPr>
      <a:lvl8pPr marL="21097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8pPr>
      <a:lvl9pPr marL="25669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71550" y="1773238"/>
            <a:ext cx="7704138" cy="792162"/>
          </a:xfrm>
        </p:spPr>
        <p:txBody>
          <a:bodyPr/>
          <a:lstStyle/>
          <a:p>
            <a:r>
              <a:rPr lang="de-DE" altLang="de-DE" dirty="0"/>
              <a:t>SIP2 Zwischenpräsentation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565400"/>
            <a:ext cx="7704138" cy="1584325"/>
          </a:xfrm>
        </p:spPr>
        <p:txBody>
          <a:bodyPr/>
          <a:lstStyle/>
          <a:p>
            <a:r>
              <a:rPr lang="de-DE" altLang="de-DE" dirty="0"/>
              <a:t>SIP2</a:t>
            </a:r>
          </a:p>
          <a:p>
            <a:r>
              <a:rPr lang="de-DE" altLang="de-DE" dirty="0"/>
              <a:t>Alexandros </a:t>
            </a:r>
            <a:r>
              <a:rPr lang="de-DE" altLang="de-DE" dirty="0" err="1"/>
              <a:t>Skiadas</a:t>
            </a:r>
            <a:endParaRPr lang="de-DE" altLang="de-DE" dirty="0"/>
          </a:p>
          <a:p>
            <a:r>
              <a:rPr lang="de-DE" altLang="de-DE" dirty="0"/>
              <a:t>Edward </a:t>
            </a:r>
            <a:r>
              <a:rPr lang="de-DE" altLang="de-DE" dirty="0" err="1"/>
              <a:t>Alhanoun</a:t>
            </a:r>
            <a:endParaRPr lang="de-DE" altLang="de-DE" dirty="0"/>
          </a:p>
          <a:p>
            <a:r>
              <a:rPr lang="de-DE" altLang="de-DE" dirty="0"/>
              <a:t>Stanislav </a:t>
            </a:r>
            <a:r>
              <a:rPr lang="de-DE" altLang="de-DE" dirty="0" err="1"/>
              <a:t>Uschakow</a:t>
            </a:r>
            <a:endParaRPr lang="de-DE" altLang="de-DE" dirty="0"/>
          </a:p>
          <a:p>
            <a:endParaRPr lang="de-DE" altLang="de-DE" dirty="0"/>
          </a:p>
          <a:p>
            <a:r>
              <a:rPr lang="de-DE" altLang="de-DE" dirty="0"/>
              <a:t>Mannheim, 10.5.18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gray">
          <a:xfrm>
            <a:off x="971550" y="1412875"/>
            <a:ext cx="77152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de-DE" altLang="de-DE" sz="2200" dirty="0" err="1">
                <a:solidFill>
                  <a:srgbClr val="A1D0E5"/>
                </a:solidFill>
                <a:ea typeface="ＭＳ Ｐゴシック" pitchFamily="28" charset="-128"/>
              </a:rPr>
              <a:t>Fakul</a:t>
            </a:r>
            <a:r>
              <a:rPr lang="en-US" altLang="de-DE" sz="2200" dirty="0">
                <a:solidFill>
                  <a:srgbClr val="A1D0E5"/>
                </a:solidFill>
                <a:ea typeface="ＭＳ Ｐゴシック" pitchFamily="28" charset="-128"/>
              </a:rPr>
              <a:t>t</a:t>
            </a:r>
            <a:r>
              <a:rPr lang="de-DE" altLang="de-DE" sz="2200" dirty="0" err="1">
                <a:solidFill>
                  <a:srgbClr val="A1D0E5"/>
                </a:solidFill>
                <a:ea typeface="ＭＳ Ｐゴシック" pitchFamily="28" charset="-128"/>
              </a:rPr>
              <a:t>ät</a:t>
            </a:r>
            <a:r>
              <a:rPr lang="de-DE" altLang="de-DE" sz="2200" dirty="0">
                <a:solidFill>
                  <a:srgbClr val="A1D0E5"/>
                </a:solidFill>
                <a:ea typeface="ＭＳ Ｐゴシック" pitchFamily="28" charset="-128"/>
              </a:rPr>
              <a:t> für Informationstechnik</a:t>
            </a:r>
          </a:p>
        </p:txBody>
      </p:sp>
    </p:spTree>
    <p:extLst>
      <p:ext uri="{BB962C8B-B14F-4D97-AF65-F5344CB8AC3E}">
        <p14:creationId xmlns:p14="http://schemas.microsoft.com/office/powerpoint/2010/main" val="368550251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br>
              <a:rPr lang="de-DE" altLang="de-DE" dirty="0"/>
            </a:br>
            <a:endParaRPr lang="de-DE" alt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483136C-9CE8-4C03-9D7D-41B57C8F8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0" y="1196752"/>
            <a:ext cx="7812360" cy="5122859"/>
          </a:xfrm>
          <a:prstGeom prst="rect">
            <a:avLst/>
          </a:prstGeom>
        </p:spPr>
      </p:pic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12266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6984826" cy="792162"/>
          </a:xfrm>
        </p:spPr>
        <p:txBody>
          <a:bodyPr/>
          <a:lstStyle/>
          <a:p>
            <a:r>
              <a:rPr lang="de-DE" altLang="de-DE" dirty="0"/>
              <a:t>Überschrift Bildfolie – zwei Bilder mit Text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5373688"/>
            <a:ext cx="3744913" cy="8636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sz="1500" kern="0"/>
              <a:t>Mit seiner Aufnahme in die Elite war Knechts Leben auf eine andre Ebene verpflanzt.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invGray">
          <a:xfrm>
            <a:off x="971550" y="2060848"/>
            <a:ext cx="3744913" cy="309694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76238"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566738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de-DE" altLang="de-DE" sz="1300" b="1" dirty="0">
                <a:solidFill>
                  <a:srgbClr val="000000"/>
                </a:solidFill>
              </a:rPr>
              <a:t>BILD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Positionierungsfläche für Bilder.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Bitte in linker oberer Ecke beginnen.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Bis maximal rechte und/oder untere Begrenzung, ggf. Bild beschneiden.</a:t>
            </a:r>
          </a:p>
          <a:p>
            <a:pPr eaLnBrk="1" hangingPunct="1">
              <a:spcBef>
                <a:spcPct val="30000"/>
              </a:spcBef>
            </a:pPr>
            <a:endParaRPr lang="de-DE" altLang="de-DE" sz="1300" dirty="0">
              <a:solidFill>
                <a:srgbClr val="000000"/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gray">
          <a:xfrm>
            <a:off x="4932363" y="5373688"/>
            <a:ext cx="3743325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188913" indent="133350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marL="339725" indent="123825"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marL="479425" indent="123825"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marL="622300" indent="120650"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marL="1079500" indent="120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1536700" indent="120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1993900" indent="120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2451100" indent="120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  <a:spcAft>
                <a:spcPct val="20000"/>
              </a:spcAft>
            </a:pPr>
            <a:r>
              <a:rPr lang="de-DE" altLang="de-DE" sz="1500">
                <a:solidFill>
                  <a:srgbClr val="000000"/>
                </a:solidFill>
              </a:rPr>
              <a:t>Es war der erste und entscheidende Schritt in seiner Entwicklung geschehen. 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invGray">
          <a:xfrm>
            <a:off x="4932363" y="2060848"/>
            <a:ext cx="3743325" cy="309694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76238"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566738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de-DE" altLang="de-DE" sz="1300" b="1" dirty="0">
                <a:solidFill>
                  <a:srgbClr val="000000"/>
                </a:solidFill>
              </a:rPr>
              <a:t>BILD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Positionierungsfläche für Bilder.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Bitte in linker oberer Ecke beginnen.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Bis maximal rechte und/oder untere Begrenzung, ggf. Bild beschneiden.</a:t>
            </a:r>
          </a:p>
          <a:p>
            <a:pPr eaLnBrk="1" hangingPunct="1">
              <a:spcBef>
                <a:spcPct val="30000"/>
              </a:spcBef>
            </a:pPr>
            <a:endParaRPr lang="de-DE" altLang="de-DE" sz="1300" dirty="0">
              <a:solidFill>
                <a:srgbClr val="000000"/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686099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Bildfolie – Text-Bild-Kombination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3743325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/>
              <a:t>Es war der erste und entscheidende Schritt in seiner Entwicklung geschehen.</a:t>
            </a:r>
          </a:p>
          <a:p>
            <a:pPr marL="134938" lvl="1" indent="-133350"/>
            <a:r>
              <a:rPr lang="de-DE" altLang="de-DE" kern="0"/>
              <a:t>Die amtliche Aufnahme in die Elite mit dem innern</a:t>
            </a:r>
          </a:p>
          <a:p>
            <a:pPr marL="134938" lvl="1" indent="-133350"/>
            <a:r>
              <a:rPr lang="de-DE" altLang="de-DE" kern="0"/>
              <a:t>Erlebnis der Berufung zusammenfällt. </a:t>
            </a:r>
          </a:p>
          <a:p>
            <a:pPr marL="134938" lvl="1" indent="-133350"/>
            <a:r>
              <a:rPr lang="de-DE" altLang="de-DE" kern="0"/>
              <a:t>Es geht durchaus nicht allen Eliteschülern so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invGray">
          <a:xfrm>
            <a:off x="971550" y="2160000"/>
            <a:ext cx="3744913" cy="36004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76238"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566738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de-DE" altLang="de-DE" sz="1300" b="1" dirty="0">
                <a:solidFill>
                  <a:srgbClr val="000000"/>
                </a:solidFill>
              </a:rPr>
              <a:t>BILD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Positionierungsfläche für Bilder.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Bitte in linker oberer Ecke beginnen.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Bis maximal rechte und/oder untere Begrenzung, ggf. Bild beschneiden.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179362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-211487" y="1817566"/>
          <a:ext cx="8063654" cy="4631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Balkendiagramm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61450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884294"/>
              </p:ext>
            </p:extLst>
          </p:nvPr>
        </p:nvGraphicFramePr>
        <p:xfrm>
          <a:off x="467544" y="2132856"/>
          <a:ext cx="5974486" cy="3778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Tortendiagramm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746358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35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Tabelle</a:t>
            </a:r>
          </a:p>
        </p:txBody>
      </p:sp>
      <p:graphicFrame>
        <p:nvGraphicFramePr>
          <p:cNvPr id="6" name="Group 4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2455368"/>
              </p:ext>
            </p:extLst>
          </p:nvPr>
        </p:nvGraphicFramePr>
        <p:xfrm>
          <a:off x="971550" y="2160000"/>
          <a:ext cx="7704138" cy="1915830"/>
        </p:xfrm>
        <a:graphic>
          <a:graphicData uri="http://schemas.openxmlformats.org/drawingml/2006/table">
            <a:tbl>
              <a:tblPr/>
              <a:tblGrid>
                <a:gridCol w="1925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5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Rubrik 1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Rubrik 2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Rubrik 3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Rubrik 4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Zeile 1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A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B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C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Zeile 2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D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E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F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Zeile 3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G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H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I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Zeile 4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J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K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L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706914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Ablaufdiagramm 4 Phasen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invGray">
          <a:xfrm>
            <a:off x="971550" y="2160000"/>
            <a:ext cx="2138363" cy="914400"/>
          </a:xfrm>
          <a:prstGeom prst="homePlate">
            <a:avLst>
              <a:gd name="adj" fmla="val 58464"/>
            </a:avLst>
          </a:prstGeom>
          <a:solidFill>
            <a:srgbClr val="C6E5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de-DE" altLang="de-DE" sz="1600" b="1" dirty="0">
                <a:solidFill>
                  <a:srgbClr val="000000"/>
                </a:solidFill>
              </a:rPr>
              <a:t>Phase 1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invGray">
          <a:xfrm>
            <a:off x="2752725" y="2160000"/>
            <a:ext cx="2189163" cy="914400"/>
          </a:xfrm>
          <a:prstGeom prst="chevron">
            <a:avLst>
              <a:gd name="adj" fmla="val 59852"/>
            </a:avLst>
          </a:prstGeom>
          <a:solidFill>
            <a:srgbClr val="A1D0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2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gray">
          <a:xfrm>
            <a:off x="971550" y="3312000"/>
            <a:ext cx="122555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 dirty="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 dirty="0"/>
              <a:t>Stichwort 2</a:t>
            </a: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invGray">
          <a:xfrm>
            <a:off x="4605338" y="2160000"/>
            <a:ext cx="2189162" cy="914400"/>
          </a:xfrm>
          <a:prstGeom prst="chevron">
            <a:avLst>
              <a:gd name="adj" fmla="val 59852"/>
            </a:avLst>
          </a:prstGeom>
          <a:solidFill>
            <a:srgbClr val="85BD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3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invGray">
          <a:xfrm>
            <a:off x="6480175" y="2160000"/>
            <a:ext cx="2187575" cy="914400"/>
          </a:xfrm>
          <a:prstGeom prst="chevron">
            <a:avLst>
              <a:gd name="adj" fmla="val 59809"/>
            </a:avLst>
          </a:prstGeom>
          <a:solidFill>
            <a:srgbClr val="649F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4</a:t>
            </a: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gray">
          <a:xfrm>
            <a:off x="2824163" y="3312000"/>
            <a:ext cx="1227137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2" name="Rectangle 25"/>
          <p:cNvSpPr>
            <a:spLocks noChangeArrowheads="1"/>
          </p:cNvSpPr>
          <p:nvPr/>
        </p:nvSpPr>
        <p:spPr bwMode="gray">
          <a:xfrm>
            <a:off x="4676775" y="3312000"/>
            <a:ext cx="1227138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3" name="Rectangle 26"/>
          <p:cNvSpPr>
            <a:spLocks noChangeArrowheads="1"/>
          </p:cNvSpPr>
          <p:nvPr/>
        </p:nvSpPr>
        <p:spPr bwMode="gray">
          <a:xfrm>
            <a:off x="6600825" y="3312000"/>
            <a:ext cx="1227138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133340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971550" y="3312000"/>
            <a:ext cx="1208088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 dirty="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 dirty="0"/>
              <a:t>Stichwort 2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invGray">
          <a:xfrm>
            <a:off x="971550" y="2160000"/>
            <a:ext cx="1490663" cy="914400"/>
          </a:xfrm>
          <a:prstGeom prst="homePlate">
            <a:avLst>
              <a:gd name="adj" fmla="val 40755"/>
            </a:avLst>
          </a:prstGeom>
          <a:solidFill>
            <a:srgbClr val="C6E5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1</a:t>
            </a:r>
            <a:endParaRPr lang="de-DE" altLang="de-DE" sz="160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invGray">
          <a:xfrm>
            <a:off x="2217738" y="2160000"/>
            <a:ext cx="1490662" cy="914400"/>
          </a:xfrm>
          <a:prstGeom prst="chevron">
            <a:avLst>
              <a:gd name="adj" fmla="val 40755"/>
            </a:avLst>
          </a:prstGeom>
          <a:solidFill>
            <a:srgbClr val="A1D0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2</a:t>
            </a:r>
            <a:endParaRPr lang="de-DE" altLang="de-DE" sz="160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invGray">
          <a:xfrm>
            <a:off x="3457575" y="2160000"/>
            <a:ext cx="1490663" cy="914400"/>
          </a:xfrm>
          <a:prstGeom prst="chevron">
            <a:avLst>
              <a:gd name="adj" fmla="val 40755"/>
            </a:avLst>
          </a:prstGeom>
          <a:solidFill>
            <a:srgbClr val="85BD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3</a:t>
            </a:r>
            <a:endParaRPr lang="de-DE" altLang="de-DE" sz="160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invGray">
          <a:xfrm>
            <a:off x="4697413" y="2160000"/>
            <a:ext cx="1490662" cy="914400"/>
          </a:xfrm>
          <a:prstGeom prst="chevron">
            <a:avLst>
              <a:gd name="adj" fmla="val 40755"/>
            </a:avLst>
          </a:prstGeom>
          <a:solidFill>
            <a:srgbClr val="649F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4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invGray">
          <a:xfrm>
            <a:off x="5937250" y="2160000"/>
            <a:ext cx="1490663" cy="914400"/>
          </a:xfrm>
          <a:prstGeom prst="chevron">
            <a:avLst>
              <a:gd name="adj" fmla="val 40755"/>
            </a:avLst>
          </a:prstGeom>
          <a:solidFill>
            <a:srgbClr val="4876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46800" rIns="90000" bIns="46800" anchor="ctr"/>
          <a:lstStyle/>
          <a:p>
            <a:r>
              <a:rPr lang="de-DE" altLang="de-DE" sz="1600" b="1">
                <a:solidFill>
                  <a:schemeClr val="bg1"/>
                </a:solidFill>
              </a:rPr>
              <a:t>Phase 5</a:t>
            </a:r>
            <a:endParaRPr lang="de-DE" altLang="de-DE" sz="1600">
              <a:solidFill>
                <a:schemeClr val="bg1"/>
              </a:solidFill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invGray">
          <a:xfrm>
            <a:off x="7177088" y="2160000"/>
            <a:ext cx="1490662" cy="914400"/>
          </a:xfrm>
          <a:prstGeom prst="chevron">
            <a:avLst>
              <a:gd name="adj" fmla="val 40755"/>
            </a:avLst>
          </a:prstGeom>
          <a:solidFill>
            <a:srgbClr val="32578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46800" rIns="90000" bIns="46800" anchor="ctr"/>
          <a:lstStyle/>
          <a:p>
            <a:r>
              <a:rPr lang="de-DE" altLang="de-DE" sz="1600" b="1">
                <a:solidFill>
                  <a:schemeClr val="bg1"/>
                </a:solidFill>
              </a:rPr>
              <a:t>Phase 6</a:t>
            </a:r>
            <a:endParaRPr lang="de-DE" altLang="de-DE" sz="1600">
              <a:solidFill>
                <a:schemeClr val="bg1"/>
              </a:solidFill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gray">
          <a:xfrm>
            <a:off x="2235200" y="3312000"/>
            <a:ext cx="12065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gray">
          <a:xfrm>
            <a:off x="3497263" y="3312000"/>
            <a:ext cx="1208087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gray">
          <a:xfrm>
            <a:off x="4722813" y="3312000"/>
            <a:ext cx="1208087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gray">
          <a:xfrm>
            <a:off x="5954713" y="3312000"/>
            <a:ext cx="12065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gray">
          <a:xfrm>
            <a:off x="7216775" y="3312000"/>
            <a:ext cx="1208088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Ablaufdiagramm 6 Phasen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462617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4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Organigramm</a:t>
            </a:r>
          </a:p>
        </p:txBody>
      </p: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1003300" y="2160000"/>
            <a:ext cx="7639050" cy="3730625"/>
            <a:chOff x="372" y="1344"/>
            <a:chExt cx="5136" cy="2508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invGray">
            <a:xfrm>
              <a:off x="2148" y="1344"/>
              <a:ext cx="1536" cy="384"/>
            </a:xfrm>
            <a:prstGeom prst="rect">
              <a:avLst/>
            </a:prstGeom>
            <a:solidFill>
              <a:srgbClr val="649FC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gray">
            <a:xfrm>
              <a:off x="2148" y="1360"/>
              <a:ext cx="153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 dirty="0">
                  <a:solidFill>
                    <a:srgbClr val="000000"/>
                  </a:solidFill>
                </a:rPr>
                <a:t>Funktion</a:t>
              </a:r>
            </a:p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 dirty="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invGray">
            <a:xfrm>
              <a:off x="2148" y="2096"/>
              <a:ext cx="1536" cy="384"/>
            </a:xfrm>
            <a:prstGeom prst="rect">
              <a:avLst/>
            </a:prstGeom>
            <a:solidFill>
              <a:srgbClr val="C6E5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gray">
            <a:xfrm>
              <a:off x="2148" y="2112"/>
              <a:ext cx="153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invGray">
            <a:xfrm>
              <a:off x="3924" y="2096"/>
              <a:ext cx="1536" cy="384"/>
            </a:xfrm>
            <a:prstGeom prst="rect">
              <a:avLst/>
            </a:prstGeom>
            <a:solidFill>
              <a:srgbClr val="C6E5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gray">
            <a:xfrm>
              <a:off x="3924" y="2112"/>
              <a:ext cx="153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invGray">
            <a:xfrm>
              <a:off x="372" y="2096"/>
              <a:ext cx="1536" cy="384"/>
            </a:xfrm>
            <a:prstGeom prst="rect">
              <a:avLst/>
            </a:prstGeom>
            <a:solidFill>
              <a:srgbClr val="C6E5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gray">
            <a:xfrm>
              <a:off x="372" y="2112"/>
              <a:ext cx="153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 dirty="0">
                  <a:solidFill>
                    <a:srgbClr val="000000"/>
                  </a:solidFill>
                </a:rPr>
                <a:t>Funktion</a:t>
              </a:r>
            </a:p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 dirty="0">
                  <a:solidFill>
                    <a:srgbClr val="000000"/>
                  </a:solidFill>
                </a:rPr>
                <a:t>Name</a:t>
              </a:r>
            </a:p>
          </p:txBody>
        </p:sp>
        <p:grpSp>
          <p:nvGrpSpPr>
            <p:cNvPr id="15" name="Group 11"/>
            <p:cNvGrpSpPr>
              <a:grpSpLocks/>
            </p:cNvGrpSpPr>
            <p:nvPr/>
          </p:nvGrpSpPr>
          <p:grpSpPr bwMode="auto">
            <a:xfrm>
              <a:off x="1236" y="1728"/>
              <a:ext cx="3552" cy="376"/>
              <a:chOff x="1200" y="1440"/>
              <a:chExt cx="3552" cy="376"/>
            </a:xfrm>
          </p:grpSpPr>
          <p:sp>
            <p:nvSpPr>
              <p:cNvPr id="37" name="Line 12"/>
              <p:cNvSpPr>
                <a:spLocks noChangeShapeType="1"/>
              </p:cNvSpPr>
              <p:nvPr/>
            </p:nvSpPr>
            <p:spPr bwMode="invGray">
              <a:xfrm>
                <a:off x="1200" y="1632"/>
                <a:ext cx="3552" cy="0"/>
              </a:xfrm>
              <a:prstGeom prst="line">
                <a:avLst/>
              </a:prstGeom>
              <a:noFill/>
              <a:ln w="31750">
                <a:solidFill>
                  <a:srgbClr val="8C8E8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38" name="Line 13"/>
              <p:cNvSpPr>
                <a:spLocks noChangeShapeType="1"/>
              </p:cNvSpPr>
              <p:nvPr/>
            </p:nvSpPr>
            <p:spPr bwMode="invGray">
              <a:xfrm>
                <a:off x="2880" y="1440"/>
                <a:ext cx="0" cy="192"/>
              </a:xfrm>
              <a:prstGeom prst="line">
                <a:avLst/>
              </a:prstGeom>
              <a:noFill/>
              <a:ln w="31750">
                <a:solidFill>
                  <a:srgbClr val="8C8E8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39" name="Line 14"/>
              <p:cNvSpPr>
                <a:spLocks noChangeShapeType="1"/>
              </p:cNvSpPr>
              <p:nvPr/>
            </p:nvSpPr>
            <p:spPr bwMode="invGray">
              <a:xfrm>
                <a:off x="2880" y="1624"/>
                <a:ext cx="0" cy="192"/>
              </a:xfrm>
              <a:prstGeom prst="line">
                <a:avLst/>
              </a:prstGeom>
              <a:noFill/>
              <a:ln w="31750">
                <a:solidFill>
                  <a:srgbClr val="8C8E8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40" name="Line 15"/>
              <p:cNvSpPr>
                <a:spLocks noChangeShapeType="1"/>
              </p:cNvSpPr>
              <p:nvPr/>
            </p:nvSpPr>
            <p:spPr bwMode="invGray">
              <a:xfrm>
                <a:off x="4744" y="1624"/>
                <a:ext cx="0" cy="192"/>
              </a:xfrm>
              <a:prstGeom prst="line">
                <a:avLst/>
              </a:prstGeom>
              <a:noFill/>
              <a:ln w="31750">
                <a:solidFill>
                  <a:srgbClr val="8C8E8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41" name="Line 16"/>
              <p:cNvSpPr>
                <a:spLocks noChangeShapeType="1"/>
              </p:cNvSpPr>
              <p:nvPr/>
            </p:nvSpPr>
            <p:spPr bwMode="invGray">
              <a:xfrm>
                <a:off x="1208" y="1624"/>
                <a:ext cx="0" cy="192"/>
              </a:xfrm>
              <a:prstGeom prst="line">
                <a:avLst/>
              </a:prstGeom>
              <a:noFill/>
              <a:ln w="31750">
                <a:solidFill>
                  <a:srgbClr val="8C8E8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</p:grpSp>
        <p:sp>
          <p:nvSpPr>
            <p:cNvPr id="16" name="Rectangle 19"/>
            <p:cNvSpPr>
              <a:spLocks noChangeArrowheads="1"/>
            </p:cNvSpPr>
            <p:nvPr/>
          </p:nvSpPr>
          <p:spPr bwMode="gray">
            <a:xfrm>
              <a:off x="660" y="2592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gray">
            <a:xfrm>
              <a:off x="660" y="3024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8" name="Rectangle 23"/>
            <p:cNvSpPr>
              <a:spLocks noChangeArrowheads="1"/>
            </p:cNvSpPr>
            <p:nvPr/>
          </p:nvSpPr>
          <p:spPr bwMode="gray">
            <a:xfrm>
              <a:off x="660" y="3456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invGray">
            <a:xfrm>
              <a:off x="2244" y="2488"/>
              <a:ext cx="0" cy="1118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invGray">
            <a:xfrm rot="5400000">
              <a:off x="2340" y="2636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1" name="Rectangle 28"/>
            <p:cNvSpPr>
              <a:spLocks noChangeArrowheads="1"/>
            </p:cNvSpPr>
            <p:nvPr/>
          </p:nvSpPr>
          <p:spPr bwMode="gray">
            <a:xfrm>
              <a:off x="2436" y="2604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22" name="Line 29"/>
            <p:cNvSpPr>
              <a:spLocks noChangeShapeType="1"/>
            </p:cNvSpPr>
            <p:nvPr/>
          </p:nvSpPr>
          <p:spPr bwMode="invGray">
            <a:xfrm rot="5400000">
              <a:off x="2340" y="3068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3" name="Rectangle 30"/>
            <p:cNvSpPr>
              <a:spLocks noChangeArrowheads="1"/>
            </p:cNvSpPr>
            <p:nvPr/>
          </p:nvSpPr>
          <p:spPr bwMode="gray">
            <a:xfrm>
              <a:off x="2436" y="3036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24" name="Line 31"/>
            <p:cNvSpPr>
              <a:spLocks noChangeShapeType="1"/>
            </p:cNvSpPr>
            <p:nvPr/>
          </p:nvSpPr>
          <p:spPr bwMode="invGray">
            <a:xfrm rot="5400000">
              <a:off x="2340" y="3500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5" name="Rectangle 32"/>
            <p:cNvSpPr>
              <a:spLocks noChangeArrowheads="1"/>
            </p:cNvSpPr>
            <p:nvPr/>
          </p:nvSpPr>
          <p:spPr bwMode="gray">
            <a:xfrm>
              <a:off x="2436" y="3468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26" name="Line 35"/>
            <p:cNvSpPr>
              <a:spLocks noChangeShapeType="1"/>
            </p:cNvSpPr>
            <p:nvPr/>
          </p:nvSpPr>
          <p:spPr bwMode="invGray">
            <a:xfrm>
              <a:off x="4020" y="2488"/>
              <a:ext cx="0" cy="1118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7" name="Line 36"/>
            <p:cNvSpPr>
              <a:spLocks noChangeShapeType="1"/>
            </p:cNvSpPr>
            <p:nvPr/>
          </p:nvSpPr>
          <p:spPr bwMode="invGray">
            <a:xfrm rot="5400000">
              <a:off x="4116" y="2636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8" name="Rectangle 37"/>
            <p:cNvSpPr>
              <a:spLocks noChangeArrowheads="1"/>
            </p:cNvSpPr>
            <p:nvPr/>
          </p:nvSpPr>
          <p:spPr bwMode="gray">
            <a:xfrm>
              <a:off x="4212" y="2604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29" name="Line 38"/>
            <p:cNvSpPr>
              <a:spLocks noChangeShapeType="1"/>
            </p:cNvSpPr>
            <p:nvPr/>
          </p:nvSpPr>
          <p:spPr bwMode="invGray">
            <a:xfrm rot="5400000">
              <a:off x="4116" y="3068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30" name="Rectangle 39"/>
            <p:cNvSpPr>
              <a:spLocks noChangeArrowheads="1"/>
            </p:cNvSpPr>
            <p:nvPr/>
          </p:nvSpPr>
          <p:spPr bwMode="gray">
            <a:xfrm>
              <a:off x="4212" y="3036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31" name="Line 40"/>
            <p:cNvSpPr>
              <a:spLocks noChangeShapeType="1"/>
            </p:cNvSpPr>
            <p:nvPr/>
          </p:nvSpPr>
          <p:spPr bwMode="invGray">
            <a:xfrm rot="5400000">
              <a:off x="4116" y="3500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32" name="Rectangle 41"/>
            <p:cNvSpPr>
              <a:spLocks noChangeArrowheads="1"/>
            </p:cNvSpPr>
            <p:nvPr/>
          </p:nvSpPr>
          <p:spPr bwMode="gray">
            <a:xfrm>
              <a:off x="4212" y="3468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33" name="Line 45"/>
            <p:cNvSpPr>
              <a:spLocks noChangeShapeType="1"/>
            </p:cNvSpPr>
            <p:nvPr/>
          </p:nvSpPr>
          <p:spPr bwMode="invGray">
            <a:xfrm>
              <a:off x="468" y="2488"/>
              <a:ext cx="0" cy="1118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34" name="Line 46"/>
            <p:cNvSpPr>
              <a:spLocks noChangeShapeType="1"/>
            </p:cNvSpPr>
            <p:nvPr/>
          </p:nvSpPr>
          <p:spPr bwMode="invGray">
            <a:xfrm rot="5400000">
              <a:off x="564" y="2636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35" name="Line 47"/>
            <p:cNvSpPr>
              <a:spLocks noChangeShapeType="1"/>
            </p:cNvSpPr>
            <p:nvPr/>
          </p:nvSpPr>
          <p:spPr bwMode="invGray">
            <a:xfrm rot="5400000">
              <a:off x="564" y="3068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36" name="Line 48"/>
            <p:cNvSpPr>
              <a:spLocks noChangeShapeType="1"/>
            </p:cNvSpPr>
            <p:nvPr/>
          </p:nvSpPr>
          <p:spPr bwMode="invGray">
            <a:xfrm rot="5400000">
              <a:off x="564" y="3500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</p:grp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42" name="Foliennummernplatzhalter 4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081817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  <a:noFill/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704138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81000" indent="-381000">
              <a:buAutoNum type="arabicPeriod"/>
            </a:pPr>
            <a:r>
              <a:rPr lang="de-DE" altLang="de-DE" kern="0" dirty="0"/>
              <a:t>Einleitung</a:t>
            </a:r>
          </a:p>
          <a:p>
            <a:pPr marL="381000" indent="-381000">
              <a:buFontTx/>
              <a:buAutoNum type="arabicPeriod" startAt="2"/>
            </a:pPr>
            <a:r>
              <a:rPr lang="de-DE" altLang="de-DE" kern="0" dirty="0"/>
              <a:t>Signalverarbeitung</a:t>
            </a:r>
          </a:p>
          <a:p>
            <a:pPr marL="381000" indent="-381000">
              <a:buFontTx/>
              <a:buAutoNum type="arabicPeriod" startAt="2"/>
            </a:pPr>
            <a:r>
              <a:rPr lang="en-US" altLang="de-DE" kern="0" dirty="0"/>
              <a:t>M</a:t>
            </a:r>
            <a:r>
              <a:rPr lang="de-DE" altLang="de-DE" kern="0" dirty="0"/>
              <a:t>atlab2Android</a:t>
            </a:r>
          </a:p>
          <a:p>
            <a:pPr marL="381000" indent="-381000">
              <a:buFontTx/>
              <a:buAutoNum type="arabicPeriod" startAt="2"/>
            </a:pPr>
            <a:r>
              <a:rPr lang="de-DE" altLang="de-DE" kern="0" dirty="0"/>
              <a:t>Modulbeschreibung</a:t>
            </a:r>
          </a:p>
          <a:p>
            <a:pPr marL="381000" indent="-381000">
              <a:buFontTx/>
              <a:buAutoNum type="arabicPeriod" startAt="2"/>
            </a:pPr>
            <a:r>
              <a:rPr lang="de-DE" altLang="de-DE" kern="0" dirty="0"/>
              <a:t>Ausblick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834991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344866" cy="736600"/>
          </a:xfrm>
        </p:spPr>
        <p:txBody>
          <a:bodyPr/>
          <a:lstStyle/>
          <a:p>
            <a:r>
              <a:rPr lang="de-DE" altLang="de-DE" dirty="0"/>
              <a:t>1. Einführung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05408" y="21406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000" kern="0" dirty="0"/>
              <a:t>Ziel: Android Modul zur Apnoeerkennung</a:t>
            </a:r>
          </a:p>
          <a:p>
            <a:endParaRPr lang="de-DE" kern="0" dirty="0"/>
          </a:p>
          <a:p>
            <a:pPr>
              <a:buFont typeface="Wingdings" charset="2"/>
              <a:buChar char="Ø"/>
            </a:pPr>
            <a:r>
              <a:rPr lang="de-DE" kern="0" dirty="0"/>
              <a:t>Datenvorverarbeitung (EKG Daten)</a:t>
            </a:r>
          </a:p>
          <a:p>
            <a:pPr lvl="1"/>
            <a:r>
              <a:rPr lang="de-DE" kern="0" dirty="0"/>
              <a:t>AKF Histogramm</a:t>
            </a:r>
          </a:p>
          <a:p>
            <a:pPr lvl="1"/>
            <a:r>
              <a:rPr lang="de-DE" kern="0" dirty="0"/>
              <a:t>Relevante Daten</a:t>
            </a:r>
          </a:p>
          <a:p>
            <a:r>
              <a:rPr lang="de-DE" kern="0" dirty="0"/>
              <a:t>Prototyp Neuronales Netz</a:t>
            </a:r>
          </a:p>
          <a:p>
            <a:pPr lvl="1"/>
            <a:r>
              <a:rPr lang="de-DE" kern="0" dirty="0"/>
              <a:t>Trainieren</a:t>
            </a:r>
          </a:p>
          <a:p>
            <a:pPr>
              <a:buFont typeface="Wingdings" charset="2"/>
              <a:buChar char="Ø"/>
            </a:pPr>
            <a:r>
              <a:rPr lang="de-DE" kern="0" dirty="0" err="1"/>
              <a:t>Matlab</a:t>
            </a:r>
            <a:r>
              <a:rPr lang="de-DE" kern="0" dirty="0"/>
              <a:t> </a:t>
            </a:r>
            <a:r>
              <a:rPr lang="de-DE" kern="0" dirty="0" err="1"/>
              <a:t>to</a:t>
            </a:r>
            <a:r>
              <a:rPr lang="de-DE" kern="0" dirty="0"/>
              <a:t> </a:t>
            </a:r>
            <a:r>
              <a:rPr lang="de-DE" kern="0" dirty="0">
                <a:sym typeface="Wingdings"/>
              </a:rPr>
              <a:t>C++ </a:t>
            </a:r>
            <a:r>
              <a:rPr lang="de-DE" kern="0" dirty="0" err="1">
                <a:sym typeface="Wingdings"/>
              </a:rPr>
              <a:t>to</a:t>
            </a:r>
            <a:r>
              <a:rPr lang="de-DE" kern="0" dirty="0">
                <a:sym typeface="Wingdings"/>
              </a:rPr>
              <a:t> Android</a:t>
            </a:r>
            <a:endParaRPr lang="de-DE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altLang="de-DE" kern="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808519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2. Signalverarbeitung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3096394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kern="0" dirty="0"/>
              <a:t>Ziel: Generieren die </a:t>
            </a:r>
            <a:r>
              <a:rPr lang="de-DE" altLang="de-DE" kern="0" dirty="0" err="1"/>
              <a:t>Featurevektoren</a:t>
            </a:r>
            <a:r>
              <a:rPr lang="de-DE" altLang="de-DE" kern="0" dirty="0"/>
              <a:t> für das neuronale Netz</a:t>
            </a:r>
            <a:r>
              <a:rPr lang="de-DE" altLang="de-DE" dirty="0"/>
              <a:t>.</a:t>
            </a:r>
            <a:endParaRPr lang="de-DE" dirty="0"/>
          </a:p>
          <a:p>
            <a:pPr lvl="1"/>
            <a:endParaRPr lang="de-DE" altLang="de-DE" kern="0" dirty="0"/>
          </a:p>
          <a:p>
            <a:pPr lvl="1"/>
            <a:endParaRPr lang="de-DE" altLang="de-DE" kern="0" dirty="0"/>
          </a:p>
          <a:p>
            <a:pPr lvl="1"/>
            <a:endParaRPr lang="de-DE" altLang="de-DE" kern="0" dirty="0"/>
          </a:p>
          <a:p>
            <a:pPr lvl="1"/>
            <a:endParaRPr lang="de-DE" altLang="de-DE" kern="0" dirty="0"/>
          </a:p>
          <a:p>
            <a:pPr lvl="1"/>
            <a:r>
              <a:rPr lang="de-DE" altLang="de-DE" kern="0" dirty="0"/>
              <a:t> Fensterung der EKG Daten und Generieren</a:t>
            </a:r>
          </a:p>
          <a:p>
            <a:pPr marL="1588" lvl="1" indent="0">
              <a:buNone/>
            </a:pPr>
            <a:r>
              <a:rPr lang="de-DE" altLang="de-DE" kern="0" dirty="0"/>
              <a:t>  des AKF Histogramms.</a:t>
            </a:r>
          </a:p>
          <a:p>
            <a:pPr lvl="1"/>
            <a:endParaRPr lang="de-DE" altLang="de-DE" kern="0" dirty="0"/>
          </a:p>
          <a:p>
            <a:pPr lvl="1"/>
            <a:endParaRPr lang="de-DE" altLang="de-DE" kern="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FA50D20-75BE-4C41-A432-157806BD646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391424"/>
            <a:ext cx="4879630" cy="273630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5B1DCD8-1446-4362-B077-2CD268E2739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153822"/>
            <a:ext cx="4884194" cy="224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2405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0EB3F51-8406-4F90-BFA9-4613669C8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632" y="4075957"/>
            <a:ext cx="4428368" cy="188228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B21990D-DAE7-4F36-B502-75A336D7A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2. Signalverarbeitung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48CFD9F-E26E-42D1-B56C-201DE4138C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FA257B-BEA4-4058-9A91-4DBB90D240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61FA86F-4AF1-4A4D-9AAB-8AC8B26D7BB4}"/>
              </a:ext>
            </a:extLst>
          </p:cNvPr>
          <p:cNvSpPr/>
          <p:nvPr/>
        </p:nvSpPr>
        <p:spPr>
          <a:xfrm>
            <a:off x="755576" y="2551837"/>
            <a:ext cx="79201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endParaRPr lang="de-DE" altLang="de-DE" kern="0" dirty="0">
              <a:sym typeface="Wingdings" panose="05000000000000000000" pitchFamily="2" charset="2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altLang="de-DE" kern="0" dirty="0"/>
              <a:t>AKF-Histogramm </a:t>
            </a:r>
            <a:r>
              <a:rPr lang="de-DE" altLang="de-DE" kern="0" dirty="0">
                <a:sym typeface="Wingdings" panose="05000000000000000000" pitchFamily="2" charset="2"/>
              </a:rPr>
              <a:t> AKF-Matrix  AKF-Fenster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de-DE" altLang="de-DE" kern="0" dirty="0">
              <a:sym typeface="Wingdings" panose="05000000000000000000" pitchFamily="2" charset="2"/>
            </a:endParaRPr>
          </a:p>
          <a:p>
            <a:pPr lvl="1" algn="l"/>
            <a:endParaRPr lang="de-DE" altLang="de-DE" kern="0" dirty="0">
              <a:sym typeface="Wingdings" panose="05000000000000000000" pitchFamily="2" charset="2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de-DE" altLang="de-DE" kern="0" dirty="0">
              <a:sym typeface="Wingdings" panose="05000000000000000000" pitchFamily="2" charset="2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de-DE" altLang="de-DE" kern="0" dirty="0">
              <a:sym typeface="Wingdings" panose="05000000000000000000" pitchFamily="2" charset="2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altLang="de-DE" kern="0" dirty="0">
                <a:sym typeface="Wingdings" panose="05000000000000000000" pitchFamily="2" charset="2"/>
              </a:rPr>
              <a:t>Tiefpassfilterung um nur </a:t>
            </a:r>
          </a:p>
          <a:p>
            <a:pPr lvl="1" algn="l"/>
            <a:r>
              <a:rPr lang="de-DE" altLang="de-DE" kern="0" dirty="0">
                <a:sym typeface="Wingdings" panose="05000000000000000000" pitchFamily="2" charset="2"/>
              </a:rPr>
              <a:t>1. Nebenmaximal zu erhalten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altLang="de-DE" kern="0" dirty="0">
                <a:sym typeface="Wingdings" panose="05000000000000000000" pitchFamily="2" charset="2"/>
              </a:rPr>
              <a:t>Abtastung auf 13 Werte pro</a:t>
            </a:r>
          </a:p>
          <a:p>
            <a:pPr lvl="1" algn="l"/>
            <a:r>
              <a:rPr lang="de-DE" altLang="de-DE" kern="0" dirty="0">
                <a:sym typeface="Wingdings" panose="05000000000000000000" pitchFamily="2" charset="2"/>
              </a:rPr>
              <a:t> AKF-Fenster</a:t>
            </a:r>
          </a:p>
          <a:p>
            <a:pPr lvl="1" algn="l"/>
            <a:endParaRPr lang="de-DE" altLang="de-DE" kern="0" dirty="0">
              <a:sym typeface="Wingdings" panose="05000000000000000000" pitchFamily="2" charset="2"/>
            </a:endParaRPr>
          </a:p>
          <a:p>
            <a:pPr lvl="1" algn="l"/>
            <a:endParaRPr lang="de-DE" altLang="de-DE" kern="0" dirty="0">
              <a:sym typeface="Wingdings" panose="05000000000000000000" pitchFamily="2" charset="2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altLang="de-DE" kern="0" dirty="0">
                <a:sym typeface="Wingdings" panose="05000000000000000000" pitchFamily="2" charset="2"/>
              </a:rPr>
              <a:t>Generierung einer 1 x 26 Matrix zum Training des NN</a:t>
            </a:r>
            <a:endParaRPr lang="de-DE" altLang="de-DE" kern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748D6E1-602C-47F4-90B2-0ED631B758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304" y="2167593"/>
            <a:ext cx="2463192" cy="184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8199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4. Modulbeschreibung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altLang="de-DE" kern="0" dirty="0"/>
              <a:t>2</a:t>
            </a:r>
            <a:r>
              <a:rPr lang="de-DE" altLang="de-DE" kern="0" dirty="0"/>
              <a:t> Klassen</a:t>
            </a:r>
          </a:p>
          <a:p>
            <a:pPr lvl="2"/>
            <a:r>
              <a:rPr lang="en-US" altLang="de-DE" kern="0" dirty="0" err="1"/>
              <a:t>Zeitsignal</a:t>
            </a:r>
            <a:r>
              <a:rPr lang="en-US" altLang="de-DE" kern="0" dirty="0"/>
              <a:t> </a:t>
            </a:r>
            <a:r>
              <a:rPr lang="en-US" altLang="de-DE" kern="0" dirty="0" err="1"/>
              <a:t>Verarbeitung</a:t>
            </a:r>
            <a:endParaRPr lang="en-US" altLang="de-DE" kern="0" dirty="0"/>
          </a:p>
          <a:p>
            <a:pPr lvl="3"/>
            <a:r>
              <a:rPr lang="en-US" altLang="de-DE" kern="0" dirty="0" err="1"/>
              <a:t>Generierung</a:t>
            </a:r>
            <a:r>
              <a:rPr lang="en-US" altLang="de-DE" kern="0" dirty="0"/>
              <a:t> des Histograms</a:t>
            </a:r>
          </a:p>
          <a:p>
            <a:pPr lvl="3"/>
            <a:r>
              <a:rPr lang="en-US" altLang="de-DE" kern="0" dirty="0" err="1"/>
              <a:t>Extraktion</a:t>
            </a:r>
            <a:r>
              <a:rPr lang="en-US" altLang="de-DE" kern="0" dirty="0"/>
              <a:t> der features</a:t>
            </a:r>
          </a:p>
          <a:p>
            <a:pPr lvl="2"/>
            <a:r>
              <a:rPr lang="en-US" altLang="de-DE" kern="0" dirty="0" err="1"/>
              <a:t>Klassifizierung</a:t>
            </a:r>
            <a:endParaRPr lang="en-US" altLang="de-DE" kern="0" dirty="0"/>
          </a:p>
          <a:p>
            <a:pPr lvl="3"/>
            <a:r>
              <a:rPr lang="en-US" altLang="de-DE" kern="0" dirty="0"/>
              <a:t>FFN</a:t>
            </a:r>
          </a:p>
          <a:p>
            <a:pPr lvl="3"/>
            <a:r>
              <a:rPr lang="en-US" altLang="de-DE" kern="0" dirty="0"/>
              <a:t>2 </a:t>
            </a:r>
            <a:r>
              <a:rPr lang="en-US" altLang="de-DE" kern="0" dirty="0" err="1"/>
              <a:t>Klasse</a:t>
            </a:r>
            <a:r>
              <a:rPr lang="en-US" altLang="de-DE" kern="0" dirty="0"/>
              <a:t>: </a:t>
            </a:r>
            <a:r>
              <a:rPr lang="en-US" altLang="de-DE" kern="0" dirty="0" err="1"/>
              <a:t>Apnoe</a:t>
            </a:r>
            <a:r>
              <a:rPr lang="en-US" altLang="de-DE" kern="0" dirty="0"/>
              <a:t> und </a:t>
            </a:r>
            <a:r>
              <a:rPr lang="en-US" altLang="de-DE" kern="0" dirty="0" err="1"/>
              <a:t>kein</a:t>
            </a:r>
            <a:r>
              <a:rPr lang="en-US" altLang="de-DE" kern="0" dirty="0"/>
              <a:t> </a:t>
            </a:r>
            <a:r>
              <a:rPr lang="en-US" altLang="de-DE" kern="0" dirty="0" err="1"/>
              <a:t>Apnoe</a:t>
            </a:r>
            <a:endParaRPr lang="en-US" altLang="de-DE" kern="0" dirty="0"/>
          </a:p>
          <a:p>
            <a:pPr lvl="3"/>
            <a:r>
              <a:rPr lang="en-US" altLang="de-DE" kern="0" dirty="0"/>
              <a:t>Input 26 </a:t>
            </a:r>
            <a:r>
              <a:rPr lang="en-US" altLang="de-DE" kern="0" dirty="0" err="1"/>
              <a:t>Werte</a:t>
            </a:r>
            <a:r>
              <a:rPr lang="en-US" altLang="de-DE" kern="0" dirty="0"/>
              <a:t> ( </a:t>
            </a:r>
            <a:r>
              <a:rPr lang="en-US" altLang="de-DE" kern="0" dirty="0" err="1"/>
              <a:t>max_values</a:t>
            </a:r>
            <a:r>
              <a:rPr lang="en-US" altLang="de-DE" kern="0" dirty="0"/>
              <a:t> </a:t>
            </a:r>
            <a:r>
              <a:rPr lang="en-US" altLang="de-DE" kern="0" dirty="0" err="1"/>
              <a:t>indeces</a:t>
            </a:r>
            <a:r>
              <a:rPr lang="en-US" altLang="de-DE" kern="0" dirty="0"/>
              <a:t> )</a:t>
            </a:r>
          </a:p>
          <a:p>
            <a:pPr marL="1588" lvl="1" indent="0">
              <a:buNone/>
            </a:pPr>
            <a:endParaRPr lang="de-DE" altLang="de-DE" kern="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971879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4. Modulbeschreibung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kern="0" dirty="0"/>
              <a:t>Zeitsignal Vorverarbeitung</a:t>
            </a:r>
            <a:r>
              <a:rPr lang="en-US" altLang="de-DE" kern="0" dirty="0"/>
              <a:t> (</a:t>
            </a:r>
            <a:r>
              <a:rPr lang="en-US" altLang="de-DE" kern="0" dirty="0" err="1"/>
              <a:t>ECGProcessing.m</a:t>
            </a:r>
            <a:r>
              <a:rPr lang="en-US" altLang="de-DE" kern="0" dirty="0"/>
              <a:t>)</a:t>
            </a:r>
            <a:endParaRPr lang="de-DE" altLang="de-DE" kern="0" dirty="0"/>
          </a:p>
          <a:p>
            <a:pPr lvl="1"/>
            <a:endParaRPr lang="de-DE" altLang="de-DE" kern="0" dirty="0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415963FE-2173-42A4-A281-8C6EAFBC82CD}"/>
              </a:ext>
            </a:extLst>
          </p:cNvPr>
          <p:cNvSpPr/>
          <p:nvPr/>
        </p:nvSpPr>
        <p:spPr bwMode="auto">
          <a:xfrm>
            <a:off x="1547664" y="2985737"/>
            <a:ext cx="6192688" cy="360040"/>
          </a:xfrm>
          <a:prstGeom prst="round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input_vector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=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generate_input_vector</a:t>
            </a:r>
            <a:r>
              <a:rPr lang="en-US" dirty="0"/>
              <a:t> ( </a:t>
            </a:r>
            <a:r>
              <a:rPr lang="en-US" dirty="0" err="1"/>
              <a:t>ecg_chunk</a:t>
            </a:r>
            <a:r>
              <a:rPr lang="en-US" dirty="0"/>
              <a:t> )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EF7CDE5-10A9-49EB-97DB-69C2795086DC}"/>
              </a:ext>
            </a:extLst>
          </p:cNvPr>
          <p:cNvSpPr/>
          <p:nvPr/>
        </p:nvSpPr>
        <p:spPr bwMode="auto">
          <a:xfrm>
            <a:off x="1547664" y="4101777"/>
            <a:ext cx="6192688" cy="360040"/>
          </a:xfrm>
          <a:prstGeom prst="round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[</a:t>
            </a:r>
            <a:r>
              <a:rPr lang="en-US" dirty="0" err="1"/>
              <a:t>val</a:t>
            </a:r>
            <a:r>
              <a:rPr lang="en-US" dirty="0"/>
              <a:t>, </a:t>
            </a:r>
            <a:r>
              <a:rPr lang="en-US" dirty="0" err="1"/>
              <a:t>idx</a:t>
            </a:r>
            <a:r>
              <a:rPr lang="en-US" dirty="0"/>
              <a:t>] =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process_histogram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 histogram )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449764E5-D0DB-4AED-A64D-5DB3104ACC90}"/>
              </a:ext>
            </a:extLst>
          </p:cNvPr>
          <p:cNvSpPr/>
          <p:nvPr/>
        </p:nvSpPr>
        <p:spPr bwMode="auto">
          <a:xfrm>
            <a:off x="1547664" y="5248212"/>
            <a:ext cx="6192688" cy="360040"/>
          </a:xfrm>
          <a:prstGeom prst="round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[</a:t>
            </a:r>
            <a:r>
              <a:rPr lang="en-US" dirty="0" err="1"/>
              <a:t>new_val</a:t>
            </a:r>
            <a:r>
              <a:rPr lang="en-US" dirty="0"/>
              <a:t>, </a:t>
            </a:r>
            <a:r>
              <a:rPr lang="en-US" dirty="0" err="1"/>
              <a:t>new_idx</a:t>
            </a:r>
            <a:r>
              <a:rPr lang="en-US" dirty="0"/>
              <a:t>] =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process_values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lang="en-US" dirty="0"/>
              <a:t>( </a:t>
            </a:r>
            <a:r>
              <a:rPr lang="en-US" dirty="0" err="1"/>
              <a:t>val</a:t>
            </a:r>
            <a:r>
              <a:rPr lang="en-US" dirty="0"/>
              <a:t>, </a:t>
            </a:r>
            <a:r>
              <a:rPr lang="en-US" dirty="0" err="1"/>
              <a:t>idx</a:t>
            </a:r>
            <a:r>
              <a:rPr lang="en-US" dirty="0"/>
              <a:t> )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EA36BE2-B49E-4D36-BFEB-C954E0D31D3E}"/>
              </a:ext>
            </a:extLst>
          </p:cNvPr>
          <p:cNvCxnSpPr>
            <a:stCxn id="2" idx="2"/>
            <a:endCxn id="8" idx="0"/>
          </p:cNvCxnSpPr>
          <p:nvPr/>
        </p:nvCxnSpPr>
        <p:spPr bwMode="auto">
          <a:xfrm>
            <a:off x="4644008" y="3345777"/>
            <a:ext cx="0" cy="756000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E65874E-035B-438F-BEC5-083A5BC90F17}"/>
              </a:ext>
            </a:extLst>
          </p:cNvPr>
          <p:cNvCxnSpPr>
            <a:stCxn id="8" idx="2"/>
            <a:endCxn id="10" idx="0"/>
          </p:cNvCxnSpPr>
          <p:nvPr/>
        </p:nvCxnSpPr>
        <p:spPr bwMode="auto">
          <a:xfrm>
            <a:off x="4644008" y="4461817"/>
            <a:ext cx="0" cy="786395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787013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4. Modulbeschreibung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>
              <a:xfrm>
                <a:off x="971550" y="2160000"/>
                <a:ext cx="7677150" cy="3600450"/>
              </a:xfrm>
              <a:prstGeom prst="rect">
                <a:avLst/>
              </a:prstGeom>
            </p:spPr>
            <p:txBody>
              <a:bodyPr/>
              <a:lstStyle>
                <a:lvl1pPr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82563" indent="-180975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366713" indent="-182563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552450" indent="-184150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738188" indent="-184150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195388" indent="-184150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1652588" indent="-184150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109788" indent="-184150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2566988" indent="-184150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1"/>
                <a:r>
                  <a:rPr lang="en-US" altLang="de-DE" kern="0" dirty="0" err="1"/>
                  <a:t>Klassifizierung</a:t>
                </a:r>
                <a:endParaRPr lang="en-US" altLang="de-DE" kern="0" dirty="0"/>
              </a:p>
              <a:p>
                <a:pPr lvl="2"/>
                <a:r>
                  <a:rPr lang="en-US" altLang="de-DE" kern="0" dirty="0" err="1"/>
                  <a:t>Einlagiges</a:t>
                </a:r>
                <a:r>
                  <a:rPr lang="en-US" altLang="de-DE" kern="0" dirty="0"/>
                  <a:t> Perceptron Network</a:t>
                </a:r>
              </a:p>
              <a:p>
                <a:pPr lvl="2"/>
                <a:r>
                  <a:rPr lang="en-US" altLang="de-DE" kern="0" dirty="0" err="1"/>
                  <a:t>Probabilistisches</a:t>
                </a:r>
                <a:r>
                  <a:rPr lang="en-US" altLang="de-DE" kern="0" dirty="0"/>
                  <a:t> </a:t>
                </a:r>
                <a:r>
                  <a:rPr lang="en-US" altLang="de-DE" kern="0" dirty="0" err="1"/>
                  <a:t>Netz</a:t>
                </a:r>
                <a:endParaRPr lang="en-US" altLang="de-DE" kern="0" dirty="0"/>
              </a:p>
              <a:p>
                <a:pPr lvl="3"/>
                <a:r>
                  <a:rPr lang="en-US" altLang="de-DE" kern="0" dirty="0"/>
                  <a:t>Input:</a:t>
                </a:r>
              </a:p>
              <a:p>
                <a:pPr lvl="4"/>
                <a:r>
                  <a:rPr lang="en-US" altLang="de-DE" kern="0" dirty="0"/>
                  <a:t>1x26 </a:t>
                </a:r>
                <a:r>
                  <a:rPr lang="en-US" altLang="de-DE" kern="0" dirty="0" err="1"/>
                  <a:t>Vektor</a:t>
                </a:r>
                <a:r>
                  <a:rPr lang="en-US" altLang="de-DE" kern="0" dirty="0"/>
                  <a:t> ( </a:t>
                </a:r>
                <a:r>
                  <a:rPr lang="en-US" altLang="de-DE" kern="0" dirty="0" err="1"/>
                  <a:t>max_values</a:t>
                </a:r>
                <a:r>
                  <a:rPr lang="en-US" altLang="de-DE" kern="0" dirty="0"/>
                  <a:t>, </a:t>
                </a:r>
                <a:r>
                  <a:rPr lang="en-US" altLang="de-DE" kern="0" dirty="0" err="1"/>
                  <a:t>indeces</a:t>
                </a:r>
                <a:r>
                  <a:rPr lang="en-US" altLang="de-DE" kern="0" dirty="0"/>
                  <a:t> )</a:t>
                </a:r>
              </a:p>
              <a:p>
                <a:pPr lvl="3"/>
                <a:r>
                  <a:rPr lang="en-US" altLang="de-DE" kern="0" dirty="0"/>
                  <a:t>Output</a:t>
                </a:r>
              </a:p>
              <a:p>
                <a:pPr lvl="4"/>
                <a:r>
                  <a:rPr lang="en-US" altLang="de-DE" kern="0" dirty="0"/>
                  <a:t>1x1 double </a:t>
                </a:r>
              </a:p>
              <a:p>
                <a:pPr lvl="5"/>
                <a:r>
                  <a:rPr lang="en-US" altLang="de-DE" kern="0" dirty="0"/>
                  <a:t>1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de-DE" b="0" i="1" kern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de-DE" b="0" i="1" kern="0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acc>
                  </m:oMath>
                </a14:m>
                <a:r>
                  <a:rPr lang="de-DE" altLang="de-DE" kern="0" dirty="0"/>
                  <a:t> 100% Apnoe</a:t>
                </a:r>
              </a:p>
              <a:p>
                <a:pPr lvl="5"/>
                <a:r>
                  <a:rPr lang="en-US" altLang="de-DE" kern="0" dirty="0"/>
                  <a:t>0</a:t>
                </a:r>
                <a:r>
                  <a:rPr lang="de-DE" altLang="de-DE" kern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de-DE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de-DE" i="1" ker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acc>
                  </m:oMath>
                </a14:m>
                <a:r>
                  <a:rPr lang="de-DE" altLang="de-DE" kern="0" dirty="0"/>
                  <a:t> 100% Kein Apnoe</a:t>
                </a:r>
              </a:p>
              <a:p>
                <a:pPr marL="1588" lvl="1" indent="0">
                  <a:buNone/>
                </a:pPr>
                <a:endParaRPr lang="de-DE" altLang="de-DE" kern="0" dirty="0"/>
              </a:p>
            </p:txBody>
          </p:sp>
        </mc:Choice>
        <mc:Fallback xmlns=""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160000"/>
                <a:ext cx="7677150" cy="3600450"/>
              </a:xfrm>
              <a:prstGeom prst="rect">
                <a:avLst/>
              </a:prstGeom>
              <a:blipFill>
                <a:blip r:embed="rId3"/>
                <a:stretch>
                  <a:fillRect l="-476" t="-6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792678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5. Ausblick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kern="0" dirty="0"/>
              <a:t>Erstellung von C++ Code</a:t>
            </a:r>
          </a:p>
          <a:p>
            <a:pPr lvl="1"/>
            <a:r>
              <a:rPr lang="de-DE" altLang="de-DE" kern="0" dirty="0"/>
              <a:t>Kompilierung </a:t>
            </a:r>
          </a:p>
          <a:p>
            <a:pPr lvl="1"/>
            <a:r>
              <a:rPr lang="de-DE" altLang="de-DE" kern="0" dirty="0"/>
              <a:t>Fertigstellung des Android Moduls</a:t>
            </a:r>
          </a:p>
          <a:p>
            <a:pPr lvl="1"/>
            <a:endParaRPr lang="de-DE" altLang="de-DE" kern="0" dirty="0"/>
          </a:p>
          <a:p>
            <a:pPr lvl="1"/>
            <a:endParaRPr lang="de-DE" altLang="de-DE" kern="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071020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HSMA_021_WIN_081216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HSMA_021_WIN_081216</Template>
  <TotalTime>0</TotalTime>
  <Words>757</Words>
  <Application>Microsoft Office PowerPoint</Application>
  <PresentationFormat>Bildschirmpräsentation (4:3)</PresentationFormat>
  <Paragraphs>236</Paragraphs>
  <Slides>18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ＭＳ Ｐゴシック</vt:lpstr>
      <vt:lpstr>Arial</vt:lpstr>
      <vt:lpstr>Cambria Math</vt:lpstr>
      <vt:lpstr>Wingdings</vt:lpstr>
      <vt:lpstr>HSMA_021_WIN_081216</vt:lpstr>
      <vt:lpstr>SIP2 Zwischenpräsentation</vt:lpstr>
      <vt:lpstr>Agenda</vt:lpstr>
      <vt:lpstr>1. Einführung</vt:lpstr>
      <vt:lpstr>2. Signalverarbeitung</vt:lpstr>
      <vt:lpstr>2. Signalverarbeitung</vt:lpstr>
      <vt:lpstr>4. Modulbeschreibung</vt:lpstr>
      <vt:lpstr>4. Modulbeschreibung</vt:lpstr>
      <vt:lpstr>4. Modulbeschreibung</vt:lpstr>
      <vt:lpstr>5. Ausblick</vt:lpstr>
      <vt:lpstr> </vt:lpstr>
      <vt:lpstr>Überschrift Bildfolie – zwei Bilder mit Text</vt:lpstr>
      <vt:lpstr>Überschrift Bildfolie – Text-Bild-Kombination</vt:lpstr>
      <vt:lpstr>Überschrift Balkendiagramm</vt:lpstr>
      <vt:lpstr>Überschrift Tortendiagramm</vt:lpstr>
      <vt:lpstr>Überschrift Tabelle</vt:lpstr>
      <vt:lpstr>Überschrift Ablaufdiagramm 4 Phasen</vt:lpstr>
      <vt:lpstr>Überschrift Ablaufdiagramm 6 Phasen</vt:lpstr>
      <vt:lpstr>Überschrift Organigramm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Frank-Thomas Nürnberg</dc:creator>
  <dc:description>Präsentation mit Beispielfolien - Version Windows;_x000d_
Präsentationsvorlage für Beamer/Screen;_x000d_
Version 2.1; 2008-12-16;</dc:description>
  <cp:lastModifiedBy>Edwar</cp:lastModifiedBy>
  <cp:revision>65</cp:revision>
  <cp:lastPrinted>2001-08-01T07:58:04Z</cp:lastPrinted>
  <dcterms:created xsi:type="dcterms:W3CDTF">2013-12-03T19:59:32Z</dcterms:created>
  <dcterms:modified xsi:type="dcterms:W3CDTF">2018-05-10T13:08:35Z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office implementation</vt:lpwstr>
  </property>
  <property fmtid="{D5CDD505-2E9C-101B-9397-08002B2CF9AE}" pid="3" name="Erstellt am">
    <vt:lpwstr>01-09-2005</vt:lpwstr>
  </property>
  <property fmtid="{D5CDD505-2E9C-101B-9397-08002B2CF9AE}" pid="4" name="Bearbeiter">
    <vt:lpwstr>gadamovich</vt:lpwstr>
  </property>
  <property fmtid="{D5CDD505-2E9C-101B-9397-08002B2CF9AE}" pid="5" name="Version">
    <vt:lpwstr>2.1</vt:lpwstr>
  </property>
  <property fmtid="{D5CDD505-2E9C-101B-9397-08002B2CF9AE}" pid="6" name="Version vom">
    <vt:lpwstr>16-12-2008</vt:lpwstr>
  </property>
</Properties>
</file>