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416" r:id="rId5"/>
    <p:sldId id="417" r:id="rId6"/>
    <p:sldId id="418" r:id="rId7"/>
    <p:sldId id="419" r:id="rId8"/>
    <p:sldId id="380" r:id="rId9"/>
    <p:sldId id="420" r:id="rId10"/>
    <p:sldId id="421" r:id="rId11"/>
    <p:sldId id="422" r:id="rId12"/>
    <p:sldId id="423" r:id="rId13"/>
    <p:sldId id="3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59C1"/>
    <a:srgbClr val="00BBD6"/>
    <a:srgbClr val="B2D235"/>
    <a:srgbClr val="F13B48"/>
    <a:srgbClr val="937863"/>
    <a:srgbClr val="F49D15"/>
    <a:srgbClr val="0EBEA9"/>
    <a:srgbClr val="7DC013"/>
    <a:srgbClr val="FFCC01"/>
    <a:srgbClr val="E92A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434" autoAdjust="0"/>
  </p:normalViewPr>
  <p:slideViewPr>
    <p:cSldViewPr snapToGrid="0" showGuides="1">
      <p:cViewPr varScale="1">
        <p:scale>
          <a:sx n="112" d="100"/>
          <a:sy n="112" d="100"/>
        </p:scale>
        <p:origin x="-756" y="-72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text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03AA-D59E-4F38-9F50-6993286DD190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44420" y="3157855"/>
            <a:ext cx="5183505" cy="17519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Home Depot Product Search Relevance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0476" y="5033914"/>
            <a:ext cx="1551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Jinwei Kang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85246" y="449206"/>
            <a:ext cx="462153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Predictive Model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156835" y="2888615"/>
          <a:ext cx="6301740" cy="2971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0"/>
                <a:gridCol w="2777490"/>
              </a:tblGrid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Algorithms</a:t>
                      </a:r>
                      <a:endParaRPr 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RMSE</a:t>
                      </a:r>
                      <a:endParaRPr 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Lasso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Elastic Net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Ridge Regression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0.46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SVR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0.5529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Bagging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Random Forest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0.476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AdaBoost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Gradient 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XGBoost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LightGBM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Voting Regression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62" name="Rectangle 161"/>
          <p:cNvSpPr/>
          <p:nvPr/>
        </p:nvSpPr>
        <p:spPr>
          <a:xfrm>
            <a:off x="575310" y="2888615"/>
            <a:ext cx="421957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 performed the best with RMSE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0.4530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Bagging performed the sceond best with RMSE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0.4744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74339" y="449206"/>
            <a:ext cx="644334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Hyperparameter Tuning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71805" y="3093720"/>
            <a:ext cx="415353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hyperparmeter tuning, LightGBM performed the best with RMSE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hyperparmeter tuning, random forest performed the best with RMSE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0.4552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5077778" y="3093720"/>
          <a:ext cx="608012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0063"/>
                <a:gridCol w="3040062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Parameter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bootstrap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max_depth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max_features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sqrt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min_samples_leaf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min_samples_split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n_estimators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" name="TextBox 13"/>
          <p:cNvSpPr txBox="1"/>
          <p:nvPr/>
        </p:nvSpPr>
        <p:spPr>
          <a:xfrm>
            <a:off x="5078097" y="2787015"/>
            <a:ext cx="324734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rPr>
              <a:t>Random Forest: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5077778" y="4839970"/>
          <a:ext cx="60801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0063"/>
                <a:gridCol w="3040062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Parameter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learning_rate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0.05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max_bin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max_depth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min_data_in_leaf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num_leaves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" name="TextBox 13"/>
          <p:cNvSpPr txBox="1"/>
          <p:nvPr/>
        </p:nvSpPr>
        <p:spPr>
          <a:xfrm>
            <a:off x="5078097" y="4533265"/>
            <a:ext cx="324734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rPr>
              <a:t>LightGBM: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18840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68189" y="449206"/>
            <a:ext cx="325564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Final Model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07707" y="2280919"/>
            <a:ext cx="56567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stacking random forest and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models, the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final model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performed the best with RMSE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rivate score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0.46185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on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Kaggle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anked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#134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among 2124 participants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9412" y="2108271"/>
            <a:ext cx="3276600" cy="40481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925" y="4390938"/>
            <a:ext cx="6605735" cy="7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537" y="3222273"/>
            <a:ext cx="5001463" cy="72422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438400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438400" y="0"/>
              <a:ext cx="24384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876800" y="0"/>
              <a:ext cx="24384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315200" y="0"/>
              <a:ext cx="24384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53600" y="0"/>
              <a:ext cx="2438400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219200" y="3733184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56000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8944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328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76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712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60821" y="4051935"/>
            <a:ext cx="1422549" cy="532333"/>
            <a:chOff x="601162" y="3850230"/>
            <a:chExt cx="1422549" cy="532333"/>
          </a:xfrm>
        </p:grpSpPr>
        <p:sp>
          <p:nvSpPr>
            <p:cNvPr id="65" name="TextBox 64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0212" y="3850230"/>
              <a:ext cx="140349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Introduction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04292" y="4051935"/>
            <a:ext cx="1403350" cy="532333"/>
            <a:chOff x="601162" y="3850230"/>
            <a:chExt cx="1403350" cy="532333"/>
          </a:xfrm>
        </p:grpSpPr>
        <p:sp>
          <p:nvSpPr>
            <p:cNvPr id="78" name="TextBox 77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0212" y="3850230"/>
              <a:ext cx="1384300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422804" y="4051935"/>
            <a:ext cx="1403350" cy="553720"/>
            <a:chOff x="601162" y="3850230"/>
            <a:chExt cx="1403350" cy="553720"/>
          </a:xfrm>
        </p:grpSpPr>
        <p:sp>
          <p:nvSpPr>
            <p:cNvPr id="81" name="TextBox 80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0212" y="3850230"/>
              <a:ext cx="1384300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Text Pre-Processing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96120" y="4051935"/>
            <a:ext cx="1402450" cy="532333"/>
            <a:chOff x="601162" y="3850230"/>
            <a:chExt cx="1402450" cy="532333"/>
          </a:xfrm>
        </p:grpSpPr>
        <p:sp>
          <p:nvSpPr>
            <p:cNvPr id="88" name="TextBox 87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0212" y="3850230"/>
              <a:ext cx="1348484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Feautres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351122" y="4051935"/>
            <a:ext cx="1402450" cy="553720"/>
            <a:chOff x="601162" y="3850230"/>
            <a:chExt cx="1402450" cy="553720"/>
          </a:xfrm>
        </p:grpSpPr>
        <p:sp>
          <p:nvSpPr>
            <p:cNvPr id="91" name="TextBox 90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.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20212" y="3850230"/>
              <a:ext cx="1175069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Predictive Model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17435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47363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61246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30282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568682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00" name="Title 1"/>
          <p:cNvSpPr txBox="1"/>
          <p:nvPr/>
        </p:nvSpPr>
        <p:spPr>
          <a:xfrm>
            <a:off x="1519519" y="537883"/>
            <a:ext cx="9144000" cy="54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GB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Project Overview</a:t>
            </a:r>
          </a:p>
        </p:txBody>
      </p:sp>
      <p:sp>
        <p:nvSpPr>
          <p:cNvPr id="101" name="Subtitle 2"/>
          <p:cNvSpPr txBox="1"/>
          <p:nvPr/>
        </p:nvSpPr>
        <p:spPr>
          <a:xfrm>
            <a:off x="2444750" y="1018428"/>
            <a:ext cx="730885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 is walking from failure to failure.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771900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143625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542388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93" grpId="0"/>
      <p:bldP spid="94" grpId="0"/>
      <p:bldP spid="95" grpId="0"/>
      <p:bldP spid="96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4843" y="449206"/>
            <a:ext cx="344233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955046"/>
            <a:ext cx="91440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Home Depot want to improve their customers' shopping experience by developing a model that can accurately predict the relevance of search results.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Search relevancy is an implicit measure Home Depot uses to gauge how quickly they can get customers to the right products.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203" y="449206"/>
            <a:ext cx="40316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Overview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4599" y="2982986"/>
            <a:ext cx="9144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train.csv - the training set, contains products, searches, and relevance scores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product_descriptions.csv - contains a text description of each product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attributes.csv -  provides extended information about a subset of the products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553" y="449206"/>
            <a:ext cx="55429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 Pre-Processing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982986"/>
            <a:ext cx="914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Spell Checking: correct the spelling of the search terms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Column of Brands: created the name of the brands column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General Processing: Splitting words, lowercase, removing special characters, removing text between parentheses/brackets, replacing word numbers to numerical expression, and standardize the unit's representations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Tags:  Removing HTML tags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553" y="449206"/>
            <a:ext cx="55429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 Pre-Processing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831856"/>
            <a:ext cx="91440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Accented Characters: Converted and standardized into ASCII characters.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Tokenization:  Tokenizing or splitting a string, text into a list of tokens.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Stemming: Converted to base form of words as root 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Lemmatization: Converted to base form of words as root word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Stop Word: Words like a, an, the, and so on are considered to be stop words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553" y="449206"/>
            <a:ext cx="55429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 Pre-Processing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831856"/>
            <a:ext cx="91440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Accented Characters: Converted and standardized into ASCII characters.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Tokenization:  Tokenizing or splitting a string, text into a list of tokens.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Stemming: Converted to base form of words as root 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Lemmatization: Converted to base form of words as root word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Stop Word: Words like a, an, the, and so on are considered to be stop words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" y="4356100"/>
            <a:ext cx="12192000" cy="2060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0870" y="1901190"/>
            <a:ext cx="4911090" cy="2261178"/>
            <a:chOff x="8689521" y="2353696"/>
            <a:chExt cx="2372434" cy="3479467"/>
          </a:xfrm>
        </p:grpSpPr>
        <p:sp>
          <p:nvSpPr>
            <p:cNvPr id="11" name="TextBox 10"/>
            <p:cNvSpPr txBox="1"/>
            <p:nvPr/>
          </p:nvSpPr>
          <p:spPr>
            <a:xfrm>
              <a:off x="8689522" y="2353696"/>
              <a:ext cx="790601" cy="51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Word Ratio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89521" y="2661404"/>
              <a:ext cx="2372434" cy="3171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ratio of the number of matching words in the brands and search terms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ratio of the number of matching words in the product titles and search terms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ratio of the number of matching words in the product descriptions and search terms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ratio of the number of matching words in the product attributes and search terms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6415" y="175895"/>
            <a:ext cx="4757420" cy="1551522"/>
            <a:chOff x="8661875" y="2412324"/>
            <a:chExt cx="2545067" cy="1705722"/>
          </a:xfrm>
        </p:grpSpPr>
        <p:sp>
          <p:nvSpPr>
            <p:cNvPr id="20" name="TextBox 19"/>
            <p:cNvSpPr txBox="1"/>
            <p:nvPr/>
          </p:nvSpPr>
          <p:spPr>
            <a:xfrm>
              <a:off x="8661875" y="2412324"/>
              <a:ext cx="2486025" cy="370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Tf-idf Common Feature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34508" y="2664580"/>
              <a:ext cx="2372434" cy="1453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customers search terms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 title of the products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a combination of  brands, descriptions, and attributes of products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products ID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2590" y="100330"/>
            <a:ext cx="3411220" cy="1186665"/>
            <a:chOff x="8775246" y="2412324"/>
            <a:chExt cx="2372434" cy="828588"/>
          </a:xfrm>
        </p:grpSpPr>
        <p:sp>
          <p:nvSpPr>
            <p:cNvPr id="23" name="TextBox 22"/>
            <p:cNvSpPr txBox="1"/>
            <p:nvPr/>
          </p:nvSpPr>
          <p:spPr>
            <a:xfrm>
              <a:off x="8775246" y="2412324"/>
              <a:ext cx="2372360" cy="23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Length of Words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75246" y="2661404"/>
              <a:ext cx="2372434" cy="579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length of the search terms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length of the brands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length of the attributes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2590" y="1373505"/>
            <a:ext cx="6419850" cy="2788874"/>
            <a:chOff x="8642317" y="2323687"/>
            <a:chExt cx="2459990" cy="5034002"/>
          </a:xfrm>
        </p:grpSpPr>
        <p:sp>
          <p:nvSpPr>
            <p:cNvPr id="26" name="TextBox 25"/>
            <p:cNvSpPr txBox="1"/>
            <p:nvPr/>
          </p:nvSpPr>
          <p:spPr>
            <a:xfrm>
              <a:off x="8642317" y="2323687"/>
              <a:ext cx="2459990" cy="608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Search Terms Matching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14028" y="2748843"/>
              <a:ext cx="2372434" cy="4608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number of words that search terms match the product titles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number of words that search terms match the product descriptions 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number of words that search terms that match the product attributes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number of words that search terms that match the brands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first word of the search terms match product titles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first word of the search terms match the product descriptions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last word of the search terms match the product titles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last word of the search terms match the product descriptions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840297" y="4964056"/>
            <a:ext cx="251142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81200" y="5636433"/>
            <a:ext cx="82296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total of 34 features</a:t>
            </a:r>
          </a:p>
        </p:txBody>
      </p:sp>
      <p:sp>
        <p:nvSpPr>
          <p:cNvPr id="102" name="Title 13"/>
          <p:cNvSpPr txBox="1"/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8565">
              <a:spcBef>
                <a:spcPct val="0"/>
              </a:spcBef>
              <a:defRPr/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LOGO</a:t>
            </a: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37355"/>
            <a:ext cx="12192000" cy="21634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2135" y="318770"/>
            <a:ext cx="4153535" cy="1817497"/>
            <a:chOff x="8689521" y="2412324"/>
            <a:chExt cx="2372434" cy="1817734"/>
          </a:xfrm>
        </p:grpSpPr>
        <p:sp>
          <p:nvSpPr>
            <p:cNvPr id="14" name="TextBox 13"/>
            <p:cNvSpPr txBox="1"/>
            <p:nvPr/>
          </p:nvSpPr>
          <p:spPr>
            <a:xfrm>
              <a:off x="8689522" y="2412324"/>
              <a:ext cx="1854835" cy="337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Jaccard Distance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89521" y="2661404"/>
              <a:ext cx="2372434" cy="1568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Jaccard distance between product titles and search terms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Jaccard distance between product descriptions and search terms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Jaccard distance between product attributes and search terms</a:t>
              </a: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751745" y="4964056"/>
            <a:ext cx="468852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Features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81200" y="5636433"/>
            <a:ext cx="82296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total of 34 features</a:t>
            </a:r>
          </a:p>
        </p:txBody>
      </p:sp>
      <p:sp>
        <p:nvSpPr>
          <p:cNvPr id="102" name="Title 13"/>
          <p:cNvSpPr txBox="1"/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8565">
              <a:spcBef>
                <a:spcPct val="0"/>
              </a:spcBef>
              <a:defRPr/>
            </a:pP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1842135" y="2202180"/>
            <a:ext cx="4153535" cy="1817497"/>
            <a:chOff x="8689521" y="2412324"/>
            <a:chExt cx="2372434" cy="1817734"/>
          </a:xfrm>
        </p:grpSpPr>
        <p:sp>
          <p:nvSpPr>
            <p:cNvPr id="161" name="TextBox 13"/>
            <p:cNvSpPr txBox="1"/>
            <p:nvPr/>
          </p:nvSpPr>
          <p:spPr>
            <a:xfrm>
              <a:off x="8689522" y="2412324"/>
              <a:ext cx="1854835" cy="337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Levenshtein Distance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689521" y="2661404"/>
              <a:ext cx="2372434" cy="1568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Levenshtein distance between product titles and search terms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Levenshtein distance between product descriptions and search terms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Levenshtein distance between product attributes and search terms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196965" y="227330"/>
            <a:ext cx="4957445" cy="2644451"/>
            <a:chOff x="8689521" y="2412324"/>
            <a:chExt cx="2372939" cy="1191620"/>
          </a:xfrm>
        </p:grpSpPr>
        <p:sp>
          <p:nvSpPr>
            <p:cNvPr id="164" name="TextBox 13"/>
            <p:cNvSpPr txBox="1"/>
            <p:nvPr/>
          </p:nvSpPr>
          <p:spPr>
            <a:xfrm>
              <a:off x="8689521" y="2412324"/>
              <a:ext cx="2372939" cy="15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Word2Vec, Doc2Vec, FastText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689521" y="2564403"/>
              <a:ext cx="2372434" cy="1039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cosine distance between product titles and search terms based on a Word2Vec, Doc2Vec, and FastText model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cosine distance between product descriptions and search terms based on a Word2Vec, Doc2Vec, and FastText model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cosine distance between product attributes and search terms based on a Word2Vec, Doc2Vec, and FastText model</a:t>
              </a:r>
            </a:p>
          </p:txBody>
        </p:sp>
      </p:grp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0" grpId="0"/>
      <p:bldP spid="10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Custom 5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546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710</Words>
  <Application>Microsoft Office PowerPoint</Application>
  <PresentationFormat>Custom</PresentationFormat>
  <Paragraphs>142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17520-1906</cp:lastModifiedBy>
  <cp:revision>1371</cp:revision>
  <dcterms:created xsi:type="dcterms:W3CDTF">2015-06-05T10:23:00Z</dcterms:created>
  <dcterms:modified xsi:type="dcterms:W3CDTF">2019-10-21T22:42:34Z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