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416" r:id="rId5"/>
    <p:sldId id="417" r:id="rId6"/>
    <p:sldId id="418" r:id="rId7"/>
    <p:sldId id="380" r:id="rId8"/>
    <p:sldId id="420" r:id="rId9"/>
    <p:sldId id="424" r:id="rId10"/>
    <p:sldId id="421" r:id="rId11"/>
    <p:sldId id="422" r:id="rId12"/>
    <p:sldId id="423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9C1"/>
    <a:srgbClr val="00BBD6"/>
    <a:srgbClr val="B2D235"/>
    <a:srgbClr val="F13B48"/>
    <a:srgbClr val="937863"/>
    <a:srgbClr val="F49D15"/>
    <a:srgbClr val="0EBEA9"/>
    <a:srgbClr val="7DC013"/>
    <a:srgbClr val="FFCC01"/>
    <a:srgbClr val="E92A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434" autoAdjust="0"/>
  </p:normalViewPr>
  <p:slideViewPr>
    <p:cSldViewPr snapToGrid="0" showGuides="1">
      <p:cViewPr varScale="1">
        <p:scale>
          <a:sx n="112" d="100"/>
          <a:sy n="112" d="100"/>
        </p:scale>
        <p:origin x="-756" y="-7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4420" y="3157855"/>
            <a:ext cx="5183505" cy="17519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 Depot Product Search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476" y="5033914"/>
            <a:ext cx="1551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Jinwei Kang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5246" y="449206"/>
            <a:ext cx="46215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156835" y="2888615"/>
          <a:ext cx="6301740" cy="2971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0"/>
                <a:gridCol w="2777490"/>
              </a:tblGrid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Algorithms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Lasso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Elastic Net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Ridge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SVR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0.5529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Bagging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AdaBoost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LightGBM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Voting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62" name="Rectangle 161"/>
          <p:cNvSpPr/>
          <p:nvPr/>
        </p:nvSpPr>
        <p:spPr>
          <a:xfrm>
            <a:off x="575310" y="2888615"/>
            <a:ext cx="4219575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Bagging performed the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second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best with RMSE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0.4744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4339" y="449206"/>
            <a:ext cx="64433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Hyperparameter Tuning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71805" y="3093720"/>
            <a:ext cx="4153535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hyperparmeter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tuning,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hyperparmeter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tuning, random forest performed the best with RMSE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0.4552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5077778" y="3093720"/>
          <a:ext cx="608012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bootstrap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max_features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sqrt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min_samples_split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n_estimators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3"/>
          <p:cNvSpPr txBox="1"/>
          <p:nvPr/>
        </p:nvSpPr>
        <p:spPr>
          <a:xfrm>
            <a:off x="5078097" y="278701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Random Forest: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5077778" y="4839970"/>
          <a:ext cx="60801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learning_rate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max_bin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min_data_in_leaf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num_leaves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" name="TextBox 13"/>
          <p:cNvSpPr txBox="1"/>
          <p:nvPr/>
        </p:nvSpPr>
        <p:spPr>
          <a:xfrm>
            <a:off x="5078097" y="453326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LightGBM: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18840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68189" y="449206"/>
            <a:ext cx="32556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Final Model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67747" y="2280919"/>
            <a:ext cx="101095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stacking random forest and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models, 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final model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performed the best with RMSE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0.4521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rivate score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0.46185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on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Kaggle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anked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#134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among 2124 participants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1714" y="4748746"/>
            <a:ext cx="7662122" cy="7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537" y="3222273"/>
            <a:ext cx="5001463" cy="724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219200" y="3733184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56000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944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328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76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712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0821" y="4051935"/>
            <a:ext cx="1422549" cy="532333"/>
            <a:chOff x="601162" y="3850230"/>
            <a:chExt cx="1422549" cy="532333"/>
          </a:xfrm>
        </p:grpSpPr>
        <p:sp>
          <p:nvSpPr>
            <p:cNvPr id="65" name="TextBox 64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212" y="3850230"/>
              <a:ext cx="14034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04292" y="4051935"/>
            <a:ext cx="1403350" cy="532333"/>
            <a:chOff x="601162" y="3850230"/>
            <a:chExt cx="1403350" cy="532333"/>
          </a:xfrm>
        </p:grpSpPr>
        <p:sp>
          <p:nvSpPr>
            <p:cNvPr id="78" name="TextBox 7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212" y="3850230"/>
              <a:ext cx="138430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2804" y="4051935"/>
            <a:ext cx="1403350" cy="553720"/>
            <a:chOff x="601162" y="3850230"/>
            <a:chExt cx="1403350" cy="553720"/>
          </a:xfrm>
        </p:grpSpPr>
        <p:sp>
          <p:nvSpPr>
            <p:cNvPr id="81" name="TextBox 8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0212" y="3850230"/>
              <a:ext cx="1384300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Text Pre-Processing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96120" y="4051935"/>
            <a:ext cx="1402450" cy="532333"/>
            <a:chOff x="601162" y="3850230"/>
            <a:chExt cx="1402450" cy="532333"/>
          </a:xfrm>
        </p:grpSpPr>
        <p:sp>
          <p:nvSpPr>
            <p:cNvPr id="88" name="TextBox 8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0212" y="3850230"/>
              <a:ext cx="134848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Feautres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351122" y="4051935"/>
            <a:ext cx="1402450" cy="553720"/>
            <a:chOff x="601162" y="3850230"/>
            <a:chExt cx="1402450" cy="553720"/>
          </a:xfrm>
        </p:grpSpPr>
        <p:sp>
          <p:nvSpPr>
            <p:cNvPr id="91" name="TextBox 9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0212" y="3850230"/>
              <a:ext cx="1175069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Predictive Model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17435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7363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61246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302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686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1519519" y="537883"/>
            <a:ext cx="9144000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Project Overview</a:t>
            </a:r>
          </a:p>
        </p:txBody>
      </p:sp>
      <p:sp>
        <p:nvSpPr>
          <p:cNvPr id="101" name="Subtitle 2"/>
          <p:cNvSpPr txBox="1"/>
          <p:nvPr/>
        </p:nvSpPr>
        <p:spPr>
          <a:xfrm>
            <a:off x="2444750" y="1018428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 is walking from failure to failure.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771900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143625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542388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93" grpId="0"/>
      <p:bldP spid="94" grpId="0"/>
      <p:bldP spid="95" grpId="0"/>
      <p:bldP spid="96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4843" y="449206"/>
            <a:ext cx="344233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55046"/>
            <a:ext cx="9144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Home Depot want to improve their customers' shopping experience by developing a model that can accurately predict the relevance of search results.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Search relevancy is an implicit measure Home Depot uses to gauge how quickly they can get customers to the right products.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203" y="449206"/>
            <a:ext cx="40316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Overview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941" y="2965947"/>
            <a:ext cx="51942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train.csv - the training set, contains products, searches, and relevance scores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product_descriptions.csv - contains a text description of each product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attributes.csv -  provides extended information about a subset of the products 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80314" y="3123726"/>
            <a:ext cx="4991080" cy="28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82986"/>
            <a:ext cx="914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Spell Checking: correct the spelling of the search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Column of Brands: created the name of the brands column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General Processing: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plitting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words, lowercase, removing special characters, removing text between parentheses/brackets, replacing word numbers to numerical expression, and standardize the unit's representations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Tags: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emoving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HTML tags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and standardized into ASCII characters.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or splitting a string, text into a list of tokens.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 base form of words as root 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 base form of words as root word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words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like a, an, the, and so on are considered to be stop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56100"/>
            <a:ext cx="12192000" cy="2060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40297" y="4964056"/>
            <a:ext cx="25114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57334" y="332046"/>
            <a:ext cx="7368208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Total of 34 features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Length of 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Word matching counts,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Words ratio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TF-IDF,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Cosine distance of Word2Vec, Doc2Vec,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FastText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distance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Levenshtein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distance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95560" y="4810709"/>
            <a:ext cx="7930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 for Random Forest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438" y="1372399"/>
            <a:ext cx="4143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0039" y="210142"/>
            <a:ext cx="696875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Top 4 important feature for random forest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ration_title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the ratio of the number of the number of matching words in the product titles and search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ft_sim_in_desc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the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consine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distance between product descriptions and search terms based on a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FastText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product_uid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product ID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leven_in_title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: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Levenshtein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distance between product titles and search terms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95560" y="4810709"/>
            <a:ext cx="7930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 for </a:t>
            </a:r>
            <a:r>
              <a:rPr lang="en-US" sz="4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LightGBM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167" y="1306286"/>
            <a:ext cx="673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Top 4 important features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leven_in_titile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ft_sim_in_desc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,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product_uid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are both important in random forest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0417" y="1380829"/>
            <a:ext cx="4333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546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471</Words>
  <Application>Microsoft Office PowerPoint</Application>
  <PresentationFormat>Custom</PresentationFormat>
  <Paragraphs>117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17520-1906</cp:lastModifiedBy>
  <cp:revision>1375</cp:revision>
  <dcterms:created xsi:type="dcterms:W3CDTF">2015-06-05T10:23:00Z</dcterms:created>
  <dcterms:modified xsi:type="dcterms:W3CDTF">2019-10-28T21:23:59Z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