
<file path=[Content_Types].xml><?xml version="1.0" encoding="utf-8"?>
<Types xmlns="http://schemas.openxmlformats.org/package/2006/content-types">
  <Default Extension="bin" ContentType="application/vnd.openxmlformats-officedocument.oleObject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60" r:id="rId4"/>
    <p:sldId id="270" r:id="rId5"/>
    <p:sldId id="273" r:id="rId6"/>
    <p:sldId id="274" r:id="rId7"/>
    <p:sldId id="276" r:id="rId8"/>
    <p:sldId id="275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93" autoAdjust="0"/>
  </p:normalViewPr>
  <p:slideViewPr>
    <p:cSldViewPr>
      <p:cViewPr varScale="1">
        <p:scale>
          <a:sx n="107" d="100"/>
          <a:sy n="107" d="100"/>
        </p:scale>
        <p:origin x="2427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B2-4DF1-AD5C-6E65CC4F4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B2-4DF1-AD5C-6E65CC4F4A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B2-4DF1-AD5C-6E65CC4F4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14816"/>
        <c:axId val="71892288"/>
      </c:lineChart>
      <c:catAx>
        <c:axId val="3171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92288"/>
        <c:crosses val="autoZero"/>
        <c:auto val="1"/>
        <c:lblAlgn val="ctr"/>
        <c:lblOffset val="100"/>
        <c:noMultiLvlLbl val="0"/>
      </c:catAx>
      <c:valAx>
        <c:axId val="71892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1714816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51E-2"/>
          <c:w val="0.4051608225866643"/>
          <c:h val="5.437916195252764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590837733005513E-2"/>
          <c:y val="4.4023044503926391E-2"/>
          <c:w val="0.94382387464194795"/>
          <c:h val="0.83025791768793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5-48D9-B90E-A0A471AC5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axId val="33736192"/>
        <c:axId val="71864832"/>
      </c:barChart>
      <c:catAx>
        <c:axId val="33736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71864832"/>
        <c:crosses val="autoZero"/>
        <c:auto val="1"/>
        <c:lblAlgn val="ctr"/>
        <c:lblOffset val="100"/>
        <c:noMultiLvlLbl val="0"/>
      </c:catAx>
      <c:valAx>
        <c:axId val="7186483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373619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83F9-11A8-4478-86C6-86814407240D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6B005-BA51-45E5-AADD-37C3FEDB3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2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다음날이 추석 연휴라 연차를 쓰고 귀향한 사람이 있을 수 있어 정확하지 못함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지하철 데이터로 시간대별 </a:t>
            </a:r>
            <a:r>
              <a:rPr lang="ko-KR" altLang="en-US" dirty="0" err="1"/>
              <a:t>유출입</a:t>
            </a:r>
            <a:r>
              <a:rPr lang="ko-KR" altLang="en-US" dirty="0"/>
              <a:t> 인구 분석 추가</a:t>
            </a:r>
            <a:endParaRPr lang="en-US" altLang="ko-KR" dirty="0"/>
          </a:p>
          <a:p>
            <a:r>
              <a:rPr lang="ko-KR" altLang="en-US" dirty="0"/>
              <a:t>지도  데이터 시각화 후 어떤 구</a:t>
            </a:r>
            <a:r>
              <a:rPr lang="en-US" altLang="ko-KR" dirty="0"/>
              <a:t>, </a:t>
            </a:r>
            <a:r>
              <a:rPr lang="ko-KR" altLang="en-US" dirty="0"/>
              <a:t>어떤 역의 데이터를 추가할 지 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6B005-BA51-45E5-AADD-37C3FEDB3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2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6B005-BA51-45E5-AADD-37C3FEDB33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4/12/2020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4/12/2020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4/12/2020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4/12/2020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4/12/2020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4/12/2020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337419" y="247026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마포구 </a:t>
            </a:r>
            <a: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vs </a:t>
            </a: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여의도</a:t>
            </a:r>
            <a:b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Trend </a:t>
            </a:r>
            <a:r>
              <a:rPr lang="ko-KR" altLang="en-US" sz="54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비교 분석</a:t>
            </a:r>
            <a:endParaRPr sz="54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2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2020.04</a:t>
            </a: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kern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김도환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4" name="slide6_group1"/>
          <p:cNvGrpSpPr>
            <a:grpSpLocks/>
          </p:cNvGrpSpPr>
          <p:nvPr/>
        </p:nvGrpSpPr>
        <p:grpSpPr>
          <a:xfrm>
            <a:off x="5612717" y="4015800"/>
            <a:ext cx="481957" cy="419223"/>
            <a:chOff x="5612717" y="4015800"/>
            <a:chExt cx="481957" cy="419223"/>
          </a:xfrm>
        </p:grpSpPr>
        <p:cxnSp>
          <p:nvCxnSpPr>
            <p:cNvPr id="5" name="slide6_shape2"/>
            <p:cNvCxnSpPr/>
            <p:nvPr/>
          </p:nvCxnSpPr>
          <p:spPr>
            <a:xfrm>
              <a:off x="5885435" y="4015800"/>
              <a:ext cx="209238" cy="209238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lide6_shape3"/>
            <p:cNvCxnSpPr/>
            <p:nvPr/>
          </p:nvCxnSpPr>
          <p:spPr>
            <a:xfrm flipH="1">
              <a:off x="5885839" y="4226779"/>
              <a:ext cx="208244" cy="20824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lide6_shape4"/>
            <p:cNvCxnSpPr/>
            <p:nvPr/>
          </p:nvCxnSpPr>
          <p:spPr>
            <a:xfrm rot="10800000">
              <a:off x="5612716" y="4225849"/>
              <a:ext cx="478079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slide6_group2"/>
          <p:cNvGrpSpPr>
            <a:grpSpLocks/>
          </p:cNvGrpSpPr>
          <p:nvPr/>
        </p:nvGrpSpPr>
        <p:grpSpPr>
          <a:xfrm>
            <a:off x="3026742" y="4056164"/>
            <a:ext cx="338494" cy="338494"/>
            <a:chOff x="3026742" y="4056164"/>
            <a:chExt cx="338494" cy="338494"/>
          </a:xfrm>
        </p:grpSpPr>
        <p:cxnSp>
          <p:nvCxnSpPr>
            <p:cNvPr id="9" name="slide6_shape5"/>
            <p:cNvCxnSpPr/>
            <p:nvPr/>
          </p:nvCxnSpPr>
          <p:spPr>
            <a:xfrm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lide6_shape6"/>
            <p:cNvCxnSpPr/>
            <p:nvPr/>
          </p:nvCxnSpPr>
          <p:spPr>
            <a:xfrm rot="5400000" flipH="1">
              <a:off x="3026742" y="4225411"/>
              <a:ext cx="338494" cy="0"/>
            </a:xfrm>
            <a:prstGeom prst="line">
              <a:avLst/>
            </a:prstGeom>
            <a:ln w="28575" cap="flat">
              <a:solidFill>
                <a:schemeClr val="tx2">
                  <a:lumMod val="90000"/>
                  <a:lumOff val="1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2.1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도형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6_shape9"/>
          <p:cNvSpPr/>
          <p:nvPr/>
        </p:nvSpPr>
        <p:spPr>
          <a:xfrm>
            <a:off x="3471850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800" b="1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700" b="1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</a:p>
        </p:txBody>
      </p:sp>
      <p:sp>
        <p:nvSpPr>
          <p:cNvPr id="14" name="slide6_shape10"/>
          <p:cNvSpPr/>
          <p:nvPr/>
        </p:nvSpPr>
        <p:spPr>
          <a:xfrm>
            <a:off x="885875" y="320828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endParaRPr sz="1800" b="1" kern="1200" spc="-5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ko-KR" altLang="en-US" sz="18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15" name="slide6_shape11"/>
          <p:cNvSpPr/>
          <p:nvPr/>
        </p:nvSpPr>
        <p:spPr>
          <a:xfrm>
            <a:off x="6220339" y="3208285"/>
            <a:ext cx="2034253" cy="2034253"/>
          </a:xfrm>
          <a:prstGeom prst="ellipse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시장점유율</a:t>
            </a:r>
            <a:endParaRPr sz="1800" b="1" kern="1200" spc="-1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algn="ctr" defTabSz="914400" latinLnBrk="1"/>
            <a:r>
              <a:rPr lang="en-US" altLang="ko-KR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40% </a:t>
            </a:r>
            <a:r>
              <a:rPr lang="ko-KR" altLang="en-US" sz="1800" b="1" kern="1200" spc="-12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달성</a:t>
            </a:r>
          </a:p>
        </p:txBody>
      </p:sp>
      <p:sp>
        <p:nvSpPr>
          <p:cNvPr id="17" name="slide6_shape12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안에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넣을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경우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</a:p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상하좌우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중앙정렬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권장합니다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10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도형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2.2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도형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7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7_shape3"/>
          <p:cNvSpPr/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>
            <a:off x="400050" y="301942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7" name="slide7_shape5"/>
          <p:cNvSpPr/>
          <p:nvPr/>
        </p:nvSpPr>
        <p:spPr>
          <a:xfrm>
            <a:off x="1924050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할인쿠폰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발급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등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  </a:t>
            </a:r>
          </a:p>
        </p:txBody>
      </p:sp>
      <p:sp>
        <p:nvSpPr>
          <p:cNvPr id="8" name="slide7_shape6"/>
          <p:cNvSpPr/>
          <p:nvPr/>
        </p:nvSpPr>
        <p:spPr>
          <a:xfrm>
            <a:off x="400050" y="445837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7_shape7"/>
          <p:cNvSpPr/>
          <p:nvPr/>
        </p:nvSpPr>
        <p:spPr>
          <a:xfrm>
            <a:off x="1924050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발송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분기별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초청행사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진행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배치</a:t>
            </a:r>
          </a:p>
        </p:txBody>
      </p:sp>
      <p:sp>
        <p:nvSpPr>
          <p:cNvPr id="10" name="slide7_shape8"/>
          <p:cNvSpPr/>
          <p:nvPr/>
        </p:nvSpPr>
        <p:spPr>
          <a:xfrm>
            <a:off x="4587045" y="301942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신규고객</a:t>
            </a:r>
            <a:r>
              <a:rPr lang="en-US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400" b="1" kern="1200" spc="-50">
                <a:solidFill>
                  <a:schemeClr val="lt1"/>
                </a:solidFill>
                <a:latin typeface="나눔고딕"/>
                <a:ea typeface="나눔고딕"/>
                <a:cs typeface="+mn-cs"/>
              </a:rPr>
              <a:t>유치</a:t>
            </a:r>
          </a:p>
        </p:txBody>
      </p:sp>
      <p:sp>
        <p:nvSpPr>
          <p:cNvPr id="11" name="slide7_shape9"/>
          <p:cNvSpPr/>
          <p:nvPr/>
        </p:nvSpPr>
        <p:spPr>
          <a:xfrm>
            <a:off x="6111045" y="301942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할인쿠폰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발급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매장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디스플레이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강화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등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  </a:t>
            </a:r>
          </a:p>
        </p:txBody>
      </p:sp>
      <p:sp>
        <p:nvSpPr>
          <p:cNvPr id="12" name="slide7_shape10"/>
          <p:cNvSpPr/>
          <p:nvPr/>
        </p:nvSpPr>
        <p:spPr>
          <a:xfrm>
            <a:off x="4587045" y="4458376"/>
            <a:ext cx="1467296" cy="1361400"/>
          </a:xfrm>
          <a:prstGeom prst="rect">
            <a:avLst/>
          </a:prstGeom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1"/>
            <a:tileRect/>
          </a:gradFill>
          <a:ln w="9525" cap="flat">
            <a:solidFill>
              <a:schemeClr val="accent4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기존고객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914400" latinLnBrk="1"/>
            <a:r>
              <a:rPr lang="ko-KR" altLang="en-US" sz="14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로열티강화</a:t>
            </a:r>
            <a:endParaRPr sz="1400" b="1" kern="1200" spc="-5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7_shape11"/>
          <p:cNvSpPr/>
          <p:nvPr/>
        </p:nvSpPr>
        <p:spPr>
          <a:xfrm>
            <a:off x="6111045" y="4458376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1"/>
            <a:tileRect/>
          </a:gradFill>
          <a:ln w="9525" cap="flat">
            <a:noFill/>
            <a:prstDash val="soli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쿠폰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북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발송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542925" lvl="0" indent="-276225" algn="l" defTabSz="914400" latinLnBrk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분기별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초청행사</a:t>
            </a:r>
            <a:r>
              <a:rPr lang="en-US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/>
                <a:ea typeface="나눔고딕"/>
                <a:cs typeface="+mn-cs"/>
              </a:rPr>
              <a:t>진행</a:t>
            </a:r>
          </a:p>
        </p:txBody>
      </p:sp>
      <p:sp>
        <p:nvSpPr>
          <p:cNvPr id="15" name="slide7_shape12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또는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SmartArt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</a:p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도형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다이어그램을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slide7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11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7_shape14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도형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8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graphicFrame>
        <p:nvGraphicFramePr>
          <p:cNvPr id="6" name="slide8_graphicFrame1"/>
          <p:cNvGraphicFramePr>
            <a:graphicFrameLocks noGrp="1"/>
          </p:cNvGraphicFramePr>
          <p:nvPr/>
        </p:nvGraphicFramePr>
        <p:xfrm>
          <a:off x="2257425" y="2647950"/>
          <a:ext cx="6627679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8_shape4"/>
          <p:cNvSpPr/>
          <p:nvPr/>
        </p:nvSpPr>
        <p:spPr>
          <a:xfrm>
            <a:off x="259796" y="1631109"/>
            <a:ext cx="1959530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  <a:endParaRPr sz="1200" b="1" kern="120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8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8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12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3.2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9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9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9_shape4"/>
          <p:cNvSpPr/>
          <p:nvPr/>
        </p:nvSpPr>
        <p:spPr>
          <a:xfrm>
            <a:off x="259796" y="1631109"/>
            <a:ext cx="1978580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graphicFrame>
        <p:nvGraphicFramePr>
          <p:cNvPr id="7" name="slide9_graphicFrame1"/>
          <p:cNvGraphicFramePr>
            <a:graphicFrameLocks noGrp="1"/>
          </p:cNvGraphicFramePr>
          <p:nvPr/>
        </p:nvGraphicFramePr>
        <p:xfrm>
          <a:off x="2194595" y="2913137"/>
          <a:ext cx="6624736" cy="317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9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9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3.3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0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0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10_shape4"/>
          <p:cNvSpPr/>
          <p:nvPr/>
        </p:nvSpPr>
        <p:spPr>
          <a:xfrm>
            <a:off x="259795" y="1631109"/>
            <a:ext cx="1988105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8" name="slide10_shape5"/>
          <p:cNvSpPr/>
          <p:nvPr/>
        </p:nvSpPr>
        <p:spPr>
          <a:xfrm>
            <a:off x="2303749" y="1631109"/>
            <a:ext cx="6687852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0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" name="slide10_picture2" descr="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73" y="1313351"/>
            <a:ext cx="7271927" cy="5144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3.4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차트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1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1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차트</a:t>
            </a:r>
            <a:endParaRPr sz="4000" b="1" kern="1200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11_shape4"/>
          <p:cNvSpPr/>
          <p:nvPr/>
        </p:nvSpPr>
        <p:spPr>
          <a:xfrm>
            <a:off x="259795" y="1631109"/>
            <a:ext cx="2035729" cy="9215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8" name="slide11_shape5"/>
          <p:cNvSpPr/>
          <p:nvPr/>
        </p:nvSpPr>
        <p:spPr>
          <a:xfrm>
            <a:off x="2303749" y="1631109"/>
            <a:ext cx="6687852" cy="10168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삽입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차트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이용하여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다양한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차트형태를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구현할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오른클릭을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데이터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편집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클릭하여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실제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내용과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수치를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사용할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1_shape6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0" name="slide11_picture2" descr="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8" y="2439314"/>
            <a:ext cx="8807992" cy="36938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368959" y="2428875"/>
            <a:ext cx="8406740" cy="3609976"/>
            <a:chOff x="368959" y="2428875"/>
            <a:chExt cx="8406740" cy="3609976"/>
          </a:xfrm>
          <a:solidFill>
            <a:schemeClr val="bg1">
              <a:lumMod val="95000"/>
            </a:schemeClr>
          </a:solidFill>
        </p:grpSpPr>
        <p:sp>
          <p:nvSpPr>
            <p:cNvPr id="4" name="slide12_shape1"/>
            <p:cNvSpPr/>
            <p:nvPr/>
          </p:nvSpPr>
          <p:spPr>
            <a:xfrm>
              <a:off x="382109" y="2428911"/>
              <a:ext cx="8393589" cy="3609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algn="l" defTabSz="914400" latinLnBrk="1"/>
              <a:endParaRPr sz="1800" kern="1200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>
              <a:off x="368959" y="2428911"/>
              <a:ext cx="676961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1060520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2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1761202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3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2461884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4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3162567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5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3863249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6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1" name="slide12_shape8"/>
            <p:cNvSpPr/>
            <p:nvPr/>
          </p:nvSpPr>
          <p:spPr>
            <a:xfrm>
              <a:off x="4563931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7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5264612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8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3" name="slide12_shape10"/>
            <p:cNvSpPr/>
            <p:nvPr/>
          </p:nvSpPr>
          <p:spPr>
            <a:xfrm>
              <a:off x="5965295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9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4" name="slide12_shape11"/>
            <p:cNvSpPr/>
            <p:nvPr/>
          </p:nvSpPr>
          <p:spPr>
            <a:xfrm>
              <a:off x="6665977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10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5" name="slide12_shape12"/>
            <p:cNvSpPr/>
            <p:nvPr/>
          </p:nvSpPr>
          <p:spPr>
            <a:xfrm>
              <a:off x="7366659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11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sp>
          <p:nvSpPr>
            <p:cNvPr id="16" name="slide12_shape13"/>
            <p:cNvSpPr/>
            <p:nvPr/>
          </p:nvSpPr>
          <p:spPr>
            <a:xfrm>
              <a:off x="8067340" y="2428911"/>
              <a:ext cx="686084" cy="357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</a:ln>
            <a:effectLst/>
          </p:spPr>
          <p:txBody>
            <a:bodyPr wrap="none" lIns="92075" tIns="46037" rIns="92075" bIns="46037" anchor="ctr"/>
            <a:lstStyle/>
            <a:p>
              <a:pPr marL="0" algn="ctr" defTabSz="914400" latinLnBrk="1"/>
              <a:r>
                <a:rPr lang="en-US" altLang="ko-KR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12</a:t>
              </a:r>
              <a:r>
                <a:rPr lang="ko-KR" altLang="en-US" sz="900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월</a:t>
              </a:r>
            </a:p>
          </p:txBody>
        </p:sp>
        <p:cxnSp>
          <p:nvCxnSpPr>
            <p:cNvPr id="17" name="slide12_shape14"/>
            <p:cNvCxnSpPr/>
            <p:nvPr/>
          </p:nvCxnSpPr>
          <p:spPr>
            <a:xfrm>
              <a:off x="381114" y="2791951"/>
              <a:ext cx="8388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lide12_shape15"/>
            <p:cNvCxnSpPr/>
            <p:nvPr/>
          </p:nvCxnSpPr>
          <p:spPr>
            <a:xfrm>
              <a:off x="105322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lide12_shape16"/>
            <p:cNvCxnSpPr/>
            <p:nvPr/>
          </p:nvCxnSpPr>
          <p:spPr>
            <a:xfrm>
              <a:off x="1753903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lide12_shape17"/>
            <p:cNvCxnSpPr/>
            <p:nvPr/>
          </p:nvCxnSpPr>
          <p:spPr>
            <a:xfrm>
              <a:off x="2454585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lide12_shape18"/>
            <p:cNvCxnSpPr/>
            <p:nvPr/>
          </p:nvCxnSpPr>
          <p:spPr>
            <a:xfrm>
              <a:off x="3155268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lide12_shape19"/>
            <p:cNvCxnSpPr/>
            <p:nvPr/>
          </p:nvCxnSpPr>
          <p:spPr>
            <a:xfrm>
              <a:off x="3855950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lide12_shape20"/>
            <p:cNvCxnSpPr/>
            <p:nvPr/>
          </p:nvCxnSpPr>
          <p:spPr>
            <a:xfrm flipH="1">
              <a:off x="4556631" y="2433950"/>
              <a:ext cx="2836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lide12_shape21"/>
            <p:cNvCxnSpPr/>
            <p:nvPr/>
          </p:nvCxnSpPr>
          <p:spPr>
            <a:xfrm>
              <a:off x="5257313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lide12_shape22"/>
            <p:cNvCxnSpPr/>
            <p:nvPr/>
          </p:nvCxnSpPr>
          <p:spPr>
            <a:xfrm>
              <a:off x="5957996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lide12_shape23"/>
            <p:cNvCxnSpPr/>
            <p:nvPr/>
          </p:nvCxnSpPr>
          <p:spPr>
            <a:xfrm>
              <a:off x="6658678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lide12_shape24"/>
            <p:cNvCxnSpPr/>
            <p:nvPr/>
          </p:nvCxnSpPr>
          <p:spPr>
            <a:xfrm>
              <a:off x="735936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lide12_shape25"/>
            <p:cNvCxnSpPr/>
            <p:nvPr/>
          </p:nvCxnSpPr>
          <p:spPr>
            <a:xfrm>
              <a:off x="8060041" y="242887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9" name="slide12_shape26"/>
            <p:cNvSpPr/>
            <p:nvPr/>
          </p:nvSpPr>
          <p:spPr>
            <a:xfrm>
              <a:off x="546463" y="3354785"/>
              <a:ext cx="2013377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0" name="slide12_shape27"/>
            <p:cNvSpPr/>
            <p:nvPr/>
          </p:nvSpPr>
          <p:spPr>
            <a:xfrm>
              <a:off x="4476760" y="3792559"/>
              <a:ext cx="2800339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1" name="slide12_shape28"/>
            <p:cNvSpPr/>
            <p:nvPr/>
          </p:nvSpPr>
          <p:spPr>
            <a:xfrm>
              <a:off x="546463" y="4297104"/>
              <a:ext cx="1949819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2" name="slide12_shape29"/>
            <p:cNvSpPr/>
            <p:nvPr/>
          </p:nvSpPr>
          <p:spPr>
            <a:xfrm>
              <a:off x="2364169" y="4993394"/>
              <a:ext cx="1832053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3" name="slide12_shape30"/>
            <p:cNvSpPr/>
            <p:nvPr/>
          </p:nvSpPr>
          <p:spPr>
            <a:xfrm>
              <a:off x="6566156" y="4989128"/>
              <a:ext cx="1795224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34" name="slide12_shape31"/>
            <p:cNvSpPr/>
            <p:nvPr/>
          </p:nvSpPr>
          <p:spPr>
            <a:xfrm>
              <a:off x="1660343" y="5661223"/>
              <a:ext cx="1985463" cy="245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>
                <a:lnSpc>
                  <a:spcPct val="110000"/>
                </a:lnSpc>
              </a:pPr>
              <a:r>
                <a:rPr lang="ko-KR" altLang="en-US" sz="1000" b="1" kern="12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  <a:cs typeface="+mn-cs"/>
                </a:rPr>
                <a:t>내용</a:t>
              </a:r>
              <a:endParaRPr sz="1000" b="1" kern="12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35" name="slide12_shape32"/>
            <p:cNvCxnSpPr/>
            <p:nvPr/>
          </p:nvCxnSpPr>
          <p:spPr>
            <a:xfrm>
              <a:off x="429736" y="3319733"/>
              <a:ext cx="203399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lide12_shape33"/>
            <p:cNvCxnSpPr/>
            <p:nvPr/>
          </p:nvCxnSpPr>
          <p:spPr>
            <a:xfrm>
              <a:off x="429736" y="4255730"/>
              <a:ext cx="203399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lide12_shape34"/>
            <p:cNvCxnSpPr/>
            <p:nvPr/>
          </p:nvCxnSpPr>
          <p:spPr>
            <a:xfrm flipV="1">
              <a:off x="4566158" y="3750856"/>
              <a:ext cx="4176000" cy="172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lide12_shape35"/>
            <p:cNvCxnSpPr/>
            <p:nvPr/>
          </p:nvCxnSpPr>
          <p:spPr>
            <a:xfrm>
              <a:off x="2462860" y="4949660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lide12_shape36"/>
            <p:cNvCxnSpPr/>
            <p:nvPr/>
          </p:nvCxnSpPr>
          <p:spPr>
            <a:xfrm>
              <a:off x="6666956" y="4949660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lide12_shape37"/>
            <p:cNvCxnSpPr/>
            <p:nvPr/>
          </p:nvCxnSpPr>
          <p:spPr>
            <a:xfrm>
              <a:off x="1770727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lide12_shape38"/>
            <p:cNvCxnSpPr/>
            <p:nvPr/>
          </p:nvCxnSpPr>
          <p:spPr>
            <a:xfrm>
              <a:off x="3856628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lide12_shape39"/>
            <p:cNvCxnSpPr/>
            <p:nvPr/>
          </p:nvCxnSpPr>
          <p:spPr>
            <a:xfrm>
              <a:off x="5966272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lide12_shape40"/>
            <p:cNvCxnSpPr/>
            <p:nvPr/>
          </p:nvCxnSpPr>
          <p:spPr>
            <a:xfrm>
              <a:off x="8057816" y="5619157"/>
              <a:ext cx="684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lide12_shape4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4.1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일정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6" name="slide12_shape42"/>
          <p:cNvSpPr/>
          <p:nvPr/>
        </p:nvSpPr>
        <p:spPr>
          <a:xfrm>
            <a:off x="259796" y="1631109"/>
            <a:ext cx="1769030" cy="6929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일정표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47" name="slide12_shape43"/>
          <p:cNvSpPr/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일시와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막대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길이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등을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자유롭게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편집하실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slide12_shape4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slide12_shape45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12_shape46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일정</a:t>
            </a:r>
            <a:endParaRPr sz="40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1524" y="2499887"/>
          <a:ext cx="8434176" cy="24795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구분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bg1"/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항목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 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9525" cap="flat">
                      <a:noFill/>
                      <a:prstDash val="solid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r>
                        <a:rPr lang="en-US" altLang="en-US" sz="1050" spc="-30">
                          <a:latin typeface="나눔고딕"/>
                          <a:ea typeface="나눔고딕"/>
                        </a:rPr>
                        <a:t> 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67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  <a:endParaRPr sz="1050" b="1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1050" spc="-30"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sz="1050" b="0" spc="-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총</a:t>
                      </a:r>
                      <a:r>
                        <a:rPr lang="en-US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계</a:t>
                      </a:r>
                      <a:endParaRPr sz="1050" b="1" spc="-30">
                        <a:solidFill>
                          <a:srgbClr val="0070C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9525" cap="flat">
                      <a:noFill/>
                      <a:prstDash val="solid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algn="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 b="1" spc="-30">
                          <a:solidFill>
                            <a:srgbClr val="0070C0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050" b="1" spc="-30">
                        <a:solidFill>
                          <a:srgbClr val="0070C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887" marR="92887" marT="46444" marB="46444" anchor="ctr">
                    <a:lnL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635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13_shape1"/>
          <p:cNvSpPr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5.1 </a:t>
            </a:r>
            <a:r>
              <a:rPr lang="ko-KR" alt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표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3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3_shape3"/>
          <p:cNvSpPr/>
          <p:nvPr/>
        </p:nvSpPr>
        <p:spPr>
          <a:xfrm>
            <a:off x="259795" y="1631109"/>
            <a:ext cx="1835705" cy="86444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</a:t>
            </a:r>
            <a:r>
              <a:rPr lang="en-US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b="1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예시</a:t>
            </a:r>
          </a:p>
        </p:txBody>
      </p:sp>
      <p:sp>
        <p:nvSpPr>
          <p:cNvPr id="7" name="slide13_shape4"/>
          <p:cNvSpPr/>
          <p:nvPr/>
        </p:nvSpPr>
        <p:spPr>
          <a:xfrm>
            <a:off x="2303749" y="1631110"/>
            <a:ext cx="6687852" cy="778716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표를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선택한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상태에서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표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도구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&gt;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디자인</a:t>
            </a:r>
            <a:r>
              <a:rPr lang="en-US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혹은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0070C0"/>
                </a:solidFill>
                <a:latin typeface="나눔고딕"/>
                <a:ea typeface="나눔고딕"/>
                <a:cs typeface="+mn-cs"/>
              </a:rPr>
              <a:t>레이아웃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에서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색상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선을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편집할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있으며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,</a:t>
            </a: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항목별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집행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예산표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등을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작성하기에</a:t>
            </a:r>
            <a:r>
              <a:rPr lang="en-US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좋습니다</a:t>
            </a:r>
            <a:r>
              <a:rPr lang="en-US" altLang="ko-KR" sz="1200" kern="120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sz="1200" kern="1200">
              <a:solidFill>
                <a:srgbClr val="3D3C3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5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3_shape6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600" b="1" kern="1200" spc="-15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표</a:t>
            </a:r>
            <a:endParaRPr sz="3600" b="1" kern="1200" spc="-15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sz="4000" b="1" kern="1200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4_shape3"/>
          <p:cNvSpPr/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l" defTabSz="914400" latinLnBrk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2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u="sng" kern="1200" spc="-2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핵심 시간대</a:t>
            </a:r>
            <a:r>
              <a:rPr lang="ko-KR" altLang="en-US" sz="16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탐색</a:t>
            </a:r>
          </a:p>
          <a:p>
            <a:pPr marL="333375" indent="-333375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핵심 연령대 </a:t>
            </a:r>
            <a:r>
              <a:rPr lang="ko-KR" altLang="en-US" sz="16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분석</a:t>
            </a:r>
          </a:p>
        </p:txBody>
      </p:sp>
      <p:cxnSp>
        <p:nvCxnSpPr>
          <p:cNvPr id="4" name="slide2_shape2"/>
          <p:cNvCxnSpPr/>
          <p:nvPr/>
        </p:nvCxnSpPr>
        <p:spPr>
          <a:xfrm flipV="1">
            <a:off x="366713" y="2205352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2_shape3"/>
          <p:cNvCxnSpPr/>
          <p:nvPr/>
        </p:nvCxnSpPr>
        <p:spPr>
          <a:xfrm flipV="1">
            <a:off x="364474" y="302001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2_shape4"/>
          <p:cNvCxnSpPr/>
          <p:nvPr/>
        </p:nvCxnSpPr>
        <p:spPr>
          <a:xfrm flipV="1">
            <a:off x="364474" y="3445879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2_shape5"/>
          <p:cNvCxnSpPr/>
          <p:nvPr/>
        </p:nvCxnSpPr>
        <p:spPr>
          <a:xfrm flipV="1">
            <a:off x="364474" y="3871745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2_shape6"/>
          <p:cNvCxnSpPr/>
          <p:nvPr/>
        </p:nvCxnSpPr>
        <p:spPr>
          <a:xfrm flipV="1">
            <a:off x="364474" y="2594147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2_shape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AB0B0-5D91-438A-B7B1-C1EF42BBFA9C}"/>
              </a:ext>
            </a:extLst>
          </p:cNvPr>
          <p:cNvSpPr txBox="1"/>
          <p:nvPr/>
        </p:nvSpPr>
        <p:spPr>
          <a:xfrm>
            <a:off x="1043150" y="4112124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변화가 적은 새벽 </a:t>
            </a:r>
            <a:r>
              <a:rPr lang="en-US" altLang="ko-KR" sz="1400" dirty="0"/>
              <a:t>3</a:t>
            </a:r>
            <a:r>
              <a:rPr lang="ko-KR" altLang="en-US" sz="1400" dirty="0"/>
              <a:t>시를 거주 인구수로 가정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7E9BE4-79C4-4A81-9560-6234188D9B58}"/>
              </a:ext>
            </a:extLst>
          </p:cNvPr>
          <p:cNvGrpSpPr/>
          <p:nvPr/>
        </p:nvGrpSpPr>
        <p:grpSpPr>
          <a:xfrm>
            <a:off x="0" y="908720"/>
            <a:ext cx="6480000" cy="3240000"/>
            <a:chOff x="0" y="908720"/>
            <a:chExt cx="6480000" cy="324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CA0A94C-136F-46EE-B769-FB50430F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08720"/>
              <a:ext cx="6480000" cy="32400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E32F79-3F76-4D9F-A6B1-56BC6570737B}"/>
                </a:ext>
              </a:extLst>
            </p:cNvPr>
            <p:cNvSpPr/>
            <p:nvPr/>
          </p:nvSpPr>
          <p:spPr>
            <a:xfrm>
              <a:off x="1311949" y="1250697"/>
              <a:ext cx="163707" cy="27179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slide5_shape3">
            <a:extLst>
              <a:ext uri="{FF2B5EF4-FFF2-40B4-BE49-F238E27FC236}">
                <a16:creationId xmlns:a16="http://schemas.microsoft.com/office/drawing/2014/main" id="{95D54E3A-5FFF-49E7-957C-73D6EAB3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여의도 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인구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469200-6F30-4E61-9DD6-84FDF0FE843C}"/>
              </a:ext>
            </a:extLst>
          </p:cNvPr>
          <p:cNvSpPr/>
          <p:nvPr/>
        </p:nvSpPr>
        <p:spPr>
          <a:xfrm>
            <a:off x="971600" y="4822985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한계점 </a:t>
            </a:r>
            <a:endParaRPr lang="en-US" altLang="ko-KR" dirty="0"/>
          </a:p>
          <a:p>
            <a:r>
              <a:rPr lang="en-US" altLang="ko-KR" dirty="0"/>
              <a:t>- 9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다음날이 추석 연휴라 사전에 연차를 쓰고 귀향한 사람이 있을 수 있어 정확하지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 DO LIST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지하철 데이터로 시간대별 출퇴근 인구 분석 추가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지도  데이터 시각화 후 어떤 구</a:t>
            </a:r>
            <a:r>
              <a:rPr lang="en-US" altLang="ko-KR" dirty="0"/>
              <a:t>, </a:t>
            </a:r>
            <a:r>
              <a:rPr lang="ko-KR" altLang="en-US" dirty="0"/>
              <a:t>어떤 역의 데이터를 추가할 지 파악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3E6A1E7-4EBC-46D4-83FE-49BB85A7B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9321" r="13100"/>
          <a:stretch/>
        </p:blipFill>
        <p:spPr>
          <a:xfrm>
            <a:off x="107504" y="1876305"/>
            <a:ext cx="4612556" cy="2547132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여의도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5B887-BA3C-4562-8617-BD7C0BA07A63}"/>
              </a:ext>
            </a:extLst>
          </p:cNvPr>
          <p:cNvSpPr txBox="1"/>
          <p:nvPr/>
        </p:nvSpPr>
        <p:spPr>
          <a:xfrm>
            <a:off x="323528" y="4655817"/>
            <a:ext cx="9319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직장인</a:t>
            </a:r>
            <a:r>
              <a:rPr lang="en-US" altLang="ko-KR" sz="1400" dirty="0"/>
              <a:t>(20~60</a:t>
            </a:r>
            <a:r>
              <a:rPr lang="ko-KR" altLang="en-US" sz="1400" dirty="0"/>
              <a:t>대</a:t>
            </a:r>
            <a:r>
              <a:rPr lang="en-US" altLang="ko-KR" sz="1400" dirty="0"/>
              <a:t>)</a:t>
            </a:r>
            <a:r>
              <a:rPr lang="ko-KR" altLang="en-US" sz="1400" dirty="0"/>
              <a:t> 출퇴근 시간인 </a:t>
            </a:r>
            <a:r>
              <a:rPr lang="en-US" altLang="ko-KR" sz="1400" dirty="0"/>
              <a:t>7</a:t>
            </a:r>
            <a:r>
              <a:rPr lang="ko-KR" altLang="en-US" sz="1400" dirty="0"/>
              <a:t>시</a:t>
            </a:r>
            <a:r>
              <a:rPr lang="en-US" altLang="ko-KR" sz="1400" dirty="0"/>
              <a:t>~19</a:t>
            </a:r>
            <a:r>
              <a:rPr lang="ko-KR" altLang="en-US" sz="1400" dirty="0"/>
              <a:t>를 기준으로 인구가 급격하게 변화한다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17</a:t>
            </a:r>
            <a:r>
              <a:rPr lang="ko-KR" altLang="en-US" sz="1400" dirty="0"/>
              <a:t>시 이후 인구가 빠져나가기 시작해서</a:t>
            </a:r>
            <a:r>
              <a:rPr lang="en-US" altLang="ko-KR" sz="1400" dirty="0"/>
              <a:t>, 21</a:t>
            </a:r>
            <a:r>
              <a:rPr lang="ko-KR" altLang="en-US" sz="1400" dirty="0"/>
              <a:t>시 이후엔 유입 인구가 거의 없다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 여성의 비중이 높으며</a:t>
            </a:r>
            <a:r>
              <a:rPr lang="en-US" altLang="ko-KR" sz="1400" dirty="0"/>
              <a:t>, 30</a:t>
            </a:r>
            <a:r>
              <a:rPr lang="ko-KR" altLang="en-US" sz="1400" dirty="0"/>
              <a:t>대 이상의 경우 남성의 비중이 높다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THINK POINT</a:t>
            </a:r>
          </a:p>
          <a:p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207DC-1A82-4B07-AA92-4276C24CFB75}"/>
              </a:ext>
            </a:extLst>
          </p:cNvPr>
          <p:cNvSpPr txBox="1"/>
          <p:nvPr/>
        </p:nvSpPr>
        <p:spPr>
          <a:xfrm>
            <a:off x="1312495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여의도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69E76-CF4F-4577-947C-7AF46DDD0A19}"/>
              </a:ext>
            </a:extLst>
          </p:cNvPr>
          <p:cNvSpPr txBox="1"/>
          <p:nvPr/>
        </p:nvSpPr>
        <p:spPr>
          <a:xfrm>
            <a:off x="5652120" y="144644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</a:t>
            </a:r>
            <a:r>
              <a:rPr lang="en-US" altLang="ko-KR" dirty="0"/>
              <a:t>/</a:t>
            </a:r>
            <a:r>
              <a:rPr lang="ko-KR" altLang="en-US" dirty="0" err="1"/>
              <a:t>녀</a:t>
            </a:r>
            <a:r>
              <a:rPr lang="ko-KR" altLang="en-US" dirty="0"/>
              <a:t> 비율에 따른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DEC936-FA3F-49BC-A3E9-DAE940324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8488" r="15718"/>
          <a:stretch/>
        </p:blipFill>
        <p:spPr>
          <a:xfrm>
            <a:off x="4644008" y="1885167"/>
            <a:ext cx="4238625" cy="2538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CE30A-861A-440E-9E3D-E974F7440F84}"/>
                  </a:ext>
                </a:extLst>
              </p:cNvPr>
              <p:cNvSpPr txBox="1"/>
              <p:nvPr/>
            </p:nvSpPr>
            <p:spPr>
              <a:xfrm>
                <a:off x="5796136" y="4293096"/>
                <a:ext cx="25427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빨강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여성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남성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파랑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여성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5"/>
                    </a:solidFill>
                  </a:rPr>
                  <a:t>보라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ko-KR" altLang="en-US" sz="1000" dirty="0"/>
                  <a:t>여성 유동 인구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CE30A-861A-440E-9E3D-E974F744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293096"/>
                <a:ext cx="2542732" cy="553998"/>
              </a:xfrm>
              <a:prstGeom prst="rect">
                <a:avLst/>
              </a:prstGeom>
              <a:blipFill>
                <a:blip r:embed="rId4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AF9681-0562-4403-91B8-211E785F5018}"/>
              </a:ext>
            </a:extLst>
          </p:cNvPr>
          <p:cNvCxnSpPr>
            <a:cxnSpLocks/>
          </p:cNvCxnSpPr>
          <p:nvPr/>
        </p:nvCxnSpPr>
        <p:spPr>
          <a:xfrm flipH="1">
            <a:off x="8194852" y="3103901"/>
            <a:ext cx="697628" cy="1400449"/>
          </a:xfrm>
          <a:prstGeom prst="bentConnector3">
            <a:avLst>
              <a:gd name="adj1" fmla="val -18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155394-4BFF-4315-B7C0-814CEDD2A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9350" r="16138" b="2750"/>
          <a:stretch/>
        </p:blipFill>
        <p:spPr>
          <a:xfrm>
            <a:off x="4499991" y="1843891"/>
            <a:ext cx="4361595" cy="250576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22D1144-9A33-4AC3-8D67-2206F5664D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" t="8705" r="13182"/>
          <a:stretch/>
        </p:blipFill>
        <p:spPr>
          <a:xfrm>
            <a:off x="1076" y="1842184"/>
            <a:ext cx="4570924" cy="2503603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마포구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1240487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마포구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763A1-B4AD-43B1-A2E4-7877F8CC704D}"/>
              </a:ext>
            </a:extLst>
          </p:cNvPr>
          <p:cNvSpPr txBox="1"/>
          <p:nvPr/>
        </p:nvSpPr>
        <p:spPr>
          <a:xfrm>
            <a:off x="323528" y="4655817"/>
            <a:ext cx="9319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여의도와 달리</a:t>
            </a:r>
            <a:r>
              <a:rPr lang="en-US" altLang="ko-KR" sz="1400" dirty="0"/>
              <a:t>, </a:t>
            </a:r>
            <a:r>
              <a:rPr lang="ko-KR" altLang="en-US" sz="1400" dirty="0"/>
              <a:t>퇴근 시간인 </a:t>
            </a:r>
            <a:r>
              <a:rPr lang="en-US" altLang="ko-KR" sz="1400" dirty="0"/>
              <a:t>17~18</a:t>
            </a:r>
            <a:r>
              <a:rPr lang="ko-KR" altLang="en-US" sz="1400" dirty="0"/>
              <a:t>시를 넘어서도 마포구에 인구가 유입된다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여의도에선 관찰할 수 없던</a:t>
            </a:r>
            <a:r>
              <a:rPr lang="en-US" altLang="ko-KR" sz="1400" dirty="0"/>
              <a:t> 10</a:t>
            </a:r>
            <a:r>
              <a:rPr lang="ko-KR" altLang="en-US" sz="1400" dirty="0"/>
              <a:t>대 인구가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16</a:t>
            </a:r>
            <a:r>
              <a:rPr lang="ko-KR" altLang="en-US" sz="1400" dirty="0"/>
              <a:t>시</a:t>
            </a:r>
            <a:r>
              <a:rPr lang="en-US" altLang="ko-KR" sz="1400" dirty="0"/>
              <a:t>~20</a:t>
            </a:r>
            <a:r>
              <a:rPr lang="ko-KR" altLang="en-US" sz="1400" dirty="0"/>
              <a:t>시 사이에 관찰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</a:t>
            </a:r>
            <a:r>
              <a:rPr lang="ko-KR" altLang="en-US" sz="1400" dirty="0"/>
              <a:t>대의 경우 자정까지 마포구에 머무르는 인구가 많다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21</a:t>
            </a:r>
            <a:r>
              <a:rPr lang="ko-KR" altLang="en-US" sz="1400" dirty="0"/>
              <a:t>시 전까지 여성의 비율이 높으며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r>
              <a:rPr lang="en-US" altLang="ko-KR" sz="1400" b="1" dirty="0"/>
              <a:t>THINK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373366-41A4-4406-A4E7-1DF2F75207E2}"/>
                  </a:ext>
                </a:extLst>
              </p:cNvPr>
              <p:cNvSpPr txBox="1"/>
              <p:nvPr/>
            </p:nvSpPr>
            <p:spPr>
              <a:xfrm>
                <a:off x="5705339" y="4308899"/>
                <a:ext cx="24783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빨강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여성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남성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1"/>
                    </a:solidFill>
                  </a:rPr>
                  <a:t>파랑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:r>
                  <a:rPr lang="en-US" altLang="ko-KR" sz="1000" dirty="0"/>
                  <a:t>&gt; </a:t>
                </a:r>
                <a:r>
                  <a:rPr lang="ko-KR" altLang="en-US" sz="1000" dirty="0"/>
                  <a:t>여성 유동 인구</a:t>
                </a:r>
                <a:endParaRPr lang="en-US" altLang="ko-KR" sz="1000" dirty="0"/>
              </a:p>
              <a:p>
                <a:r>
                  <a:rPr lang="ko-KR" altLang="en-US" sz="1000" dirty="0">
                    <a:solidFill>
                      <a:schemeClr val="accent5"/>
                    </a:solidFill>
                  </a:rPr>
                  <a:t>보라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</a:t>
                </a:r>
                <a:r>
                  <a:rPr lang="ko-KR" altLang="en-US" sz="1000" dirty="0"/>
                  <a:t>남성 유동 인구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ko-KR" altLang="en-US" sz="1000" dirty="0"/>
                  <a:t>여성 유동 인구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373366-41A4-4406-A4E7-1DF2F752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39" y="4308899"/>
                <a:ext cx="2478321" cy="553998"/>
              </a:xfrm>
              <a:prstGeom prst="rect">
                <a:avLst/>
              </a:prstGeom>
              <a:blipFill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F50DFF-37EC-482A-8DF5-0BE40F1795EB}"/>
              </a:ext>
            </a:extLst>
          </p:cNvPr>
          <p:cNvCxnSpPr>
            <a:cxnSpLocks/>
          </p:cNvCxnSpPr>
          <p:nvPr/>
        </p:nvCxnSpPr>
        <p:spPr>
          <a:xfrm flipH="1">
            <a:off x="8122844" y="3185449"/>
            <a:ext cx="697628" cy="1400449"/>
          </a:xfrm>
          <a:prstGeom prst="bentConnector3">
            <a:avLst>
              <a:gd name="adj1" fmla="val -2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6BE2AE-EB13-419B-8DBC-9A61196255B4}"/>
              </a:ext>
            </a:extLst>
          </p:cNvPr>
          <p:cNvSpPr txBox="1"/>
          <p:nvPr/>
        </p:nvSpPr>
        <p:spPr>
          <a:xfrm>
            <a:off x="5652120" y="144644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</a:t>
            </a:r>
            <a:r>
              <a:rPr lang="en-US" altLang="ko-KR" dirty="0"/>
              <a:t>/</a:t>
            </a:r>
            <a:r>
              <a:rPr lang="ko-KR" altLang="en-US" dirty="0" err="1"/>
              <a:t>녀</a:t>
            </a:r>
            <a:r>
              <a:rPr lang="ko-KR" altLang="en-US" dirty="0"/>
              <a:t> 비율에 따른 시각화</a:t>
            </a:r>
          </a:p>
        </p:txBody>
      </p:sp>
    </p:spTree>
    <p:extLst>
      <p:ext uri="{BB962C8B-B14F-4D97-AF65-F5344CB8AC3E}">
        <p14:creationId xmlns:p14="http://schemas.microsoft.com/office/powerpoint/2010/main" val="22355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ndicam 2020-04-12 16-22-55-964">
            <a:hlinkClick r:id="" action="ppaction://media"/>
            <a:extLst>
              <a:ext uri="{FF2B5EF4-FFF2-40B4-BE49-F238E27FC236}">
                <a16:creationId xmlns:a16="http://schemas.microsoft.com/office/drawing/2014/main" id="{4189CFC7-27DA-42B8-8F20-1F59F9C99D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0155" y="1772816"/>
            <a:ext cx="7489825" cy="4484687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3734940" y="1764279"/>
            <a:ext cx="3789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시간별 </a:t>
            </a:r>
            <a:r>
              <a:rPr lang="ko-KR" altLang="en-US" dirty="0" err="1"/>
              <a:t>유출입</a:t>
            </a:r>
            <a:r>
              <a:rPr lang="ko-KR" altLang="en-US" dirty="0"/>
              <a:t> 인구 시각화</a:t>
            </a:r>
          </a:p>
        </p:txBody>
      </p:sp>
    </p:spTree>
    <p:extLst>
      <p:ext uri="{BB962C8B-B14F-4D97-AF65-F5344CB8AC3E}">
        <p14:creationId xmlns:p14="http://schemas.microsoft.com/office/powerpoint/2010/main" val="38857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 2020-04-12 16-56-43-667">
            <a:hlinkClick r:id="" action="ppaction://media"/>
            <a:extLst>
              <a:ext uri="{FF2B5EF4-FFF2-40B4-BE49-F238E27FC236}">
                <a16:creationId xmlns:a16="http://schemas.microsoft.com/office/drawing/2014/main" id="{F338F033-C7E4-43B2-A040-6C2344858B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2890" y="1833110"/>
            <a:ext cx="7489825" cy="4484687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3734940" y="1764279"/>
            <a:ext cx="4725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시간별</a:t>
            </a:r>
            <a:r>
              <a:rPr lang="en-US" altLang="ko-KR" dirty="0"/>
              <a:t>, </a:t>
            </a:r>
            <a:r>
              <a:rPr lang="ko-KR" altLang="en-US" dirty="0"/>
              <a:t>성별 </a:t>
            </a:r>
            <a:r>
              <a:rPr lang="ko-KR" altLang="en-US" dirty="0" err="1"/>
              <a:t>유출입</a:t>
            </a:r>
            <a:r>
              <a:rPr lang="en-US" altLang="ko-KR" dirty="0"/>
              <a:t> </a:t>
            </a:r>
            <a:r>
              <a:rPr lang="ko-KR" altLang="en-US" dirty="0"/>
              <a:t>인구 시각화</a:t>
            </a:r>
          </a:p>
        </p:txBody>
      </p:sp>
    </p:spTree>
    <p:extLst>
      <p:ext uri="{BB962C8B-B14F-4D97-AF65-F5344CB8AC3E}">
        <p14:creationId xmlns:p14="http://schemas.microsoft.com/office/powerpoint/2010/main" val="39449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84FB91F-D2A2-45FC-84AB-4918A64DF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45"/>
          <a:stretch/>
        </p:blipFill>
        <p:spPr>
          <a:xfrm>
            <a:off x="107504" y="1598853"/>
            <a:ext cx="4387564" cy="2520000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 분석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</a:t>
            </a:r>
            <a:endParaRPr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5B887-BA3C-4562-8617-BD7C0BA07A63}"/>
              </a:ext>
            </a:extLst>
          </p:cNvPr>
          <p:cNvSpPr txBox="1"/>
          <p:nvPr/>
        </p:nvSpPr>
        <p:spPr>
          <a:xfrm>
            <a:off x="323528" y="4407349"/>
            <a:ext cx="93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VIEWPOINT</a:t>
            </a:r>
          </a:p>
          <a:p>
            <a:r>
              <a:rPr lang="en-US" altLang="ko-KR" sz="1400" b="1" dirty="0"/>
              <a:t>THINK POINT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874A2B-390C-4F28-BF49-A21ED666D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1"/>
          <a:stretch/>
        </p:blipFill>
        <p:spPr>
          <a:xfrm>
            <a:off x="4495068" y="1569548"/>
            <a:ext cx="4469420" cy="25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A207DC-1A82-4B07-AA92-4276C24CFB75}"/>
              </a:ext>
            </a:extLst>
          </p:cNvPr>
          <p:cNvSpPr txBox="1"/>
          <p:nvPr/>
        </p:nvSpPr>
        <p:spPr>
          <a:xfrm>
            <a:off x="1312495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여의도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C7D8B-8209-4F23-B20F-20ACCB97F496}"/>
              </a:ext>
            </a:extLst>
          </p:cNvPr>
          <p:cNvSpPr txBox="1"/>
          <p:nvPr/>
        </p:nvSpPr>
        <p:spPr>
          <a:xfrm>
            <a:off x="5700059" y="144644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마포구 </a:t>
            </a:r>
            <a:r>
              <a:rPr lang="ko-KR" altLang="en-US" dirty="0" err="1"/>
              <a:t>유출입</a:t>
            </a:r>
            <a:r>
              <a:rPr lang="ko-KR" altLang="en-US" dirty="0"/>
              <a:t> 인구</a:t>
            </a:r>
          </a:p>
        </p:txBody>
      </p:sp>
    </p:spTree>
    <p:extLst>
      <p:ext uri="{BB962C8B-B14F-4D97-AF65-F5344CB8AC3E}">
        <p14:creationId xmlns:p14="http://schemas.microsoft.com/office/powerpoint/2010/main" val="217227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7431CB-972B-4668-B29A-BBE88BCE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6" y="1196752"/>
            <a:ext cx="6480000" cy="3240000"/>
          </a:xfrm>
          <a:prstGeom prst="rect">
            <a:avLst/>
          </a:prstGeom>
        </p:spPr>
      </p:pic>
      <p:sp>
        <p:nvSpPr>
          <p:cNvPr id="3" name="slide5_shape1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.</a:t>
            </a:r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핵심 시간대 분석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5_shape4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latinLnBrk="1">
              <a:spcBef>
                <a:spcPct val="20000"/>
              </a:spcBef>
              <a:buNone/>
            </a:pPr>
            <a:endParaRPr sz="1200" kern="1200" dirty="0">
              <a:solidFill>
                <a:srgbClr val="3D3C3E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7" name="slide5_shape3">
            <a:extLst>
              <a:ext uri="{FF2B5EF4-FFF2-40B4-BE49-F238E27FC236}">
                <a16:creationId xmlns:a16="http://schemas.microsoft.com/office/drawing/2014/main" id="{C60D6357-8BCA-4D0C-A934-13CD3FB77FEE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마포 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시간대별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연령별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유출입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인구</a:t>
            </a:r>
          </a:p>
        </p:txBody>
      </p:sp>
    </p:spTree>
    <p:extLst>
      <p:ext uri="{BB962C8B-B14F-4D97-AF65-F5344CB8AC3E}">
        <p14:creationId xmlns:p14="http://schemas.microsoft.com/office/powerpoint/2010/main" val="3193895955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757</Words>
  <Application>Microsoft Office PowerPoint</Application>
  <PresentationFormat>화면 슬라이드 쇼(4:3)</PresentationFormat>
  <Paragraphs>187</Paragraphs>
  <Slides>18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맑은 고딕</vt:lpstr>
      <vt:lpstr>Arial</vt:lpstr>
      <vt:lpstr>Cambria Math</vt:lpstr>
      <vt:lpstr>Wingdings</vt:lpstr>
      <vt:lpstr/>
      <vt:lpstr>마포구 vs 여의도 Trend 비교 분석</vt:lpstr>
      <vt:lpstr>목차</vt:lpstr>
      <vt:lpstr>여의도  – 시간대별/연령별 인구</vt:lpstr>
      <vt:lpstr>시간대별/연령별 유출입 인구 분석 - 여의도</vt:lpstr>
      <vt:lpstr>시간대별/연령별 유출입 인구 분석 - 마포구</vt:lpstr>
      <vt:lpstr>시간대별/연령별 유출입 인구 분석 - 비교</vt:lpstr>
      <vt:lpstr>시간대별/연령별 유출입 인구 분석 - 비교</vt:lpstr>
      <vt:lpstr>시간대별/연령별 유출입 인구 분석 - 비교</vt:lpstr>
      <vt:lpstr>PowerPoint 프레젠테이션</vt:lpstr>
      <vt:lpstr>도형</vt:lpstr>
      <vt:lpstr>도형</vt:lpstr>
      <vt:lpstr>차트</vt:lpstr>
      <vt:lpstr>차트</vt:lpstr>
      <vt:lpstr>차트</vt:lpstr>
      <vt:lpstr>차트</vt:lpstr>
      <vt:lpstr>일정</vt:lpstr>
      <vt:lpstr>표</vt:lpstr>
      <vt:lpstr>감사합니다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dhkim</cp:lastModifiedBy>
  <cp:revision>28</cp:revision>
  <dcterms:modified xsi:type="dcterms:W3CDTF">2020-04-12T07:57:34Z</dcterms:modified>
</cp:coreProperties>
</file>