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0" r:id="rId5"/>
    <p:sldId id="259" r:id="rId6"/>
    <p:sldId id="258" r:id="rId7"/>
    <p:sldId id="261" r:id="rId8"/>
    <p:sldId id="262" r:id="rId9"/>
    <p:sldId id="263" r:id="rId10"/>
    <p:sldId id="266" r:id="rId11"/>
    <p:sldId id="270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Droid Sans Fallback" panose="020B05020000000000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Droid Sans Fallback" panose="020B05020000000000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855" y="2698115"/>
            <a:ext cx="11210290" cy="1193800"/>
          </a:xfrm>
        </p:spPr>
        <p:txBody>
          <a:bodyPr/>
          <a:p>
            <a:r>
              <a:rPr lang="en-US"/>
              <a:t>Vscode+Vim全键盘Coding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838200" y="4191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Droid Sans Fallback" panose="020B0502000000000001" charset="-122"/>
                <a:cs typeface="+mj-cs"/>
              </a:defRPr>
            </a:lvl1pPr>
          </a:lstStyle>
          <a:p>
            <a:pPr algn="ctr"/>
            <a:r>
              <a:rPr lang="en-US" altLang="en-US"/>
              <a:t>Vim </a:t>
            </a:r>
            <a:r>
              <a:rPr lang="" altLang="en-US"/>
              <a:t>Modes</a:t>
            </a:r>
            <a:endParaRPr lang="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771140" y="2900680"/>
            <a:ext cx="6649720" cy="645160"/>
            <a:chOff x="4651" y="4393"/>
            <a:chExt cx="10472" cy="1016"/>
          </a:xfrm>
        </p:grpSpPr>
        <p:sp>
          <p:nvSpPr>
            <p:cNvPr id="7" name="Text Box 6"/>
            <p:cNvSpPr txBox="1"/>
            <p:nvPr/>
          </p:nvSpPr>
          <p:spPr>
            <a:xfrm>
              <a:off x="9030" y="4393"/>
              <a:ext cx="2088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" altLang="en-US" sz="3600">
                  <a:solidFill>
                    <a:schemeClr val="accent2"/>
                  </a:solidFill>
                  <a:sym typeface="+mn-ea"/>
                </a:rPr>
                <a:t>Insert</a:t>
              </a:r>
              <a:endParaRPr lang="" altLang="en-US" sz="3600">
                <a:solidFill>
                  <a:schemeClr val="accent2"/>
                </a:solidFill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2889" y="4393"/>
              <a:ext cx="2234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" altLang="en-US" sz="3600">
                  <a:solidFill>
                    <a:schemeClr val="accent6"/>
                  </a:solidFill>
                  <a:sym typeface="+mn-ea"/>
                </a:rPr>
                <a:t>Visual</a:t>
              </a:r>
              <a:endParaRPr lang="" altLang="en-US" sz="3600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4651" y="4393"/>
              <a:ext cx="2608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" altLang="en-US" sz="3600">
                  <a:solidFill>
                    <a:schemeClr val="accent1"/>
                  </a:solidFill>
                  <a:sym typeface="+mn-ea"/>
                </a:rPr>
                <a:t>Normal</a:t>
              </a:r>
              <a:endParaRPr lang="" altLang="en-US" sz="3600">
                <a:solidFill>
                  <a:schemeClr val="accent1"/>
                </a:solidFill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29840" y="4089400"/>
            <a:ext cx="6730365" cy="645160"/>
            <a:chOff x="4271" y="4393"/>
            <a:chExt cx="10599" cy="1016"/>
          </a:xfrm>
        </p:grpSpPr>
        <p:sp>
          <p:nvSpPr>
            <p:cNvPr id="10" name="Text Box 9"/>
            <p:cNvSpPr txBox="1"/>
            <p:nvPr/>
          </p:nvSpPr>
          <p:spPr>
            <a:xfrm>
              <a:off x="9210" y="4393"/>
              <a:ext cx="1728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" altLang="en-US" sz="3600">
                  <a:solidFill>
                    <a:schemeClr val="accent2"/>
                  </a:solidFill>
                  <a:sym typeface="+mn-ea"/>
                </a:rPr>
                <a:t>输入</a:t>
              </a:r>
              <a:endParaRPr lang="" altLang="en-US" sz="3600">
                <a:solidFill>
                  <a:schemeClr val="accent2"/>
                </a:solidFill>
                <a:sym typeface="+mn-ea"/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3142" y="4393"/>
              <a:ext cx="1728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" altLang="en-US" sz="3600">
                  <a:solidFill>
                    <a:schemeClr val="accent6"/>
                  </a:solidFill>
                  <a:sym typeface="+mn-ea"/>
                </a:rPr>
                <a:t>选择</a:t>
              </a:r>
              <a:endParaRPr lang="" altLang="en-US" sz="3600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4271" y="4393"/>
              <a:ext cx="3368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" altLang="en-US" sz="3600">
                  <a:solidFill>
                    <a:schemeClr val="accent1"/>
                  </a:solidFill>
                  <a:sym typeface="+mn-ea"/>
                </a:rPr>
                <a:t>移动/命令</a:t>
              </a:r>
              <a:endParaRPr lang="" altLang="en-US" sz="3600">
                <a:solidFill>
                  <a:schemeClr val="accent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p>
            <a:pPr algn="ctr"/>
            <a:r>
              <a:rPr lang="" altLang="en-US"/>
              <a:t>Vim h-j-k-l</a:t>
            </a:r>
            <a:endParaRPr lang="" altLang="en-US"/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441325" y="1264920"/>
            <a:ext cx="11309350" cy="768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1600">
                <a:solidFill>
                  <a:srgbClr val="FF0000"/>
                </a:solidFill>
                <a:latin typeface="Arial" panose="020B0604020202020204" pitchFamily="34" charset="0"/>
              </a:rPr>
              <a:t>TEXT BASED</a:t>
            </a:r>
            <a:endParaRPr lang="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838200" y="3241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Droid Sans Fallback" panose="020B0502000000000001" charset="-122"/>
                <a:cs typeface="+mj-cs"/>
              </a:defRPr>
            </a:lvl1pPr>
          </a:lstStyle>
          <a:p>
            <a:pPr algn="ctr"/>
            <a:r>
              <a:rPr lang="" altLang="en-US">
                <a:solidFill>
                  <a:schemeClr val="accent5"/>
                </a:solidFill>
              </a:rPr>
              <a:t>[Command]</a:t>
            </a:r>
            <a:r>
              <a:rPr lang="" altLang="en-US">
                <a:solidFill>
                  <a:schemeClr val="accent6"/>
                </a:solidFill>
              </a:rPr>
              <a:t> [Count/Determiner]</a:t>
            </a:r>
            <a:r>
              <a:rPr lang="" altLang="en-US">
                <a:solidFill>
                  <a:schemeClr val="accent2"/>
                </a:solidFill>
              </a:rPr>
              <a:t> [Text Object]</a:t>
            </a:r>
            <a:endParaRPr lang="" altLang="en-US">
              <a:solidFill>
                <a:schemeClr val="accent2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591550" y="2789555"/>
            <a:ext cx="2138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600">
                <a:solidFill>
                  <a:schemeClr val="accent2"/>
                </a:solidFill>
                <a:sym typeface="+mn-ea"/>
              </a:rPr>
              <a:t> 文本对象</a:t>
            </a:r>
            <a:endParaRPr lang="en-US" altLang="en-US" sz="36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53920" y="2789555"/>
            <a:ext cx="1097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600">
                <a:solidFill>
                  <a:schemeClr val="accent5"/>
                </a:solidFill>
                <a:sym typeface="+mn-ea"/>
              </a:rPr>
              <a:t>动作</a:t>
            </a:r>
            <a:endParaRPr lang="en-US" altLang="en-US" sz="3600">
              <a:solidFill>
                <a:schemeClr val="accent5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14875" y="2789555"/>
            <a:ext cx="2595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600">
                <a:solidFill>
                  <a:schemeClr val="accent6"/>
                </a:solidFill>
                <a:sym typeface="+mn-ea"/>
              </a:rPr>
              <a:t>数字</a:t>
            </a:r>
            <a:r>
              <a:rPr lang="" altLang="en-US" sz="3600">
                <a:solidFill>
                  <a:schemeClr val="accent6"/>
                </a:solidFill>
                <a:sym typeface="+mn-ea"/>
              </a:rPr>
              <a:t>/限定词</a:t>
            </a:r>
            <a:endParaRPr lang="" altLang="en-US" sz="3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2" name="Title 3"/>
          <p:cNvSpPr>
            <a:spLocks noGrp="1"/>
          </p:cNvSpPr>
          <p:nvPr/>
        </p:nvSpPr>
        <p:spPr>
          <a:xfrm>
            <a:off x="441325" y="4279900"/>
            <a:ext cx="11309350" cy="768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e.g. d3w</a:t>
            </a:r>
            <a:r>
              <a:rPr lang="" altLang="en-US" sz="2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  删除 三个 单词</a:t>
            </a:r>
            <a:endParaRPr lang="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e.g. diw</a:t>
            </a:r>
            <a:r>
              <a:rPr lang="" altLang="en-US" sz="2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   删除 单词 内部</a:t>
            </a:r>
            <a:endParaRPr lang="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3"/>
          <p:cNvSpPr>
            <a:spLocks noGrp="1"/>
          </p:cNvSpPr>
          <p:nvPr/>
        </p:nvSpPr>
        <p:spPr>
          <a:xfrm>
            <a:off x="441325" y="5028565"/>
            <a:ext cx="11309350" cy="768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3"/>
          <p:cNvSpPr>
            <a:spLocks noGrp="1"/>
          </p:cNvSpPr>
          <p:nvPr/>
        </p:nvSpPr>
        <p:spPr>
          <a:xfrm>
            <a:off x="76835" y="910590"/>
            <a:ext cx="3519170" cy="453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Text Objects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`w` for `words`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`t` for `tags`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`e` for `end of a word`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/>
        </p:nvSpPr>
        <p:spPr>
          <a:xfrm>
            <a:off x="4266565" y="910590"/>
            <a:ext cx="3467735" cy="453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Determiner</a:t>
            </a: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`a` for `all`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`i` for `in/inside`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`t` for `till`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`f` for `find forward`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`F` for `find backward`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8404860" y="1076960"/>
            <a:ext cx="3467735" cy="453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Commands</a:t>
            </a:r>
            <a:endParaRPr lang="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</a:t>
            </a:r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d` for `delete/cut`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`c` for `change`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`y` for `yank/copy`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`v` for `visually select`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Examples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diw</a:t>
            </a:r>
            <a:endParaRPr lang="" altLang="en-US"/>
          </a:p>
          <a:p>
            <a:r>
              <a:rPr lang="" altLang="en-US"/>
              <a:t>cit</a:t>
            </a:r>
            <a:endParaRPr lang="" altLang="en-US"/>
          </a:p>
          <a:p>
            <a:r>
              <a:rPr lang="" altLang="en-US"/>
              <a:t>dt”</a:t>
            </a:r>
            <a:endParaRPr lang="" altLang="en-US"/>
          </a:p>
          <a:p>
            <a:r>
              <a:rPr lang="" altLang="en-US"/>
              <a:t>yi”</a:t>
            </a:r>
            <a:endParaRPr lang="" altLang="en-US"/>
          </a:p>
          <a:p>
            <a:r>
              <a:rPr lang="" altLang="en-US"/>
              <a:t>ya”</a:t>
            </a:r>
            <a:endParaRPr lang="" altLang="en-US"/>
          </a:p>
          <a:p>
            <a:r>
              <a:rPr lang="" altLang="en-US"/>
              <a:t>viw [then] S”</a:t>
            </a:r>
            <a:endParaRPr lang="" altLang="en-US"/>
          </a:p>
          <a:p>
            <a:endParaRPr lang="" altLang="en-US"/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8145780" y="3653790"/>
            <a:ext cx="3519170" cy="453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Text Objects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`w` for `words`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`t` for `tags`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`e` for `end of a word`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8145780" y="1080135"/>
            <a:ext cx="3467735" cy="453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Determiner</a:t>
            </a: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`a` for `all`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`i` for `in/inside`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`t` for `till`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`f` for `find forward`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`F` for `find backward`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8145780" y="-880110"/>
            <a:ext cx="3467735" cy="453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Commands</a:t>
            </a: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`d` for `delete/cut`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`c` for `change`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`y` for `yank/copy`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`v` for `visually select`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p>
            <a:pPr algn="ctr"/>
            <a:r>
              <a:rPr lang="" altLang="en-US"/>
              <a:t>Repeat | the </a:t>
            </a:r>
            <a:r>
              <a:rPr lang="" altLang="en-US">
                <a:solidFill>
                  <a:srgbClr val="FF0000"/>
                </a:solidFill>
              </a:rPr>
              <a:t>'.'</a:t>
            </a:r>
            <a:endParaRPr lang="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p>
            <a:pPr algn="ctr"/>
            <a:r>
              <a:rPr lang="" altLang="en-US"/>
              <a:t>multi-line operation</a:t>
            </a:r>
            <a:endParaRPr lang="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Remap 语法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83845" y="1577340"/>
            <a:ext cx="117659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Custom remappings are defined on a per-mode basis. </a:t>
            </a:r>
            <a:r>
              <a:rPr lang="" altLang="en-US"/>
              <a:t>根据不同的模式绑定自定义快捷键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accent1"/>
                </a:solidFill>
              </a:rPr>
              <a:t>"vim.insertModeKeyBindings"</a:t>
            </a:r>
            <a:r>
              <a:rPr lang="en-US"/>
              <a:t> / </a:t>
            </a:r>
            <a:r>
              <a:rPr lang="en-US">
                <a:solidFill>
                  <a:schemeClr val="accent1"/>
                </a:solidFill>
              </a:rPr>
              <a:t>"vim.normalModeKeyBindings"</a:t>
            </a:r>
            <a:r>
              <a:rPr lang="en-US"/>
              <a:t> / </a:t>
            </a:r>
            <a:r>
              <a:rPr lang="en-US">
                <a:solidFill>
                  <a:schemeClr val="accent1"/>
                </a:solidFill>
              </a:rPr>
              <a:t>"vim.visualModeKeyBindings"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83845" y="2760980"/>
            <a:ext cx="11765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>
                <a:solidFill>
                  <a:schemeClr val="accent2"/>
                </a:solidFill>
              </a:rPr>
              <a:t>&lt;leader&gt; 的概念</a:t>
            </a:r>
            <a:endParaRPr lang="" altLang="en-US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2090" y="2527300"/>
            <a:ext cx="1162558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2090" y="3208020"/>
            <a:ext cx="1162558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58165" y="3756025"/>
            <a:ext cx="50482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/>
              <a:t>“vim.normalModeKeyBindings”: [</a:t>
            </a:r>
            <a:r>
              <a:rPr lang="en-US"/>
              <a:t>      </a:t>
            </a:r>
            <a:endParaRPr lang="en-US"/>
          </a:p>
          <a:p>
            <a:r>
              <a:rPr lang="en-US"/>
              <a:t>      {</a:t>
            </a:r>
            <a:endParaRPr lang="en-US"/>
          </a:p>
          <a:p>
            <a:r>
              <a:rPr lang="en-US"/>
              <a:t>          "before": ["</a:t>
            </a:r>
            <a:r>
              <a:rPr lang="en-US">
                <a:solidFill>
                  <a:srgbClr val="FF0000"/>
                </a:solidFill>
              </a:rPr>
              <a:t>&lt;leader&gt;</a:t>
            </a:r>
            <a:r>
              <a:rPr lang="en-US"/>
              <a:t>", "i"],</a:t>
            </a:r>
            <a:endParaRPr lang="en-US"/>
          </a:p>
          <a:p>
            <a:r>
              <a:rPr lang="en-US"/>
              <a:t>          "</a:t>
            </a:r>
            <a:r>
              <a:rPr lang="en-US">
                <a:solidFill>
                  <a:srgbClr val="FF0000"/>
                </a:solidFill>
              </a:rPr>
              <a:t>after</a:t>
            </a:r>
            <a:r>
              <a:rPr lang="en-US"/>
              <a:t>": ["c", "i", "t"]</a:t>
            </a:r>
            <a:endParaRPr lang="en-US"/>
          </a:p>
          <a:p>
            <a:r>
              <a:rPr lang="en-US"/>
              <a:t>      },</a:t>
            </a:r>
            <a:endParaRPr lang="en-US"/>
          </a:p>
          <a:p>
            <a:r>
              <a:rPr lang="" altLang="en-US"/>
              <a:t>]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91860" y="3756025"/>
            <a:ext cx="57658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“vim.normalModeKeyBindings”: [</a:t>
            </a:r>
            <a:r>
              <a:rPr lang="en-US"/>
              <a:t>      </a:t>
            </a:r>
            <a:endParaRPr lang="en-US"/>
          </a:p>
          <a:p>
            <a:r>
              <a:rPr lang="en-US"/>
              <a:t>      {</a:t>
            </a:r>
            <a:endParaRPr lang="en-US"/>
          </a:p>
          <a:p>
            <a:r>
              <a:rPr lang="en-US"/>
              <a:t>          "before": ["</a:t>
            </a:r>
            <a:r>
              <a:rPr lang="en-US">
                <a:solidFill>
                  <a:srgbClr val="FF0000"/>
                </a:solidFill>
              </a:rPr>
              <a:t>&lt;leader&gt;</a:t>
            </a:r>
            <a:r>
              <a:rPr lang="en-US"/>
              <a:t>", "c", "l"],</a:t>
            </a:r>
            <a:endParaRPr lang="en-US"/>
          </a:p>
          <a:p>
            <a:r>
              <a:rPr lang="en-US"/>
              <a:t>          "</a:t>
            </a:r>
            <a:r>
              <a:rPr lang="en-US">
                <a:solidFill>
                  <a:srgbClr val="FF0000"/>
                </a:solidFill>
              </a:rPr>
              <a:t>commands</a:t>
            </a:r>
            <a:r>
              <a:rPr lang="en-US"/>
              <a:t>": ["editor.action.commentLine"]</a:t>
            </a:r>
            <a:endParaRPr lang="en-US"/>
          </a:p>
          <a:p>
            <a:r>
              <a:rPr lang="en-US"/>
              <a:t>      }</a:t>
            </a:r>
            <a:endParaRPr lang="en-US"/>
          </a:p>
          <a:p>
            <a:r>
              <a:rPr lang="en-US" altLang="en-US"/>
              <a:t>]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3045"/>
            <a:ext cx="10515600" cy="1325563"/>
          </a:xfrm>
        </p:spPr>
        <p:txBody>
          <a:bodyPr/>
          <a:p>
            <a:pPr algn="ctr"/>
            <a:r>
              <a:rPr lang="" altLang="en-US"/>
              <a:t>Split 多窗口操作 </a:t>
            </a:r>
            <a:endParaRPr lang="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73045"/>
            <a:ext cx="10515600" cy="1325563"/>
          </a:xfrm>
        </p:spPr>
        <p:txBody>
          <a:bodyPr/>
          <a:p>
            <a:pPr algn="ctr"/>
            <a:r>
              <a:rPr lang="" altLang="en-US"/>
              <a:t>Git</a:t>
            </a: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73045"/>
            <a:ext cx="10515600" cy="1325563"/>
          </a:xfrm>
        </p:spPr>
        <p:txBody>
          <a:bodyPr/>
          <a:p>
            <a:pPr algn="ctr"/>
            <a:r>
              <a:rPr lang="" altLang="en-US"/>
              <a:t>keyBindings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0855" y="688340"/>
            <a:ext cx="3583940" cy="1193800"/>
          </a:xfrm>
        </p:spPr>
        <p:txBody>
          <a:bodyPr/>
          <a:p>
            <a:r>
              <a:rPr lang="en-US" altLang="en-US"/>
              <a:t>高可自定义性</a:t>
            </a:r>
            <a:endParaRPr lang="en-US" altLang="en-US"/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490855" y="2063115"/>
            <a:ext cx="358394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高扩展性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490855" y="3678555"/>
            <a:ext cx="42862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轻量高效跨平台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490855" y="5220970"/>
            <a:ext cx="42862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开源免费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" name="Title 3">
            <a:hlinkClick r:id="rId1" action="ppaction://hlinksldjump"/>
          </p:cNvPr>
          <p:cNvSpPr>
            <a:spLocks noGrp="1"/>
          </p:cNvSpPr>
          <p:nvPr/>
        </p:nvSpPr>
        <p:spPr>
          <a:xfrm>
            <a:off x="7475220" y="688340"/>
            <a:ext cx="358394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Tmux + Vim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7475220" y="2063115"/>
            <a:ext cx="358394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Vscode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/>
        </p:nvSpPr>
        <p:spPr>
          <a:xfrm>
            <a:off x="7475220" y="3678555"/>
            <a:ext cx="42862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Sublime etc.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" name="Title 3"/>
          <p:cNvSpPr>
            <a:spLocks noGrp="1"/>
          </p:cNvSpPr>
          <p:nvPr/>
        </p:nvSpPr>
        <p:spPr>
          <a:xfrm>
            <a:off x="7475220" y="5220970"/>
            <a:ext cx="42862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IntelliJ IDEA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Vscode advantages and disadvantages</a:t>
            </a:r>
            <a:br>
              <a:rPr lang="" altLang="en-US"/>
            </a:br>
            <a:r>
              <a:rPr lang="" altLang="en-US"/>
              <a:t>我认为的</a:t>
            </a:r>
            <a:r>
              <a:rPr lang="" altLang="en-US">
                <a:solidFill>
                  <a:schemeClr val="accent2"/>
                </a:solidFill>
              </a:rPr>
              <a:t>好</a:t>
            </a:r>
            <a:r>
              <a:rPr lang="" altLang="en-US"/>
              <a:t>与</a:t>
            </a:r>
            <a:r>
              <a:rPr lang="" altLang="en-US">
                <a:solidFill>
                  <a:schemeClr val="accent6"/>
                </a:solidFill>
              </a:rPr>
              <a:t>不足</a:t>
            </a:r>
            <a:endParaRPr lang="" alt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6245"/>
          </a:xfrm>
        </p:spPr>
        <p:txBody>
          <a:bodyPr/>
          <a:p>
            <a:r>
              <a:rPr lang="" altLang="en-US">
                <a:solidFill>
                  <a:schemeClr val="accent2"/>
                </a:solidFill>
              </a:rPr>
              <a:t>高可扩展性，高自定义行，配置简单</a:t>
            </a:r>
            <a:endParaRPr lang="" altLang="en-US">
              <a:solidFill>
                <a:schemeClr val="accent2"/>
              </a:solidFill>
            </a:endParaRPr>
          </a:p>
          <a:p>
            <a:r>
              <a:rPr lang="" altLang="en-US">
                <a:solidFill>
                  <a:schemeClr val="accent2"/>
                </a:solidFill>
              </a:rPr>
              <a:t>自带非常多的Out-of-box强大功能，并且允许用户自定义</a:t>
            </a:r>
            <a:endParaRPr lang="" altLang="en-US">
              <a:solidFill>
                <a:schemeClr val="accent2"/>
              </a:solidFill>
            </a:endParaRPr>
          </a:p>
          <a:p>
            <a:r>
              <a:rPr lang="" altLang="en-US">
                <a:solidFill>
                  <a:schemeClr val="accent2"/>
                </a:solidFill>
              </a:rPr>
              <a:t>完善而结构清晰的文档，甚至有官方的intro-video,可以说是非常贴心人性化了</a:t>
            </a:r>
            <a:endParaRPr lang="" altLang="en-US"/>
          </a:p>
          <a:p>
            <a:endParaRPr lang="" altLang="en-US"/>
          </a:p>
          <a:p>
            <a:r>
              <a:rPr lang="" altLang="en-US">
                <a:solidFill>
                  <a:schemeClr val="accent6"/>
                </a:solidFill>
              </a:rPr>
              <a:t>没啥不足了，不能当IDE用？不过人家定位就是TEXT EDITOR</a:t>
            </a:r>
            <a:endParaRPr lang="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整体总结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en-US"/>
              <a:t>对编辑器的折腾是为了有更完善的工作流，对自己的工具了如指掌，也算是自己极客精神的体现。</a:t>
            </a:r>
            <a:endParaRPr lang="" altLang="en-US"/>
          </a:p>
          <a:p>
            <a:r>
              <a:rPr lang="" altLang="en-US"/>
              <a:t>虽然Code工作更重要的是程序只是，但用小锄头和挖掘机动土的效率还是相去甚远的。</a:t>
            </a:r>
            <a:endParaRPr lang="" altLang="en-US"/>
          </a:p>
          <a:p>
            <a:r>
              <a:rPr lang="" altLang="en-US"/>
              <a:t>不过，工具嘛，自己用着顺手就好，如果大家有更好的方法，欢迎分享，也欢迎有兴趣的同学给我留言交流。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本次Share相关资料和conf文档我都放我github上了，大家有兴趣也可以参考借鉴：</a:t>
            </a:r>
            <a:endParaRPr lang="" altLang="en-US"/>
          </a:p>
          <a:p>
            <a:r>
              <a:rPr lang="" altLang="en-US">
                <a:solidFill>
                  <a:schemeClr val="accent2"/>
                </a:solidFill>
              </a:rPr>
              <a:t>https://github.com/Edwardlin-zlt/TW-homeworks/Share</a:t>
            </a:r>
            <a:endParaRPr lang="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4325"/>
            <a:ext cx="10515600" cy="1325563"/>
          </a:xfrm>
        </p:spPr>
        <p:txBody>
          <a:bodyPr/>
          <a:p>
            <a:pPr algn="ctr"/>
            <a:r>
              <a:rPr lang="" altLang="en-US"/>
              <a:t>彩蛋： Tmux + Vim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_20191126-130751_Chrome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009015"/>
            <a:ext cx="828675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20191126-130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015" y="1104265"/>
            <a:ext cx="5347970" cy="5678805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/>
        </p:nvSpPr>
        <p:spPr>
          <a:xfrm>
            <a:off x="490855" y="95885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>
                <a:latin typeface="Arial" panose="020B0604020202020204" pitchFamily="34" charset="0"/>
              </a:rPr>
              <a:t>最终结论：我作为一名新手玩家，作为前端开发或者一般脚本语言编写，首选Vscode。配置简单，四点兼具，发展迅猛，关键是真的好用。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v2-3ed62efb330a40222c7d9c7e1ac3827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8775" y="2172970"/>
            <a:ext cx="3841115" cy="2926080"/>
          </a:xfrm>
          <a:prstGeom prst="rect">
            <a:avLst/>
          </a:prstGeom>
        </p:spPr>
      </p:pic>
      <p:pic>
        <p:nvPicPr>
          <p:cNvPr id="7" name="Picture 6" descr="v2-7cfb04d6a1398267f92bbc72ef9e1a0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" y="2172970"/>
            <a:ext cx="3845560" cy="2929890"/>
          </a:xfrm>
          <a:prstGeom prst="rect">
            <a:avLst/>
          </a:prstGeom>
        </p:spPr>
      </p:pic>
      <p:pic>
        <p:nvPicPr>
          <p:cNvPr id="8" name="Picture 7" descr="v2-736d11a59811df65f1b7aa03fdfc5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920" y="2172970"/>
            <a:ext cx="3842385" cy="2926715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/>
        </p:nvSpPr>
        <p:spPr>
          <a:xfrm>
            <a:off x="441325" y="708025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但如果真要我安利别人编辑器，那为什么不双剑合璧，用 Vscode+Vim 呢？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en-US"/>
              <a:t>Vscode Welcome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p>
            <a:pPr algn="ctr"/>
            <a:r>
              <a:rPr lang="en-US" altLang="en-US"/>
              <a:t>Vscode 自带的强大功能</a:t>
            </a:r>
            <a:endParaRPr lang="en-US" altLang="en-US"/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441325" y="1861820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&lt;Ctrl + p&gt;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441325" y="3486150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强大而简单的插件生态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" name="Title 3"/>
          <p:cNvSpPr>
            <a:spLocks noGrp="1"/>
          </p:cNvSpPr>
          <p:nvPr/>
        </p:nvSpPr>
        <p:spPr>
          <a:xfrm>
            <a:off x="441325" y="5110480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Peek &amp; go-tos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3"/>
          <p:cNvSpPr>
            <a:spLocks noGrp="1"/>
          </p:cNvSpPr>
          <p:nvPr/>
        </p:nvSpPr>
        <p:spPr>
          <a:xfrm>
            <a:off x="838200" y="782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>
                <a:latin typeface="Arial" panose="020B0604020202020204" pitchFamily="34" charset="0"/>
                <a:sym typeface="+mn-ea"/>
              </a:rPr>
              <a:t>Switch &lt;Caps&gt;  with  &lt;ESC&gt;</a:t>
            </a: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2" name="Picture 1" descr="5aedd8b432461cb7cd7a894a82093b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020" y="1837690"/>
            <a:ext cx="6875780" cy="43967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37125" y="2325370"/>
            <a:ext cx="697865" cy="72834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37125" y="3752215"/>
            <a:ext cx="1203325" cy="72834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3" idx="1"/>
            <a:endCxn id="4" idx="1"/>
          </p:cNvCxnSpPr>
          <p:nvPr/>
        </p:nvCxnSpPr>
        <p:spPr>
          <a:xfrm rot="10800000" flipV="1">
            <a:off x="4937125" y="2689225"/>
            <a:ext cx="3175" cy="1426845"/>
          </a:xfrm>
          <a:prstGeom prst="bentConnector3">
            <a:avLst>
              <a:gd name="adj1" fmla="val 79940000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p>
            <a:pPr algn="ctr"/>
            <a:r>
              <a:rPr lang="" altLang="en-US"/>
              <a:t>settings.json: JSON with comments</a:t>
            </a:r>
            <a:endParaRPr lang="" altLang="en-US"/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441325" y="1264920"/>
            <a:ext cx="11309350" cy="768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>
                <a:solidFill>
                  <a:srgbClr val="FF0000"/>
                </a:solidFill>
                <a:latin typeface="Arial" panose="020B0604020202020204" pitchFamily="34" charset="0"/>
              </a:rPr>
              <a:t>JSON</a:t>
            </a:r>
            <a:r>
              <a:rPr lang="" altLang="en-US" sz="2400">
                <a:latin typeface="Arial" panose="020B0604020202020204" pitchFamily="34" charset="0"/>
              </a:rPr>
              <a:t> stands for </a:t>
            </a:r>
            <a:r>
              <a:rPr lang="" altLang="en-US" sz="2400">
                <a:solidFill>
                  <a:srgbClr val="FF0000"/>
                </a:solidFill>
                <a:latin typeface="Arial" panose="020B0604020202020204" pitchFamily="34" charset="0"/>
              </a:rPr>
              <a:t>JavaScript Object Notation</a:t>
            </a:r>
            <a:endParaRPr lang="" altLang="en-US" sz="2400"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78405" y="2825115"/>
            <a:ext cx="2540000" cy="3153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JSON 值可以是：</a:t>
            </a:r>
            <a:endParaRPr lang="en-US"/>
          </a:p>
          <a:p>
            <a:endParaRPr lang="en-US">
              <a:sym typeface="+mn-ea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>
                <a:sym typeface="+mn-ea"/>
              </a:rPr>
              <a:t>对象（在花括号中）</a:t>
            </a:r>
            <a:endParaRPr lang="en-US">
              <a:sym typeface="+mn-ea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>
                <a:sym typeface="+mn-ea"/>
              </a:rPr>
              <a:t>数组（在方括号中）</a:t>
            </a:r>
            <a:endParaRPr lang="en-US"/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/>
              <a:t>数字（整数或浮点数）</a:t>
            </a:r>
            <a:endParaRPr lang="en-US"/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/>
              <a:t>字符串（在双引号中）</a:t>
            </a:r>
            <a:endParaRPr lang="en-US"/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/>
              <a:t>逻辑值（true 或 false）</a:t>
            </a:r>
            <a:endParaRPr lang="en-US"/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/>
              <a:t>null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727825" y="2548255"/>
            <a:ext cx="5635625" cy="3723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{ 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"window.zoomLevel": 1,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"[html]": {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    "editor.tabSize": 2,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},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/* editor general */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"editor.tabSize": 4,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"editor.lineNumbers": "relative",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"zenMode.hideLineNumbers": false,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"workbench.editor.showTabs": true,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" altLang="en-US" sz="200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" altLang="en-US" sz="20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2260</Words>
  <Application>WPS Presentation</Application>
  <PresentationFormat>宽屏</PresentationFormat>
  <Paragraphs>201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SimSun</vt:lpstr>
      <vt:lpstr>Droid Sans Fallback</vt:lpstr>
      <vt:lpstr>微软雅黑</vt:lpstr>
      <vt:lpstr>黑体</vt:lpstr>
      <vt:lpstr>Arial Unicode MS</vt:lpstr>
      <vt:lpstr>Calibri</vt:lpstr>
      <vt:lpstr>Webdings</vt:lpstr>
      <vt:lpstr>Times New Roman</vt:lpstr>
      <vt:lpstr>Office 主题</vt:lpstr>
      <vt:lpstr>Vscode+Vim全键盘Coding</vt:lpstr>
      <vt:lpstr>高可自定义性</vt:lpstr>
      <vt:lpstr>PowerPoint 演示文稿</vt:lpstr>
      <vt:lpstr>PowerPoint 演示文稿</vt:lpstr>
      <vt:lpstr>PowerPoint 演示文稿</vt:lpstr>
      <vt:lpstr>Vscode Welcome</vt:lpstr>
      <vt:lpstr>Vscode 自带的强大功能</vt:lpstr>
      <vt:lpstr>PowerPoint 演示文稿</vt:lpstr>
      <vt:lpstr>Vscode 自带的强大功能</vt:lpstr>
      <vt:lpstr>Vim h-j-k-l</vt:lpstr>
      <vt:lpstr>Vim h-j-k-l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Split 多窗口操作 </vt:lpstr>
      <vt:lpstr>Split 多窗口操作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edward</cp:lastModifiedBy>
  <cp:revision>7</cp:revision>
  <dcterms:created xsi:type="dcterms:W3CDTF">2019-11-29T10:08:23Z</dcterms:created>
  <dcterms:modified xsi:type="dcterms:W3CDTF">2019-11-29T10:08:23Z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