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6A362-721A-474A-A136-D5901ACADDC9}"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4DFF5-7809-411E-9339-1CC7E66158F7}" type="slidenum">
              <a:rPr lang="en-US" smtClean="0"/>
              <a:t>‹#›</a:t>
            </a:fld>
            <a:endParaRPr lang="en-US"/>
          </a:p>
        </p:txBody>
      </p:sp>
    </p:spTree>
    <p:extLst>
      <p:ext uri="{BB962C8B-B14F-4D97-AF65-F5344CB8AC3E}">
        <p14:creationId xmlns:p14="http://schemas.microsoft.com/office/powerpoint/2010/main" val="284613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DDA188-7411-406F-A247-C2F851A5ED5F}" type="datetime1">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425586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62E14B-9B4E-4C43-A7C7-AD70DEF9F1B7}" type="datetime1">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429034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C1ECF5-361E-4E11-8F71-C6B331406D0A}" type="datetime1">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387810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14EBE2-8257-453F-A5BC-078057E2A611}" type="datetime1">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2607B-1B56-4DF0-9892-34DA0CD57FD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9098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7ED66-744D-4A3C-94B2-904ACFE0B7C6}" type="datetime1">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3161412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A68CB3-7960-46AC-B9E4-F27D62B508C8}" type="datetime1">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2275135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6730F8-DA94-4663-BE8A-DAC8FC67DCDF}" type="datetime1">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143671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FBB5A-905E-4D89-A698-E80039B0C9C8}" type="datetime1">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923562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5B61F-6D10-4381-A181-0AE679B6008E}" type="datetime1">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353818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7F8FBB-60FF-4869-A8A5-CC34E045A458}" type="datetime1">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322405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772F6-D401-4736-A516-CA02E76CA291}" type="datetime1">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338220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0D1E9-D991-4326-940D-5614F1B523D0}" type="datetime1">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49458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1D8B11-095E-4B4A-971D-99A4E3BC5F2A}" type="datetime1">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115592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BBD889-7B0D-4253-AD20-9CCDBFB863E3}" type="datetime1">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89742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C6B72-8183-490A-87B0-35F807253A90}" type="datetime1">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428281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6DABF7-0BB0-42A5-90E9-EE408378F503}" type="datetime1">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23138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5D74A-9894-4C79-9A26-7323E674E3A6}" type="datetime1">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2607B-1B56-4DF0-9892-34DA0CD57FD0}" type="slidenum">
              <a:rPr lang="en-US" smtClean="0"/>
              <a:t>‹#›</a:t>
            </a:fld>
            <a:endParaRPr lang="en-US"/>
          </a:p>
        </p:txBody>
      </p:sp>
    </p:spTree>
    <p:extLst>
      <p:ext uri="{BB962C8B-B14F-4D97-AF65-F5344CB8AC3E}">
        <p14:creationId xmlns:p14="http://schemas.microsoft.com/office/powerpoint/2010/main" val="45501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AB4263B-3B19-493E-B20F-5FCB0F27FF46}" type="datetime1">
              <a:rPr lang="en-US" smtClean="0"/>
              <a:t>6/27/2023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52607B-1B56-4DF0-9892-34DA0CD57FD0}" type="slidenum">
              <a:rPr lang="en-US" smtClean="0"/>
              <a:t>‹#›</a:t>
            </a:fld>
            <a:endParaRPr lang="en-US"/>
          </a:p>
        </p:txBody>
      </p:sp>
    </p:spTree>
    <p:extLst>
      <p:ext uri="{BB962C8B-B14F-4D97-AF65-F5344CB8AC3E}">
        <p14:creationId xmlns:p14="http://schemas.microsoft.com/office/powerpoint/2010/main" val="14508269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7A47-CAC0-C996-F3B5-73904861B5D7}"/>
              </a:ext>
            </a:extLst>
          </p:cNvPr>
          <p:cNvSpPr>
            <a:spLocks noGrp="1"/>
          </p:cNvSpPr>
          <p:nvPr>
            <p:ph type="ctrTitle"/>
          </p:nvPr>
        </p:nvSpPr>
        <p:spPr/>
        <p:txBody>
          <a:bodyPr/>
          <a:lstStyle/>
          <a:p>
            <a:r>
              <a:rPr lang="en-US" dirty="0"/>
              <a:t>End User training</a:t>
            </a:r>
          </a:p>
        </p:txBody>
      </p:sp>
      <p:sp>
        <p:nvSpPr>
          <p:cNvPr id="3" name="Subtitle 2">
            <a:extLst>
              <a:ext uri="{FF2B5EF4-FFF2-40B4-BE49-F238E27FC236}">
                <a16:creationId xmlns:a16="http://schemas.microsoft.com/office/drawing/2014/main" id="{C3AAD794-4D47-DC79-78C7-D8C65E8A06DC}"/>
              </a:ext>
            </a:extLst>
          </p:cNvPr>
          <p:cNvSpPr>
            <a:spLocks noGrp="1"/>
          </p:cNvSpPr>
          <p:nvPr>
            <p:ph type="subTitle" idx="1"/>
          </p:nvPr>
        </p:nvSpPr>
        <p:spPr/>
        <p:txBody>
          <a:bodyPr/>
          <a:lstStyle/>
          <a:p>
            <a:pPr algn="r"/>
            <a:r>
              <a:rPr lang="en-US" dirty="0"/>
              <a:t>By Mr. Mutiso</a:t>
            </a:r>
          </a:p>
        </p:txBody>
      </p:sp>
      <p:sp>
        <p:nvSpPr>
          <p:cNvPr id="4" name="Date Placeholder 3">
            <a:extLst>
              <a:ext uri="{FF2B5EF4-FFF2-40B4-BE49-F238E27FC236}">
                <a16:creationId xmlns:a16="http://schemas.microsoft.com/office/drawing/2014/main" id="{C7BBF318-AE3F-DAC7-2792-D9C5F0906731}"/>
              </a:ext>
            </a:extLst>
          </p:cNvPr>
          <p:cNvSpPr>
            <a:spLocks noGrp="1"/>
          </p:cNvSpPr>
          <p:nvPr>
            <p:ph type="dt" sz="half" idx="10"/>
          </p:nvPr>
        </p:nvSpPr>
        <p:spPr/>
        <p:txBody>
          <a:bodyPr/>
          <a:lstStyle/>
          <a:p>
            <a:fld id="{E557C620-EFEA-4881-B4E6-BC540647C314}" type="datetime1">
              <a:rPr lang="en-US" smtClean="0"/>
              <a:t>6/27/2023</a:t>
            </a:fld>
            <a:endParaRPr lang="en-US"/>
          </a:p>
        </p:txBody>
      </p:sp>
    </p:spTree>
    <p:extLst>
      <p:ext uri="{BB962C8B-B14F-4D97-AF65-F5344CB8AC3E}">
        <p14:creationId xmlns:p14="http://schemas.microsoft.com/office/powerpoint/2010/main" val="83949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1A83-4980-37E0-657F-D24235E1115C}"/>
              </a:ext>
            </a:extLst>
          </p:cNvPr>
          <p:cNvSpPr>
            <a:spLocks noGrp="1"/>
          </p:cNvSpPr>
          <p:nvPr>
            <p:ph type="title"/>
          </p:nvPr>
        </p:nvSpPr>
        <p:spPr>
          <a:xfrm>
            <a:off x="785005" y="381000"/>
            <a:ext cx="10353761" cy="457200"/>
          </a:xfrm>
        </p:spPr>
        <p:txBody>
          <a:bodyPr>
            <a:noAutofit/>
          </a:bodyPr>
          <a:lstStyle/>
          <a:p>
            <a:pPr algn="l"/>
            <a:r>
              <a:rPr lang="en-US" sz="2800" dirty="0" err="1"/>
              <a:t>Cont</a:t>
            </a:r>
            <a:r>
              <a:rPr lang="en-US" sz="2800" dirty="0"/>
              <a:t>…</a:t>
            </a:r>
            <a:br>
              <a:rPr lang="en-US" sz="2800" dirty="0"/>
            </a:br>
            <a:r>
              <a:rPr lang="en-US" sz="2800" dirty="0"/>
              <a:t>3. c</a:t>
            </a:r>
            <a:r>
              <a:rPr lang="en-US" sz="2800" cap="none" dirty="0"/>
              <a:t>hoose</a:t>
            </a:r>
            <a:r>
              <a:rPr lang="en-US" sz="2800" dirty="0"/>
              <a:t> </a:t>
            </a:r>
            <a:r>
              <a:rPr lang="en-US" sz="2800" cap="none" dirty="0"/>
              <a:t>Training Materials and Delivery Methods </a:t>
            </a:r>
            <a:endParaRPr lang="en-US" sz="2800" dirty="0"/>
          </a:p>
        </p:txBody>
      </p:sp>
      <p:sp>
        <p:nvSpPr>
          <p:cNvPr id="3" name="Content Placeholder 2">
            <a:extLst>
              <a:ext uri="{FF2B5EF4-FFF2-40B4-BE49-F238E27FC236}">
                <a16:creationId xmlns:a16="http://schemas.microsoft.com/office/drawing/2014/main" id="{B335F9C4-15D9-31C0-552C-DA5C03B7E6CA}"/>
              </a:ext>
            </a:extLst>
          </p:cNvPr>
          <p:cNvSpPr>
            <a:spLocks noGrp="1"/>
          </p:cNvSpPr>
          <p:nvPr>
            <p:ph idx="1"/>
          </p:nvPr>
        </p:nvSpPr>
        <p:spPr>
          <a:xfrm>
            <a:off x="913793" y="1027117"/>
            <a:ext cx="10353762" cy="3918369"/>
          </a:xfrm>
        </p:spPr>
        <p:txBody>
          <a:bodyPr/>
          <a:lstStyle/>
          <a:p>
            <a:pPr marL="0" indent="0">
              <a:buNone/>
            </a:pPr>
            <a:r>
              <a:rPr lang="en-US" dirty="0"/>
              <a:t>Design and develop training materials that align with the identified needs and objectives. This may include creating presentations, user guides, manuals, online modules, interactive exercises, or any other resources that facilitate learning and engagement.</a:t>
            </a:r>
          </a:p>
          <a:p>
            <a:pPr marL="0" indent="0">
              <a:buNone/>
            </a:pPr>
            <a:r>
              <a:rPr lang="en-US" dirty="0"/>
              <a:t>Select appropriate training methods and delivery formats based on the nature of the content and the needs of the users. This could involve a combination of instructor-led training, virtual classrooms, e-learning platforms, workshops, hands-on exercises, or simulations. </a:t>
            </a:r>
          </a:p>
        </p:txBody>
      </p:sp>
      <p:sp>
        <p:nvSpPr>
          <p:cNvPr id="4" name="Date Placeholder 3">
            <a:extLst>
              <a:ext uri="{FF2B5EF4-FFF2-40B4-BE49-F238E27FC236}">
                <a16:creationId xmlns:a16="http://schemas.microsoft.com/office/drawing/2014/main" id="{7AE07E3A-0967-D07D-063F-BB0238DAF604}"/>
              </a:ext>
            </a:extLst>
          </p:cNvPr>
          <p:cNvSpPr>
            <a:spLocks noGrp="1"/>
          </p:cNvSpPr>
          <p:nvPr>
            <p:ph type="dt" sz="half" idx="10"/>
          </p:nvPr>
        </p:nvSpPr>
        <p:spPr/>
        <p:txBody>
          <a:bodyPr/>
          <a:lstStyle/>
          <a:p>
            <a:fld id="{8A7F8FBB-60FF-4869-A8A5-CC34E045A458}" type="datetime1">
              <a:rPr lang="en-US" smtClean="0"/>
              <a:t>6/27/2023</a:t>
            </a:fld>
            <a:endParaRPr lang="en-US"/>
          </a:p>
        </p:txBody>
      </p:sp>
    </p:spTree>
    <p:extLst>
      <p:ext uri="{BB962C8B-B14F-4D97-AF65-F5344CB8AC3E}">
        <p14:creationId xmlns:p14="http://schemas.microsoft.com/office/powerpoint/2010/main" val="332714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60CD-0849-DA03-C8D0-28776C4640B7}"/>
              </a:ext>
            </a:extLst>
          </p:cNvPr>
          <p:cNvSpPr>
            <a:spLocks noGrp="1"/>
          </p:cNvSpPr>
          <p:nvPr>
            <p:ph type="title"/>
          </p:nvPr>
        </p:nvSpPr>
        <p:spPr>
          <a:xfrm>
            <a:off x="650749" y="246347"/>
            <a:ext cx="10353761" cy="820454"/>
          </a:xfrm>
        </p:spPr>
        <p:txBody>
          <a:bodyPr/>
          <a:lstStyle/>
          <a:p>
            <a:pPr algn="l"/>
            <a:r>
              <a:rPr lang="en-US" dirty="0" err="1"/>
              <a:t>Cont</a:t>
            </a:r>
            <a:r>
              <a:rPr lang="en-US" dirty="0"/>
              <a:t>…</a:t>
            </a:r>
          </a:p>
        </p:txBody>
      </p:sp>
      <p:sp>
        <p:nvSpPr>
          <p:cNvPr id="3" name="Content Placeholder 2">
            <a:extLst>
              <a:ext uri="{FF2B5EF4-FFF2-40B4-BE49-F238E27FC236}">
                <a16:creationId xmlns:a16="http://schemas.microsoft.com/office/drawing/2014/main" id="{A14E20E0-4E14-BA2A-106A-082460A57B38}"/>
              </a:ext>
            </a:extLst>
          </p:cNvPr>
          <p:cNvSpPr>
            <a:spLocks noGrp="1"/>
          </p:cNvSpPr>
          <p:nvPr>
            <p:ph idx="1"/>
          </p:nvPr>
        </p:nvSpPr>
        <p:spPr>
          <a:xfrm>
            <a:off x="538013" y="968721"/>
            <a:ext cx="11003237" cy="4914554"/>
          </a:xfrm>
        </p:spPr>
        <p:txBody>
          <a:bodyPr>
            <a:normAutofit lnSpcReduction="10000"/>
          </a:bodyPr>
          <a:lstStyle/>
          <a:p>
            <a:pPr marL="457200" indent="-457200">
              <a:buFont typeface="+mj-lt"/>
              <a:buAutoNum type="arabicPeriod" startAt="4"/>
            </a:pPr>
            <a:r>
              <a:rPr lang="en-US" b="1" dirty="0"/>
              <a:t>Know your budget and time schedule. </a:t>
            </a:r>
          </a:p>
          <a:p>
            <a:pPr marL="0" indent="0">
              <a:buNone/>
            </a:pPr>
            <a:r>
              <a:rPr lang="en-US" dirty="0"/>
              <a:t> You need to make sure that training is adequately budgeted for and prioritized as part of the costs of the software rollout. Begin on solid footing, with the implementation viewed as a high priority.</a:t>
            </a:r>
          </a:p>
          <a:p>
            <a:pPr marL="0" indent="0">
              <a:buNone/>
            </a:pPr>
            <a:r>
              <a:rPr lang="en-US" dirty="0"/>
              <a:t>A clear cost limit will help you choose the best training provider for your budget and requirements.</a:t>
            </a:r>
          </a:p>
          <a:p>
            <a:pPr marL="0" indent="0">
              <a:buNone/>
            </a:pPr>
            <a:r>
              <a:rPr lang="en-US" dirty="0"/>
              <a:t>It is also equally important to know your software rollout schedule. In other words, how long you have to get end users up to speed before everyone is expected to be comfortable with the new software.</a:t>
            </a:r>
          </a:p>
          <a:p>
            <a:pPr marL="0" indent="0">
              <a:buNone/>
            </a:pPr>
            <a:r>
              <a:rPr lang="en-US" dirty="0"/>
              <a:t>Don’t forget about the end user support after the initial training is complete. Not every user is going to have the same needs after rollout, so you will need to use a training provider to offer continued support.</a:t>
            </a:r>
          </a:p>
        </p:txBody>
      </p:sp>
      <p:sp>
        <p:nvSpPr>
          <p:cNvPr id="4" name="Date Placeholder 3">
            <a:extLst>
              <a:ext uri="{FF2B5EF4-FFF2-40B4-BE49-F238E27FC236}">
                <a16:creationId xmlns:a16="http://schemas.microsoft.com/office/drawing/2014/main" id="{E8040929-3025-AAE7-DE7F-91BADA70D823}"/>
              </a:ext>
            </a:extLst>
          </p:cNvPr>
          <p:cNvSpPr>
            <a:spLocks noGrp="1"/>
          </p:cNvSpPr>
          <p:nvPr>
            <p:ph type="dt" sz="half" idx="10"/>
          </p:nvPr>
        </p:nvSpPr>
        <p:spPr/>
        <p:txBody>
          <a:bodyPr/>
          <a:lstStyle/>
          <a:p>
            <a:fld id="{D8E70DF5-E593-4135-BE24-AAA0644A6337}" type="datetime1">
              <a:rPr lang="en-US" smtClean="0"/>
              <a:t>6/27/2023</a:t>
            </a:fld>
            <a:endParaRPr lang="en-US"/>
          </a:p>
        </p:txBody>
      </p:sp>
    </p:spTree>
    <p:extLst>
      <p:ext uri="{BB962C8B-B14F-4D97-AF65-F5344CB8AC3E}">
        <p14:creationId xmlns:p14="http://schemas.microsoft.com/office/powerpoint/2010/main" val="231104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7AEC-39D2-53EF-72E3-541DA3DC5027}"/>
              </a:ext>
            </a:extLst>
          </p:cNvPr>
          <p:cNvSpPr>
            <a:spLocks noGrp="1"/>
          </p:cNvSpPr>
          <p:nvPr>
            <p:ph type="title"/>
          </p:nvPr>
        </p:nvSpPr>
        <p:spPr>
          <a:xfrm>
            <a:off x="525488" y="233819"/>
            <a:ext cx="10353761" cy="832981"/>
          </a:xfrm>
        </p:spPr>
        <p:txBody>
          <a:bodyPr/>
          <a:lstStyle/>
          <a:p>
            <a:pPr algn="l"/>
            <a:r>
              <a:rPr lang="en-US" dirty="0" err="1"/>
              <a:t>Cont</a:t>
            </a:r>
            <a:r>
              <a:rPr lang="en-US" dirty="0"/>
              <a:t>…</a:t>
            </a:r>
          </a:p>
        </p:txBody>
      </p:sp>
      <p:sp>
        <p:nvSpPr>
          <p:cNvPr id="3" name="Content Placeholder 2">
            <a:extLst>
              <a:ext uri="{FF2B5EF4-FFF2-40B4-BE49-F238E27FC236}">
                <a16:creationId xmlns:a16="http://schemas.microsoft.com/office/drawing/2014/main" id="{90CCAA4B-42B3-A5EB-174F-B404EE285DE0}"/>
              </a:ext>
            </a:extLst>
          </p:cNvPr>
          <p:cNvSpPr>
            <a:spLocks noGrp="1"/>
          </p:cNvSpPr>
          <p:nvPr>
            <p:ph idx="1"/>
          </p:nvPr>
        </p:nvSpPr>
        <p:spPr>
          <a:xfrm>
            <a:off x="412753" y="1081476"/>
            <a:ext cx="11136243" cy="4517657"/>
          </a:xfrm>
        </p:spPr>
        <p:txBody>
          <a:bodyPr/>
          <a:lstStyle/>
          <a:p>
            <a:pPr marL="457200" indent="-457200">
              <a:buFont typeface="+mj-lt"/>
              <a:buAutoNum type="arabicPeriod" startAt="5"/>
            </a:pPr>
            <a:r>
              <a:rPr lang="en-US" b="1" dirty="0"/>
              <a:t>Encourage end user feedback.</a:t>
            </a:r>
          </a:p>
          <a:p>
            <a:pPr marL="0" indent="0" algn="just">
              <a:buNone/>
            </a:pPr>
            <a:r>
              <a:rPr lang="en-US" dirty="0"/>
              <a:t>It’s important to ask for feedback from your end-users during the training so that the training can be modified if needed, instead of waiting until the end. Knowing what areas users don’t feel adequately trained on will help mitigate the risk of implementation failing later on.</a:t>
            </a:r>
          </a:p>
          <a:p>
            <a:pPr marL="0" indent="0" algn="just">
              <a:buNone/>
            </a:pPr>
            <a:r>
              <a:rPr lang="en-US" dirty="0"/>
              <a:t>You can also ask about their experience of the new technology. Do they feel comfortable with the new technology? Did they find the training useful and convenient? What could have been done to improve the end user experience?</a:t>
            </a:r>
          </a:p>
          <a:p>
            <a:pPr marL="0" indent="0" algn="just">
              <a:buNone/>
            </a:pPr>
            <a:r>
              <a:rPr lang="en-US" dirty="0"/>
              <a:t>Feedback is critical for highlighting areas for improvement for the next time a new technology is implemented.</a:t>
            </a:r>
          </a:p>
        </p:txBody>
      </p:sp>
      <p:sp>
        <p:nvSpPr>
          <p:cNvPr id="4" name="Date Placeholder 3">
            <a:extLst>
              <a:ext uri="{FF2B5EF4-FFF2-40B4-BE49-F238E27FC236}">
                <a16:creationId xmlns:a16="http://schemas.microsoft.com/office/drawing/2014/main" id="{4F0E75EE-3585-2A78-249E-0A7798773BC6}"/>
              </a:ext>
            </a:extLst>
          </p:cNvPr>
          <p:cNvSpPr>
            <a:spLocks noGrp="1"/>
          </p:cNvSpPr>
          <p:nvPr>
            <p:ph type="dt" sz="half" idx="10"/>
          </p:nvPr>
        </p:nvSpPr>
        <p:spPr/>
        <p:txBody>
          <a:bodyPr/>
          <a:lstStyle/>
          <a:p>
            <a:fld id="{3E1EE569-A206-406D-A65A-5E0D7BBDCDA4}" type="datetime1">
              <a:rPr lang="en-US" smtClean="0"/>
              <a:t>6/27/2023</a:t>
            </a:fld>
            <a:endParaRPr lang="en-US"/>
          </a:p>
        </p:txBody>
      </p:sp>
    </p:spTree>
    <p:extLst>
      <p:ext uri="{BB962C8B-B14F-4D97-AF65-F5344CB8AC3E}">
        <p14:creationId xmlns:p14="http://schemas.microsoft.com/office/powerpoint/2010/main" val="251119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B34A-6F7A-736B-879C-7CB59A43604E}"/>
              </a:ext>
            </a:extLst>
          </p:cNvPr>
          <p:cNvSpPr>
            <a:spLocks noGrp="1"/>
          </p:cNvSpPr>
          <p:nvPr>
            <p:ph type="title"/>
          </p:nvPr>
        </p:nvSpPr>
        <p:spPr>
          <a:xfrm>
            <a:off x="813587" y="281835"/>
            <a:ext cx="10353761" cy="655529"/>
          </a:xfrm>
        </p:spPr>
        <p:txBody>
          <a:bodyPr/>
          <a:lstStyle/>
          <a:p>
            <a:r>
              <a:rPr lang="en-US" dirty="0"/>
              <a:t>User training plan</a:t>
            </a:r>
          </a:p>
        </p:txBody>
      </p:sp>
      <p:sp>
        <p:nvSpPr>
          <p:cNvPr id="3" name="Content Placeholder 2">
            <a:extLst>
              <a:ext uri="{FF2B5EF4-FFF2-40B4-BE49-F238E27FC236}">
                <a16:creationId xmlns:a16="http://schemas.microsoft.com/office/drawing/2014/main" id="{937DB746-80D8-12A8-8A01-22F282C44066}"/>
              </a:ext>
            </a:extLst>
          </p:cNvPr>
          <p:cNvSpPr>
            <a:spLocks noGrp="1"/>
          </p:cNvSpPr>
          <p:nvPr>
            <p:ph idx="1"/>
          </p:nvPr>
        </p:nvSpPr>
        <p:spPr>
          <a:xfrm>
            <a:off x="813585" y="1043878"/>
            <a:ext cx="10560047" cy="4517678"/>
          </a:xfrm>
        </p:spPr>
        <p:txBody>
          <a:bodyPr>
            <a:normAutofit/>
          </a:bodyPr>
          <a:lstStyle/>
          <a:p>
            <a:pPr marL="0" indent="0">
              <a:buNone/>
            </a:pPr>
            <a:r>
              <a:rPr lang="en-US" dirty="0"/>
              <a:t>The creation of a training plan is one element within the training process of a software</a:t>
            </a:r>
          </a:p>
          <a:p>
            <a:pPr marL="0" indent="0">
              <a:buNone/>
            </a:pPr>
            <a:r>
              <a:rPr lang="en-US" dirty="0"/>
              <a:t>organization. The model has four components:</a:t>
            </a:r>
          </a:p>
          <a:p>
            <a:pPr>
              <a:buFont typeface="Wingdings" panose="05000000000000000000" pitchFamily="2" charset="2"/>
              <a:buChar char="Ø"/>
            </a:pPr>
            <a:r>
              <a:rPr lang="en-US" dirty="0"/>
              <a:t>(E) entry criteria : Management support, Training policy and objectives, Resources, Organizational context</a:t>
            </a:r>
          </a:p>
          <a:p>
            <a:pPr>
              <a:buFont typeface="Wingdings" panose="05000000000000000000" pitchFamily="2" charset="2"/>
              <a:buChar char="Ø"/>
            </a:pPr>
            <a:r>
              <a:rPr lang="en-US" dirty="0"/>
              <a:t>(T) tasks: Conducting training needs analysis, Create training plan, Design curriculum, Create training products, Pilot and deliver training, Evaluate training</a:t>
            </a:r>
          </a:p>
          <a:p>
            <a:pPr>
              <a:buFont typeface="Wingdings" panose="05000000000000000000" pitchFamily="2" charset="2"/>
              <a:buChar char="Ø"/>
            </a:pPr>
            <a:r>
              <a:rPr lang="en-US" dirty="0"/>
              <a:t>(V) validation tasks or criteria: Training plan approved, course development and delivery processes followed, Quality standards met, Training results analyzed and reported</a:t>
            </a:r>
          </a:p>
          <a:p>
            <a:pPr>
              <a:buFont typeface="Wingdings" panose="05000000000000000000" pitchFamily="2" charset="2"/>
              <a:buChar char="Ø"/>
            </a:pPr>
            <a:r>
              <a:rPr lang="en-US" dirty="0"/>
              <a:t>(X) exit criteria: Needed training delivered, Training objective met</a:t>
            </a:r>
          </a:p>
        </p:txBody>
      </p:sp>
      <p:sp>
        <p:nvSpPr>
          <p:cNvPr id="4" name="Date Placeholder 3">
            <a:extLst>
              <a:ext uri="{FF2B5EF4-FFF2-40B4-BE49-F238E27FC236}">
                <a16:creationId xmlns:a16="http://schemas.microsoft.com/office/drawing/2014/main" id="{FA7A4AD0-79E4-A00F-0F5D-E0278B920731}"/>
              </a:ext>
            </a:extLst>
          </p:cNvPr>
          <p:cNvSpPr>
            <a:spLocks noGrp="1"/>
          </p:cNvSpPr>
          <p:nvPr>
            <p:ph type="dt" sz="half" idx="10"/>
          </p:nvPr>
        </p:nvSpPr>
        <p:spPr/>
        <p:txBody>
          <a:bodyPr/>
          <a:lstStyle/>
          <a:p>
            <a:fld id="{51BDA2AA-0CBA-448E-A401-AD6923C66BA5}" type="datetime1">
              <a:rPr lang="en-US" smtClean="0"/>
              <a:t>6/27/2023</a:t>
            </a:fld>
            <a:endParaRPr lang="en-US"/>
          </a:p>
        </p:txBody>
      </p:sp>
    </p:spTree>
    <p:extLst>
      <p:ext uri="{BB962C8B-B14F-4D97-AF65-F5344CB8AC3E}">
        <p14:creationId xmlns:p14="http://schemas.microsoft.com/office/powerpoint/2010/main" val="407757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A95D-E8FF-1454-3BC3-A7354735A7C4}"/>
              </a:ext>
            </a:extLst>
          </p:cNvPr>
          <p:cNvSpPr>
            <a:spLocks noGrp="1"/>
          </p:cNvSpPr>
          <p:nvPr>
            <p:ph type="title"/>
          </p:nvPr>
        </p:nvSpPr>
        <p:spPr>
          <a:xfrm>
            <a:off x="913794" y="371606"/>
            <a:ext cx="10353761" cy="855945"/>
          </a:xfrm>
        </p:spPr>
        <p:txBody>
          <a:bodyPr/>
          <a:lstStyle/>
          <a:p>
            <a:r>
              <a:rPr lang="en-US" dirty="0"/>
              <a:t>End user training methods</a:t>
            </a:r>
          </a:p>
        </p:txBody>
      </p:sp>
      <p:sp>
        <p:nvSpPr>
          <p:cNvPr id="3" name="Content Placeholder 2">
            <a:extLst>
              <a:ext uri="{FF2B5EF4-FFF2-40B4-BE49-F238E27FC236}">
                <a16:creationId xmlns:a16="http://schemas.microsoft.com/office/drawing/2014/main" id="{EFED39D6-87F4-391C-73B2-2DA1916EC976}"/>
              </a:ext>
            </a:extLst>
          </p:cNvPr>
          <p:cNvSpPr>
            <a:spLocks noGrp="1"/>
          </p:cNvSpPr>
          <p:nvPr>
            <p:ph idx="1"/>
          </p:nvPr>
        </p:nvSpPr>
        <p:spPr>
          <a:xfrm>
            <a:off x="829137" y="1227551"/>
            <a:ext cx="10782490" cy="4655724"/>
          </a:xfrm>
        </p:spPr>
        <p:txBody>
          <a:bodyPr>
            <a:normAutofit fontScale="47500" lnSpcReduction="20000"/>
          </a:bodyPr>
          <a:lstStyle/>
          <a:p>
            <a:pPr marL="0" indent="0">
              <a:buNone/>
            </a:pPr>
            <a:r>
              <a:rPr lang="en-US" sz="2500" dirty="0"/>
              <a:t>Employees will feel more confident about using the new software or technology if they’ve been involved in training before the new system goes live. </a:t>
            </a:r>
          </a:p>
          <a:p>
            <a:pPr marL="0" indent="0">
              <a:buNone/>
            </a:pPr>
            <a:r>
              <a:rPr lang="en-US" sz="2500" dirty="0"/>
              <a:t>There are three major learning styles:</a:t>
            </a:r>
          </a:p>
          <a:p>
            <a:pPr>
              <a:buFont typeface="Wingdings" panose="05000000000000000000" pitchFamily="2" charset="2"/>
              <a:buChar char="Ø"/>
            </a:pPr>
            <a:r>
              <a:rPr lang="en-US" sz="2500" dirty="0"/>
              <a:t>Visual: Learning by seeing or watching</a:t>
            </a:r>
          </a:p>
          <a:p>
            <a:pPr>
              <a:buFont typeface="Wingdings" panose="05000000000000000000" pitchFamily="2" charset="2"/>
              <a:buChar char="Ø"/>
            </a:pPr>
            <a:r>
              <a:rPr lang="en-US" sz="2500" dirty="0"/>
              <a:t>Auditory: Learning by hearing information</a:t>
            </a:r>
          </a:p>
          <a:p>
            <a:pPr>
              <a:buFont typeface="Wingdings" panose="05000000000000000000" pitchFamily="2" charset="2"/>
              <a:buChar char="Ø"/>
            </a:pPr>
            <a:r>
              <a:rPr lang="en-US" sz="2500" dirty="0" err="1"/>
              <a:t>Kinaesthetic</a:t>
            </a:r>
            <a:r>
              <a:rPr lang="en-US" sz="2500" dirty="0"/>
              <a:t>: Learning through action, or by doing</a:t>
            </a:r>
          </a:p>
          <a:p>
            <a:pPr marL="0" indent="0">
              <a:buNone/>
            </a:pPr>
            <a:r>
              <a:rPr lang="en-US" sz="2500" dirty="0"/>
              <a:t>The best training methods target all three learning styles, but it's also important to get to know what works best for your learners and tailor the material to them. Here is a list of the eight most effective employee training methods:</a:t>
            </a:r>
          </a:p>
          <a:p>
            <a:pPr marL="457200" indent="-457200">
              <a:buFont typeface="+mj-lt"/>
              <a:buAutoNum type="arabicPeriod"/>
            </a:pPr>
            <a:r>
              <a:rPr lang="en-US" sz="2500" dirty="0"/>
              <a:t> Technology-based learning</a:t>
            </a:r>
          </a:p>
          <a:p>
            <a:pPr marL="457200" indent="-457200">
              <a:buFont typeface="+mj-lt"/>
              <a:buAutoNum type="arabicPeriod"/>
            </a:pPr>
            <a:r>
              <a:rPr lang="en-US" sz="2500" dirty="0"/>
              <a:t> Simulators</a:t>
            </a:r>
          </a:p>
          <a:p>
            <a:pPr marL="457200" indent="-457200">
              <a:buFont typeface="+mj-lt"/>
              <a:buAutoNum type="arabicPeriod"/>
            </a:pPr>
            <a:r>
              <a:rPr lang="en-US" sz="2500" dirty="0"/>
              <a:t>On-the-job training</a:t>
            </a:r>
          </a:p>
          <a:p>
            <a:pPr marL="457200" indent="-457200">
              <a:buFont typeface="+mj-lt"/>
              <a:buAutoNum type="arabicPeriod"/>
            </a:pPr>
            <a:r>
              <a:rPr lang="en-US" sz="2500" dirty="0"/>
              <a:t>Coaching/mentoring</a:t>
            </a:r>
          </a:p>
          <a:p>
            <a:pPr marL="457200" indent="-457200">
              <a:buFont typeface="+mj-lt"/>
              <a:buAutoNum type="arabicPeriod"/>
            </a:pPr>
            <a:r>
              <a:rPr lang="en-US" sz="2500" dirty="0"/>
              <a:t>Instructor-led training</a:t>
            </a:r>
          </a:p>
          <a:p>
            <a:pPr marL="457200" indent="-457200">
              <a:buFont typeface="+mj-lt"/>
              <a:buAutoNum type="arabicPeriod"/>
            </a:pPr>
            <a:r>
              <a:rPr lang="en-US" sz="2500" dirty="0"/>
              <a:t>Roleplaying</a:t>
            </a:r>
          </a:p>
          <a:p>
            <a:pPr marL="457200" indent="-457200">
              <a:buFont typeface="+mj-lt"/>
              <a:buAutoNum type="arabicPeriod"/>
            </a:pPr>
            <a:r>
              <a:rPr lang="en-US" sz="2500" dirty="0"/>
              <a:t>Films and videos</a:t>
            </a:r>
          </a:p>
          <a:p>
            <a:pPr marL="457200" indent="-457200">
              <a:buFont typeface="+mj-lt"/>
              <a:buAutoNum type="arabicPeriod"/>
            </a:pPr>
            <a:r>
              <a:rPr lang="en-US" sz="2500" dirty="0"/>
              <a:t> Case studies</a:t>
            </a:r>
          </a:p>
          <a:p>
            <a:pPr marL="0" indent="0">
              <a:buNone/>
            </a:pPr>
            <a:endParaRPr lang="en-US" dirty="0"/>
          </a:p>
        </p:txBody>
      </p:sp>
      <p:sp>
        <p:nvSpPr>
          <p:cNvPr id="4" name="Date Placeholder 3">
            <a:extLst>
              <a:ext uri="{FF2B5EF4-FFF2-40B4-BE49-F238E27FC236}">
                <a16:creationId xmlns:a16="http://schemas.microsoft.com/office/drawing/2014/main" id="{130097FE-5D08-47AE-7569-40A6D5D4C69D}"/>
              </a:ext>
            </a:extLst>
          </p:cNvPr>
          <p:cNvSpPr>
            <a:spLocks noGrp="1"/>
          </p:cNvSpPr>
          <p:nvPr>
            <p:ph type="dt" sz="half" idx="10"/>
          </p:nvPr>
        </p:nvSpPr>
        <p:spPr/>
        <p:txBody>
          <a:bodyPr/>
          <a:lstStyle/>
          <a:p>
            <a:fld id="{2B757529-15FD-41D1-BE63-8C4B19AEBFAF}" type="datetime1">
              <a:rPr lang="en-US" smtClean="0"/>
              <a:t>6/27/2023</a:t>
            </a:fld>
            <a:endParaRPr lang="en-US"/>
          </a:p>
        </p:txBody>
      </p:sp>
    </p:spTree>
    <p:extLst>
      <p:ext uri="{BB962C8B-B14F-4D97-AF65-F5344CB8AC3E}">
        <p14:creationId xmlns:p14="http://schemas.microsoft.com/office/powerpoint/2010/main" val="340656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CB9C-B8FA-436F-05EB-8EE3D92C7F01}"/>
              </a:ext>
            </a:extLst>
          </p:cNvPr>
          <p:cNvSpPr>
            <a:spLocks noGrp="1"/>
          </p:cNvSpPr>
          <p:nvPr>
            <p:ph type="title"/>
          </p:nvPr>
        </p:nvSpPr>
        <p:spPr>
          <a:xfrm>
            <a:off x="720612" y="336997"/>
            <a:ext cx="10353761" cy="729803"/>
          </a:xfrm>
        </p:spPr>
        <p:txBody>
          <a:bodyPr/>
          <a:lstStyle/>
          <a:p>
            <a:r>
              <a:rPr lang="en-US" dirty="0"/>
              <a:t>End user training methods</a:t>
            </a:r>
          </a:p>
        </p:txBody>
      </p:sp>
      <p:sp>
        <p:nvSpPr>
          <p:cNvPr id="3" name="Content Placeholder 2">
            <a:extLst>
              <a:ext uri="{FF2B5EF4-FFF2-40B4-BE49-F238E27FC236}">
                <a16:creationId xmlns:a16="http://schemas.microsoft.com/office/drawing/2014/main" id="{E1528FB6-592E-D475-41DC-B7FE58919B87}"/>
              </a:ext>
            </a:extLst>
          </p:cNvPr>
          <p:cNvSpPr>
            <a:spLocks noGrp="1"/>
          </p:cNvSpPr>
          <p:nvPr>
            <p:ph idx="1"/>
          </p:nvPr>
        </p:nvSpPr>
        <p:spPr>
          <a:xfrm>
            <a:off x="720612" y="1066799"/>
            <a:ext cx="10353762" cy="4638541"/>
          </a:xfrm>
        </p:spPr>
        <p:txBody>
          <a:bodyPr>
            <a:normAutofit fontScale="77500" lnSpcReduction="20000"/>
          </a:bodyPr>
          <a:lstStyle/>
          <a:p>
            <a:pPr marL="457200" indent="-457200">
              <a:buFont typeface="+mj-lt"/>
              <a:buAutoNum type="arabicPeriod"/>
            </a:pPr>
            <a:r>
              <a:rPr lang="en-US" b="1" dirty="0"/>
              <a:t>Technology-based learning</a:t>
            </a:r>
          </a:p>
          <a:p>
            <a:pPr marL="0" indent="0" algn="just">
              <a:buNone/>
            </a:pPr>
            <a:r>
              <a:rPr lang="en-US" dirty="0"/>
              <a:t>With the development of technology, computerized training is becoming more prevalent. It's sometimes referred to as computer-based training (CBT) or e-learning, but it essentially refers to the same thing with one key difference:</a:t>
            </a:r>
            <a:r>
              <a:rPr lang="en-US" dirty="0">
                <a:highlight>
                  <a:srgbClr val="0000FF"/>
                </a:highlight>
              </a:rPr>
              <a:t> </a:t>
            </a:r>
            <a:r>
              <a:rPr lang="en-US" b="1" dirty="0">
                <a:highlight>
                  <a:srgbClr val="008000"/>
                </a:highlight>
              </a:rPr>
              <a:t>e-learning </a:t>
            </a:r>
            <a:r>
              <a:rPr lang="en-US" dirty="0">
                <a:highlight>
                  <a:srgbClr val="008000"/>
                </a:highlight>
              </a:rPr>
              <a:t>is hosted completely online, while computer-based training encompasses any kind of training that takes place on the computer</a:t>
            </a:r>
            <a:r>
              <a:rPr lang="en-US" dirty="0"/>
              <a:t>.</a:t>
            </a:r>
          </a:p>
          <a:p>
            <a:pPr marL="0" indent="0" algn="just">
              <a:buNone/>
            </a:pPr>
            <a:r>
              <a:rPr lang="en-US" dirty="0"/>
              <a:t>An important benefit of technology-based learning is that it:</a:t>
            </a:r>
          </a:p>
          <a:p>
            <a:pPr marL="0" indent="0" algn="just">
              <a:buNone/>
            </a:pPr>
            <a:r>
              <a:rPr lang="en-US" dirty="0"/>
              <a:t>Allows trainees to work through the material at their own pace, and removes the need for an in-person facilitator. This type of training often mimics traditional classroom-style teaching by providing a voiceover with visuals that support the content. Oftentimes, resources such as videos and additional reading accompany the material to aid in the training process.</a:t>
            </a:r>
          </a:p>
          <a:p>
            <a:pPr marL="0" indent="0" algn="just">
              <a:buNone/>
            </a:pPr>
            <a:r>
              <a:rPr lang="en-US" dirty="0"/>
              <a:t>Another major advantage of technology-based learning is its scalability. </a:t>
            </a:r>
          </a:p>
          <a:p>
            <a:pPr marL="0" indent="0" algn="just">
              <a:buNone/>
            </a:pPr>
            <a:r>
              <a:rPr lang="en-US" dirty="0"/>
              <a:t>Computer-based training does come with its challenges too. One major challenge is the fact that trainees are left unmonitored. Because CBT courses are unmonitored, it's difficult to know whether your employees are engaging with the material. A wonderful way to ensure that trainees are engaged is to incorporate quizzes and interactive modules into the digital classroom. This will ensure that they are paying attention, as well as inform you about which concepts were communicated effectively.</a:t>
            </a:r>
          </a:p>
        </p:txBody>
      </p:sp>
      <p:sp>
        <p:nvSpPr>
          <p:cNvPr id="4" name="Date Placeholder 3">
            <a:extLst>
              <a:ext uri="{FF2B5EF4-FFF2-40B4-BE49-F238E27FC236}">
                <a16:creationId xmlns:a16="http://schemas.microsoft.com/office/drawing/2014/main" id="{0254B4B3-5A06-F21F-D051-65C09C143203}"/>
              </a:ext>
            </a:extLst>
          </p:cNvPr>
          <p:cNvSpPr>
            <a:spLocks noGrp="1"/>
          </p:cNvSpPr>
          <p:nvPr>
            <p:ph type="dt" sz="half" idx="10"/>
          </p:nvPr>
        </p:nvSpPr>
        <p:spPr/>
        <p:txBody>
          <a:bodyPr/>
          <a:lstStyle/>
          <a:p>
            <a:fld id="{FEF04736-524A-45BC-BD06-D4DA71B2B24B}" type="datetime1">
              <a:rPr lang="en-US" smtClean="0"/>
              <a:t>6/27/2023</a:t>
            </a:fld>
            <a:endParaRPr lang="en-US"/>
          </a:p>
        </p:txBody>
      </p:sp>
    </p:spTree>
    <p:extLst>
      <p:ext uri="{BB962C8B-B14F-4D97-AF65-F5344CB8AC3E}">
        <p14:creationId xmlns:p14="http://schemas.microsoft.com/office/powerpoint/2010/main" val="10608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385C-48C6-0D2D-B8C6-978F561EC85C}"/>
              </a:ext>
            </a:extLst>
          </p:cNvPr>
          <p:cNvSpPr>
            <a:spLocks noGrp="1"/>
          </p:cNvSpPr>
          <p:nvPr>
            <p:ph type="title"/>
          </p:nvPr>
        </p:nvSpPr>
        <p:spPr>
          <a:xfrm>
            <a:off x="707733" y="259724"/>
            <a:ext cx="10353761" cy="807076"/>
          </a:xfrm>
        </p:spPr>
        <p:txBody>
          <a:bodyPr/>
          <a:lstStyle/>
          <a:p>
            <a:r>
              <a:rPr lang="en-US" dirty="0"/>
              <a:t>End user training methods</a:t>
            </a:r>
          </a:p>
        </p:txBody>
      </p:sp>
      <p:sp>
        <p:nvSpPr>
          <p:cNvPr id="3" name="Content Placeholder 2">
            <a:extLst>
              <a:ext uri="{FF2B5EF4-FFF2-40B4-BE49-F238E27FC236}">
                <a16:creationId xmlns:a16="http://schemas.microsoft.com/office/drawing/2014/main" id="{66E6F01E-384F-7B44-1239-3FBF2A89A42F}"/>
              </a:ext>
            </a:extLst>
          </p:cNvPr>
          <p:cNvSpPr>
            <a:spLocks noGrp="1"/>
          </p:cNvSpPr>
          <p:nvPr>
            <p:ph idx="1"/>
          </p:nvPr>
        </p:nvSpPr>
        <p:spPr>
          <a:xfrm>
            <a:off x="783974" y="1168785"/>
            <a:ext cx="10353762" cy="4446404"/>
          </a:xfrm>
        </p:spPr>
        <p:txBody>
          <a:bodyPr>
            <a:normAutofit fontScale="85000" lnSpcReduction="20000"/>
          </a:bodyPr>
          <a:lstStyle/>
          <a:p>
            <a:pPr marL="0" indent="0">
              <a:buNone/>
            </a:pPr>
            <a:r>
              <a:rPr lang="en-US" b="1" dirty="0"/>
              <a:t>2.  Simulators</a:t>
            </a:r>
          </a:p>
          <a:p>
            <a:pPr marL="0" indent="0" algn="just">
              <a:buNone/>
            </a:pPr>
            <a:r>
              <a:rPr lang="en-US" dirty="0"/>
              <a:t>Provides a simulated or virtual environment to replicate real-world scenarios and allows users to practice and develop their skills in a safe and controlled setting. Simulators aim to create a realistic experience that closely mimics the actual operating conditions, enabling users to gain hands-on experience and enhance their proficiency without any real-world risks or consequences.</a:t>
            </a:r>
          </a:p>
          <a:p>
            <a:pPr marL="0" indent="0" algn="just">
              <a:buNone/>
            </a:pPr>
            <a:r>
              <a:rPr lang="en-US" dirty="0"/>
              <a:t>Simulations are an effective training technique for fields that require a specific set of skills for operating complex machinery, such as in the medical or aviation industries. Successful simulations reflect actual work situations and allow trainees to solve issues that they will likely face on the job.</a:t>
            </a:r>
          </a:p>
          <a:p>
            <a:pPr marL="0" indent="0" algn="just">
              <a:buNone/>
            </a:pPr>
            <a:endParaRPr lang="en-US" dirty="0"/>
          </a:p>
          <a:p>
            <a:pPr marL="0" indent="0">
              <a:buNone/>
            </a:pPr>
            <a:r>
              <a:rPr lang="en-US" b="1" dirty="0"/>
              <a:t>3. On-the-job training</a:t>
            </a:r>
          </a:p>
          <a:p>
            <a:pPr marL="0" indent="0">
              <a:buNone/>
            </a:pPr>
            <a:r>
              <a:rPr lang="en-US" dirty="0"/>
              <a:t>On-the-job or hands-on training jumps straight to the practical skills necessary for the job. New hires begin working immediately with this training method. In some cases, it may be beneficial to incorporate an employee shadowing component. This will allow new hires to gain a little insight into the context and job requirements before trying it on their own.</a:t>
            </a:r>
          </a:p>
          <a:p>
            <a:endParaRPr lang="en-US" dirty="0"/>
          </a:p>
        </p:txBody>
      </p:sp>
      <p:sp>
        <p:nvSpPr>
          <p:cNvPr id="4" name="Date Placeholder 3">
            <a:extLst>
              <a:ext uri="{FF2B5EF4-FFF2-40B4-BE49-F238E27FC236}">
                <a16:creationId xmlns:a16="http://schemas.microsoft.com/office/drawing/2014/main" id="{F6657D9A-7948-D301-B368-80055C56587A}"/>
              </a:ext>
            </a:extLst>
          </p:cNvPr>
          <p:cNvSpPr>
            <a:spLocks noGrp="1"/>
          </p:cNvSpPr>
          <p:nvPr>
            <p:ph type="dt" sz="half" idx="10"/>
          </p:nvPr>
        </p:nvSpPr>
        <p:spPr/>
        <p:txBody>
          <a:bodyPr/>
          <a:lstStyle/>
          <a:p>
            <a:fld id="{E3212C5C-8818-4458-B676-506470348970}" type="datetime1">
              <a:rPr lang="en-US" smtClean="0"/>
              <a:t>6/27/2023</a:t>
            </a:fld>
            <a:endParaRPr lang="en-US"/>
          </a:p>
        </p:txBody>
      </p:sp>
    </p:spTree>
    <p:extLst>
      <p:ext uri="{BB962C8B-B14F-4D97-AF65-F5344CB8AC3E}">
        <p14:creationId xmlns:p14="http://schemas.microsoft.com/office/powerpoint/2010/main" val="195272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D1FF-ED62-6F3D-E98E-72F4BA6AF0CF}"/>
              </a:ext>
            </a:extLst>
          </p:cNvPr>
          <p:cNvSpPr>
            <a:spLocks noGrp="1"/>
          </p:cNvSpPr>
          <p:nvPr>
            <p:ph type="title"/>
          </p:nvPr>
        </p:nvSpPr>
        <p:spPr>
          <a:xfrm>
            <a:off x="797885" y="251138"/>
            <a:ext cx="10353761" cy="716924"/>
          </a:xfrm>
        </p:spPr>
        <p:txBody>
          <a:bodyPr/>
          <a:lstStyle/>
          <a:p>
            <a:r>
              <a:rPr lang="en-US" dirty="0"/>
              <a:t>End user training methods</a:t>
            </a:r>
          </a:p>
        </p:txBody>
      </p:sp>
      <p:sp>
        <p:nvSpPr>
          <p:cNvPr id="3" name="Content Placeholder 2">
            <a:extLst>
              <a:ext uri="{FF2B5EF4-FFF2-40B4-BE49-F238E27FC236}">
                <a16:creationId xmlns:a16="http://schemas.microsoft.com/office/drawing/2014/main" id="{52A2EAAF-10BE-C9AE-B8C7-7BA92BA733AD}"/>
              </a:ext>
            </a:extLst>
          </p:cNvPr>
          <p:cNvSpPr>
            <a:spLocks noGrp="1"/>
          </p:cNvSpPr>
          <p:nvPr>
            <p:ph idx="1"/>
          </p:nvPr>
        </p:nvSpPr>
        <p:spPr>
          <a:xfrm>
            <a:off x="919119" y="1143028"/>
            <a:ext cx="10353762" cy="4433524"/>
          </a:xfrm>
        </p:spPr>
        <p:txBody>
          <a:bodyPr/>
          <a:lstStyle/>
          <a:p>
            <a:pPr marL="0" indent="0" algn="just">
              <a:buNone/>
            </a:pPr>
            <a:r>
              <a:rPr lang="en-US" b="1" dirty="0"/>
              <a:t>4. Coaching/mentoring</a:t>
            </a:r>
          </a:p>
          <a:p>
            <a:pPr marL="0" indent="0" algn="just">
              <a:buNone/>
            </a:pPr>
            <a:r>
              <a:rPr lang="en-US" dirty="0"/>
              <a:t>While a structured curriculum has its place in training, there are many benefits to mentorship and coaching. Implementing a mentorship program at your company, along with other training methods, creates employee development opportunities as well as develops relationships that help new employees feel welcomed and supported.</a:t>
            </a:r>
          </a:p>
          <a:p>
            <a:pPr marL="0" indent="0" algn="just">
              <a:buNone/>
            </a:pPr>
            <a:r>
              <a:rPr lang="en-US" dirty="0"/>
              <a:t>Mentorship is invaluable, but it does come with its challenges. Your best employees will be asked to take time away from their work to train and grow newer staff members. Though it proves to be beneficial in the end, it will require a little sacrifice.</a:t>
            </a:r>
          </a:p>
          <a:p>
            <a:pPr marL="0" indent="0" algn="just">
              <a:buNone/>
            </a:pPr>
            <a:endParaRPr lang="en-US" dirty="0"/>
          </a:p>
        </p:txBody>
      </p:sp>
      <p:sp>
        <p:nvSpPr>
          <p:cNvPr id="4" name="Date Placeholder 3">
            <a:extLst>
              <a:ext uri="{FF2B5EF4-FFF2-40B4-BE49-F238E27FC236}">
                <a16:creationId xmlns:a16="http://schemas.microsoft.com/office/drawing/2014/main" id="{2BCC962C-02FC-1B41-6EFE-921A86D43114}"/>
              </a:ext>
            </a:extLst>
          </p:cNvPr>
          <p:cNvSpPr>
            <a:spLocks noGrp="1"/>
          </p:cNvSpPr>
          <p:nvPr>
            <p:ph type="dt" sz="half" idx="10"/>
          </p:nvPr>
        </p:nvSpPr>
        <p:spPr/>
        <p:txBody>
          <a:bodyPr/>
          <a:lstStyle/>
          <a:p>
            <a:fld id="{2954099F-0E09-414C-AF8A-AAC3114E5D7B}" type="datetime1">
              <a:rPr lang="en-US" smtClean="0"/>
              <a:t>6/27/2023</a:t>
            </a:fld>
            <a:endParaRPr lang="en-US"/>
          </a:p>
        </p:txBody>
      </p:sp>
    </p:spTree>
    <p:extLst>
      <p:ext uri="{BB962C8B-B14F-4D97-AF65-F5344CB8AC3E}">
        <p14:creationId xmlns:p14="http://schemas.microsoft.com/office/powerpoint/2010/main" val="233555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5414-82B5-886F-2437-91EE6B1FBC79}"/>
              </a:ext>
            </a:extLst>
          </p:cNvPr>
          <p:cNvSpPr>
            <a:spLocks noGrp="1"/>
          </p:cNvSpPr>
          <p:nvPr>
            <p:ph type="title"/>
          </p:nvPr>
        </p:nvSpPr>
        <p:spPr>
          <a:xfrm>
            <a:off x="772128" y="270456"/>
            <a:ext cx="10353761" cy="678287"/>
          </a:xfrm>
        </p:spPr>
        <p:txBody>
          <a:bodyPr/>
          <a:lstStyle/>
          <a:p>
            <a:r>
              <a:rPr lang="en-US" dirty="0"/>
              <a:t>End user training methods</a:t>
            </a:r>
          </a:p>
        </p:txBody>
      </p:sp>
      <p:sp>
        <p:nvSpPr>
          <p:cNvPr id="3" name="Content Placeholder 2">
            <a:extLst>
              <a:ext uri="{FF2B5EF4-FFF2-40B4-BE49-F238E27FC236}">
                <a16:creationId xmlns:a16="http://schemas.microsoft.com/office/drawing/2014/main" id="{99A4BCEC-5306-866D-25DD-FC6F7A880BF1}"/>
              </a:ext>
            </a:extLst>
          </p:cNvPr>
          <p:cNvSpPr>
            <a:spLocks noGrp="1"/>
          </p:cNvSpPr>
          <p:nvPr>
            <p:ph idx="1"/>
          </p:nvPr>
        </p:nvSpPr>
        <p:spPr>
          <a:xfrm>
            <a:off x="919119" y="1117269"/>
            <a:ext cx="10353762" cy="4626707"/>
          </a:xfrm>
        </p:spPr>
        <p:txBody>
          <a:bodyPr>
            <a:normAutofit fontScale="85000" lnSpcReduction="10000"/>
          </a:bodyPr>
          <a:lstStyle/>
          <a:p>
            <a:pPr marL="0" indent="0" algn="just">
              <a:buNone/>
            </a:pPr>
            <a:r>
              <a:rPr lang="en-US" b="1" dirty="0"/>
              <a:t>5. Instructor-led training</a:t>
            </a:r>
          </a:p>
          <a:p>
            <a:pPr marL="0" indent="0" algn="just">
              <a:buNone/>
            </a:pPr>
            <a:r>
              <a:rPr lang="en-US" dirty="0"/>
              <a:t>Classroom-style training is the most traditional and popular training method for employees. This method mimics other classrooms in that an instructor prepares and leads the experience, usually using a lecture-style presentation with a visual component.</a:t>
            </a:r>
          </a:p>
          <a:p>
            <a:pPr marL="0" indent="0" algn="just">
              <a:buNone/>
            </a:pPr>
            <a:r>
              <a:rPr lang="en-US" dirty="0"/>
              <a:t>This style of training has many benefits, one of which being that trainees can interact with their trainer. Questions are asked that might otherwise go unaddressed in other training methods. It also allows for relationship building between the trainer and the trainee as well as among the employees that are going through the training together.</a:t>
            </a:r>
          </a:p>
          <a:p>
            <a:pPr marL="0" indent="0" algn="just">
              <a:buNone/>
            </a:pPr>
            <a:r>
              <a:rPr lang="en-US" dirty="0"/>
              <a:t>A major challenge for instructor-led training is the inability to scale it. If the classroom is too large, it can inhibit instructors from interacting one-on-one with the students. Additionally, in-person monitoring is required throughout the entire training. Trainees are unable to move at their own pace in this environment.</a:t>
            </a:r>
          </a:p>
          <a:p>
            <a:pPr marL="0" indent="0" algn="just">
              <a:buNone/>
            </a:pPr>
            <a:r>
              <a:rPr lang="en-US" dirty="0"/>
              <a:t>It's important to keep energy high if you're using this training method. Allow students opportunities to take breaks and move around, and encourage engagement to avoid trainees from losing interest.</a:t>
            </a:r>
          </a:p>
          <a:p>
            <a:pPr marL="0" indent="0" algn="just">
              <a:buNone/>
            </a:pPr>
            <a:endParaRPr lang="en-US" dirty="0"/>
          </a:p>
        </p:txBody>
      </p:sp>
      <p:sp>
        <p:nvSpPr>
          <p:cNvPr id="4" name="Date Placeholder 3">
            <a:extLst>
              <a:ext uri="{FF2B5EF4-FFF2-40B4-BE49-F238E27FC236}">
                <a16:creationId xmlns:a16="http://schemas.microsoft.com/office/drawing/2014/main" id="{06EF132F-96C2-8A22-5489-069C7B8AAB3E}"/>
              </a:ext>
            </a:extLst>
          </p:cNvPr>
          <p:cNvSpPr>
            <a:spLocks noGrp="1"/>
          </p:cNvSpPr>
          <p:nvPr>
            <p:ph type="dt" sz="half" idx="10"/>
          </p:nvPr>
        </p:nvSpPr>
        <p:spPr/>
        <p:txBody>
          <a:bodyPr/>
          <a:lstStyle/>
          <a:p>
            <a:fld id="{8ADEDC44-4A76-4A50-89F7-5CDEBF0DDB8B}" type="datetime1">
              <a:rPr lang="en-US" smtClean="0"/>
              <a:t>6/27/2023</a:t>
            </a:fld>
            <a:endParaRPr lang="en-US"/>
          </a:p>
        </p:txBody>
      </p:sp>
    </p:spTree>
    <p:extLst>
      <p:ext uri="{BB962C8B-B14F-4D97-AF65-F5344CB8AC3E}">
        <p14:creationId xmlns:p14="http://schemas.microsoft.com/office/powerpoint/2010/main" val="1546227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5265-495E-3887-BEED-4502DB4F0A0E}"/>
              </a:ext>
            </a:extLst>
          </p:cNvPr>
          <p:cNvSpPr>
            <a:spLocks noGrp="1"/>
          </p:cNvSpPr>
          <p:nvPr>
            <p:ph type="title"/>
          </p:nvPr>
        </p:nvSpPr>
        <p:spPr>
          <a:xfrm>
            <a:off x="913794" y="367048"/>
            <a:ext cx="10353761" cy="665408"/>
          </a:xfrm>
        </p:spPr>
        <p:txBody>
          <a:bodyPr/>
          <a:lstStyle/>
          <a:p>
            <a:r>
              <a:rPr lang="en-US" dirty="0"/>
              <a:t>End user training methods</a:t>
            </a:r>
          </a:p>
        </p:txBody>
      </p:sp>
      <p:sp>
        <p:nvSpPr>
          <p:cNvPr id="3" name="Content Placeholder 2">
            <a:extLst>
              <a:ext uri="{FF2B5EF4-FFF2-40B4-BE49-F238E27FC236}">
                <a16:creationId xmlns:a16="http://schemas.microsoft.com/office/drawing/2014/main" id="{7D5373FB-1FC3-3AE1-5FF5-152F18B38A20}"/>
              </a:ext>
            </a:extLst>
          </p:cNvPr>
          <p:cNvSpPr>
            <a:spLocks noGrp="1"/>
          </p:cNvSpPr>
          <p:nvPr>
            <p:ph idx="1"/>
          </p:nvPr>
        </p:nvSpPr>
        <p:spPr>
          <a:xfrm>
            <a:off x="1068341" y="1361969"/>
            <a:ext cx="10353762" cy="3695136"/>
          </a:xfrm>
        </p:spPr>
        <p:txBody>
          <a:bodyPr/>
          <a:lstStyle/>
          <a:p>
            <a:pPr marL="0" indent="0">
              <a:buNone/>
            </a:pPr>
            <a:r>
              <a:rPr lang="en-US" b="1" dirty="0"/>
              <a:t>6. Roleplaying</a:t>
            </a:r>
          </a:p>
          <a:p>
            <a:pPr marL="0" indent="0">
              <a:buNone/>
            </a:pPr>
            <a:r>
              <a:rPr lang="en-US" dirty="0"/>
              <a:t>This technique is usually executed with a trainee and a facilitator (or trainer), where each is allowed to act out different potential work scenarios. This method is most effective in industries that require client or customer interaction, as it allows employees to practice handling difficult situations.</a:t>
            </a:r>
          </a:p>
          <a:p>
            <a:pPr marL="0" indent="0">
              <a:buNone/>
            </a:pPr>
            <a:endParaRPr lang="en-US" dirty="0"/>
          </a:p>
        </p:txBody>
      </p:sp>
      <p:sp>
        <p:nvSpPr>
          <p:cNvPr id="4" name="Date Placeholder 3">
            <a:extLst>
              <a:ext uri="{FF2B5EF4-FFF2-40B4-BE49-F238E27FC236}">
                <a16:creationId xmlns:a16="http://schemas.microsoft.com/office/drawing/2014/main" id="{887FB0C1-6B77-CB87-92CA-5AD9F35F6EF7}"/>
              </a:ext>
            </a:extLst>
          </p:cNvPr>
          <p:cNvSpPr>
            <a:spLocks noGrp="1"/>
          </p:cNvSpPr>
          <p:nvPr>
            <p:ph type="dt" sz="half" idx="10"/>
          </p:nvPr>
        </p:nvSpPr>
        <p:spPr/>
        <p:txBody>
          <a:bodyPr/>
          <a:lstStyle/>
          <a:p>
            <a:fld id="{571DBDB8-DB29-448B-88AF-8D3A78F4A87E}" type="datetime1">
              <a:rPr lang="en-US" smtClean="0"/>
              <a:t>6/27/2023</a:t>
            </a:fld>
            <a:endParaRPr lang="en-US"/>
          </a:p>
        </p:txBody>
      </p:sp>
    </p:spTree>
    <p:extLst>
      <p:ext uri="{BB962C8B-B14F-4D97-AF65-F5344CB8AC3E}">
        <p14:creationId xmlns:p14="http://schemas.microsoft.com/office/powerpoint/2010/main" val="314395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60CF-4E70-4935-D5F6-DE4E4A796F24}"/>
              </a:ext>
            </a:extLst>
          </p:cNvPr>
          <p:cNvSpPr>
            <a:spLocks noGrp="1"/>
          </p:cNvSpPr>
          <p:nvPr>
            <p:ph type="title"/>
          </p:nvPr>
        </p:nvSpPr>
        <p:spPr>
          <a:xfrm>
            <a:off x="772128" y="158840"/>
            <a:ext cx="10353761" cy="536620"/>
          </a:xfrm>
        </p:spPr>
        <p:txBody>
          <a:bodyPr>
            <a:normAutofit fontScale="90000"/>
          </a:bodyPr>
          <a:lstStyle/>
          <a:p>
            <a:r>
              <a:rPr lang="en-US" dirty="0"/>
              <a:t>Who is end user</a:t>
            </a:r>
          </a:p>
        </p:txBody>
      </p:sp>
      <p:sp>
        <p:nvSpPr>
          <p:cNvPr id="3" name="Content Placeholder 2">
            <a:extLst>
              <a:ext uri="{FF2B5EF4-FFF2-40B4-BE49-F238E27FC236}">
                <a16:creationId xmlns:a16="http://schemas.microsoft.com/office/drawing/2014/main" id="{08A3915F-FFE7-E6FC-32AB-54FFCA2A5DD0}"/>
              </a:ext>
            </a:extLst>
          </p:cNvPr>
          <p:cNvSpPr>
            <a:spLocks noGrp="1"/>
          </p:cNvSpPr>
          <p:nvPr>
            <p:ph idx="1"/>
          </p:nvPr>
        </p:nvSpPr>
        <p:spPr>
          <a:xfrm>
            <a:off x="413437" y="695460"/>
            <a:ext cx="10353762" cy="3695136"/>
          </a:xfrm>
        </p:spPr>
        <p:txBody>
          <a:bodyPr/>
          <a:lstStyle/>
          <a:p>
            <a:pPr algn="just"/>
            <a:r>
              <a:rPr lang="en-US" dirty="0"/>
              <a:t>End user is anyone who actually has to use the technology or software you’re implementing.</a:t>
            </a:r>
          </a:p>
          <a:p>
            <a:pPr algn="just"/>
            <a:r>
              <a:rPr lang="en-US" dirty="0"/>
              <a:t>In computer science, End users are the ultimate users of technology or software program.</a:t>
            </a:r>
          </a:p>
          <a:p>
            <a:pPr algn="just"/>
            <a:r>
              <a:rPr lang="en-US" dirty="0"/>
              <a:t>In business perspective, your employees are your end-users. </a:t>
            </a:r>
          </a:p>
          <a:p>
            <a:pPr algn="just"/>
            <a:r>
              <a:rPr lang="en-US" dirty="0"/>
              <a:t>For example, you yourself is an end user of programs like Microsoft office, Google drive, etc.</a:t>
            </a:r>
          </a:p>
        </p:txBody>
      </p:sp>
      <p:sp>
        <p:nvSpPr>
          <p:cNvPr id="4" name="Date Placeholder 3">
            <a:extLst>
              <a:ext uri="{FF2B5EF4-FFF2-40B4-BE49-F238E27FC236}">
                <a16:creationId xmlns:a16="http://schemas.microsoft.com/office/drawing/2014/main" id="{1704337F-9097-63A8-BB95-6CFD8FEF8D63}"/>
              </a:ext>
            </a:extLst>
          </p:cNvPr>
          <p:cNvSpPr>
            <a:spLocks noGrp="1"/>
          </p:cNvSpPr>
          <p:nvPr>
            <p:ph type="dt" sz="half" idx="10"/>
          </p:nvPr>
        </p:nvSpPr>
        <p:spPr/>
        <p:txBody>
          <a:bodyPr/>
          <a:lstStyle/>
          <a:p>
            <a:fld id="{9C14641B-E440-4DD4-A919-E1DD9401648D}" type="datetime1">
              <a:rPr lang="en-US" smtClean="0"/>
              <a:t>6/27/2023</a:t>
            </a:fld>
            <a:endParaRPr lang="en-US"/>
          </a:p>
        </p:txBody>
      </p:sp>
    </p:spTree>
    <p:extLst>
      <p:ext uri="{BB962C8B-B14F-4D97-AF65-F5344CB8AC3E}">
        <p14:creationId xmlns:p14="http://schemas.microsoft.com/office/powerpoint/2010/main" val="1296639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D3DC-74FC-2AEA-5255-3BD6A49BE802}"/>
              </a:ext>
            </a:extLst>
          </p:cNvPr>
          <p:cNvSpPr>
            <a:spLocks noGrp="1"/>
          </p:cNvSpPr>
          <p:nvPr>
            <p:ph type="title"/>
          </p:nvPr>
        </p:nvSpPr>
        <p:spPr>
          <a:xfrm>
            <a:off x="772127" y="321972"/>
            <a:ext cx="10353761" cy="575256"/>
          </a:xfrm>
        </p:spPr>
        <p:txBody>
          <a:bodyPr/>
          <a:lstStyle/>
          <a:p>
            <a:r>
              <a:rPr lang="en-US" dirty="0"/>
              <a:t>End user training methods</a:t>
            </a:r>
          </a:p>
        </p:txBody>
      </p:sp>
      <p:sp>
        <p:nvSpPr>
          <p:cNvPr id="3" name="Content Placeholder 2">
            <a:extLst>
              <a:ext uri="{FF2B5EF4-FFF2-40B4-BE49-F238E27FC236}">
                <a16:creationId xmlns:a16="http://schemas.microsoft.com/office/drawing/2014/main" id="{F2CFEE7B-B227-6B75-72A2-FA70F00B2216}"/>
              </a:ext>
            </a:extLst>
          </p:cNvPr>
          <p:cNvSpPr>
            <a:spLocks noGrp="1"/>
          </p:cNvSpPr>
          <p:nvPr>
            <p:ph idx="1"/>
          </p:nvPr>
        </p:nvSpPr>
        <p:spPr>
          <a:xfrm>
            <a:off x="772126" y="1078633"/>
            <a:ext cx="10353762" cy="4626708"/>
          </a:xfrm>
        </p:spPr>
        <p:txBody>
          <a:bodyPr>
            <a:normAutofit fontScale="62500" lnSpcReduction="20000"/>
          </a:bodyPr>
          <a:lstStyle/>
          <a:p>
            <a:pPr marL="0" indent="0" algn="just">
              <a:buNone/>
            </a:pPr>
            <a:r>
              <a:rPr lang="en-US" b="1" dirty="0"/>
              <a:t>7. Films and videos</a:t>
            </a:r>
          </a:p>
          <a:p>
            <a:pPr marL="0" indent="0" algn="just">
              <a:buNone/>
            </a:pPr>
            <a:r>
              <a:rPr lang="en-US" dirty="0"/>
              <a:t>Video has quickly gained popularity as an effective training technique. It aids companies in training employees more quickly and efficiently. Many employees prefer it to reading materials. There are several approaches to training videos. Some companies choose one approach depending on the material, while others combine a few approaches into one video seamlessly. The approaches include:</a:t>
            </a:r>
          </a:p>
          <a:p>
            <a:pPr algn="just">
              <a:buFont typeface="Wingdings" panose="05000000000000000000" pitchFamily="2" charset="2"/>
              <a:buChar char="Ø"/>
            </a:pPr>
            <a:r>
              <a:rPr lang="en-US" dirty="0"/>
              <a:t>Animation: This style allows complex topics to be explained through visual illustrations. If a topic is difficult to record, animation is probably the best method.</a:t>
            </a:r>
          </a:p>
          <a:p>
            <a:pPr algn="just">
              <a:buFont typeface="Wingdings" panose="05000000000000000000" pitchFamily="2" charset="2"/>
              <a:buChar char="Ø"/>
            </a:pPr>
            <a:r>
              <a:rPr lang="en-US" dirty="0"/>
              <a:t>Live-action: Live-action videos are more demonstrative and are great for showing appropriate and inappropriate interactions through role-play scenes.</a:t>
            </a:r>
          </a:p>
          <a:p>
            <a:pPr algn="just">
              <a:buFont typeface="Wingdings" panose="05000000000000000000" pitchFamily="2" charset="2"/>
              <a:buChar char="Ø"/>
            </a:pPr>
            <a:r>
              <a:rPr lang="en-US" dirty="0"/>
              <a:t>To-camera: This approach features a narrator that is speaking directly to the viewer. Typically, the narrator is communicating the information through a more lecture-style format.</a:t>
            </a:r>
          </a:p>
          <a:p>
            <a:pPr algn="just">
              <a:buFont typeface="Wingdings" panose="05000000000000000000" pitchFamily="2" charset="2"/>
              <a:buChar char="Ø"/>
            </a:pPr>
            <a:r>
              <a:rPr lang="en-US" dirty="0"/>
              <a:t>Screen recorded: This method features a recording of things happening on the computer screen. It's perfect for showing employees how to use new digital tools through a step-by-step process.</a:t>
            </a:r>
          </a:p>
          <a:p>
            <a:pPr marL="0" indent="0" algn="just">
              <a:buNone/>
            </a:pPr>
            <a:r>
              <a:rPr lang="en-US" dirty="0"/>
              <a:t>Videos can make difficult material more interactive, engaging and demonstrative. Additionally, like computer-based training, the material is easily accessible. An in-person facilitator is unnecessary and employees can revisit the information whenever they need it.</a:t>
            </a:r>
          </a:p>
          <a:p>
            <a:pPr marL="0" indent="0" algn="just">
              <a:buNone/>
            </a:pPr>
            <a:r>
              <a:rPr lang="en-US" dirty="0"/>
              <a:t>Though making videos is relatively affordable, it can be time-consuming. It may be beneficial to partner with a training video agency to save yourself valuable time and frustration.</a:t>
            </a:r>
          </a:p>
          <a:p>
            <a:pPr marL="0" indent="0" algn="just">
              <a:buNone/>
            </a:pPr>
            <a:endParaRPr lang="en-US" dirty="0"/>
          </a:p>
        </p:txBody>
      </p:sp>
      <p:sp>
        <p:nvSpPr>
          <p:cNvPr id="4" name="Date Placeholder 3">
            <a:extLst>
              <a:ext uri="{FF2B5EF4-FFF2-40B4-BE49-F238E27FC236}">
                <a16:creationId xmlns:a16="http://schemas.microsoft.com/office/drawing/2014/main" id="{350689C9-9E21-D277-1D77-BBBC7A893340}"/>
              </a:ext>
            </a:extLst>
          </p:cNvPr>
          <p:cNvSpPr>
            <a:spLocks noGrp="1"/>
          </p:cNvSpPr>
          <p:nvPr>
            <p:ph type="dt" sz="half" idx="10"/>
          </p:nvPr>
        </p:nvSpPr>
        <p:spPr/>
        <p:txBody>
          <a:bodyPr/>
          <a:lstStyle/>
          <a:p>
            <a:fld id="{C70AB429-FEAA-4260-B2E0-831FE0D34A08}" type="datetime1">
              <a:rPr lang="en-US" smtClean="0"/>
              <a:t>6/27/2023</a:t>
            </a:fld>
            <a:endParaRPr lang="en-US"/>
          </a:p>
        </p:txBody>
      </p:sp>
    </p:spTree>
    <p:extLst>
      <p:ext uri="{BB962C8B-B14F-4D97-AF65-F5344CB8AC3E}">
        <p14:creationId xmlns:p14="http://schemas.microsoft.com/office/powerpoint/2010/main" val="426865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3879-A328-FFE6-1C26-6A84F0C5045C}"/>
              </a:ext>
            </a:extLst>
          </p:cNvPr>
          <p:cNvSpPr>
            <a:spLocks noGrp="1"/>
          </p:cNvSpPr>
          <p:nvPr>
            <p:ph type="title"/>
          </p:nvPr>
        </p:nvSpPr>
        <p:spPr>
          <a:xfrm>
            <a:off x="913795" y="609600"/>
            <a:ext cx="10353761" cy="768439"/>
          </a:xfrm>
        </p:spPr>
        <p:txBody>
          <a:bodyPr/>
          <a:lstStyle/>
          <a:p>
            <a:r>
              <a:rPr lang="en-US" dirty="0"/>
              <a:t>End user training methods</a:t>
            </a:r>
          </a:p>
        </p:txBody>
      </p:sp>
      <p:sp>
        <p:nvSpPr>
          <p:cNvPr id="3" name="Content Placeholder 2">
            <a:extLst>
              <a:ext uri="{FF2B5EF4-FFF2-40B4-BE49-F238E27FC236}">
                <a16:creationId xmlns:a16="http://schemas.microsoft.com/office/drawing/2014/main" id="{BD630738-9C07-4812-023C-6B80BCE799DD}"/>
              </a:ext>
            </a:extLst>
          </p:cNvPr>
          <p:cNvSpPr>
            <a:spLocks noGrp="1"/>
          </p:cNvSpPr>
          <p:nvPr>
            <p:ph idx="1"/>
          </p:nvPr>
        </p:nvSpPr>
        <p:spPr>
          <a:xfrm>
            <a:off x="919119" y="1730939"/>
            <a:ext cx="10353762" cy="3695136"/>
          </a:xfrm>
        </p:spPr>
        <p:txBody>
          <a:bodyPr/>
          <a:lstStyle/>
          <a:p>
            <a:pPr marL="0" indent="0" algn="just">
              <a:buNone/>
            </a:pPr>
            <a:r>
              <a:rPr lang="en-US" b="1" dirty="0"/>
              <a:t>8. Case studies</a:t>
            </a:r>
          </a:p>
          <a:p>
            <a:pPr marL="0" indent="0" algn="just">
              <a:buNone/>
            </a:pPr>
            <a:r>
              <a:rPr lang="en-US" dirty="0"/>
              <a:t>When you're hoping to develop analytical and problem-solving skills, case studies could be the best training technique. Trainees are given scenarios, either real or imagined, that depict common work situations. Either independently or in a group, the employees are then asked to analyze the case and come up with ideal solutions and scenarios.</a:t>
            </a:r>
          </a:p>
          <a:p>
            <a:pPr algn="just"/>
            <a:endParaRPr lang="en-US" dirty="0"/>
          </a:p>
        </p:txBody>
      </p:sp>
      <p:sp>
        <p:nvSpPr>
          <p:cNvPr id="4" name="Date Placeholder 3">
            <a:extLst>
              <a:ext uri="{FF2B5EF4-FFF2-40B4-BE49-F238E27FC236}">
                <a16:creationId xmlns:a16="http://schemas.microsoft.com/office/drawing/2014/main" id="{E52BD1C3-D606-B752-BA09-A9874BD1BA71}"/>
              </a:ext>
            </a:extLst>
          </p:cNvPr>
          <p:cNvSpPr>
            <a:spLocks noGrp="1"/>
          </p:cNvSpPr>
          <p:nvPr>
            <p:ph type="dt" sz="half" idx="10"/>
          </p:nvPr>
        </p:nvSpPr>
        <p:spPr/>
        <p:txBody>
          <a:bodyPr/>
          <a:lstStyle/>
          <a:p>
            <a:fld id="{71F5719A-F324-41C1-AF9D-AE27699A0D26}" type="datetime1">
              <a:rPr lang="en-US" smtClean="0"/>
              <a:t>6/27/2023</a:t>
            </a:fld>
            <a:endParaRPr lang="en-US"/>
          </a:p>
        </p:txBody>
      </p:sp>
    </p:spTree>
    <p:extLst>
      <p:ext uri="{BB962C8B-B14F-4D97-AF65-F5344CB8AC3E}">
        <p14:creationId xmlns:p14="http://schemas.microsoft.com/office/powerpoint/2010/main" val="774764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833C9A-4AAD-C34F-5758-2CC274EAB99D}"/>
              </a:ext>
            </a:extLst>
          </p:cNvPr>
          <p:cNvSpPr>
            <a:spLocks noGrp="1"/>
          </p:cNvSpPr>
          <p:nvPr>
            <p:ph type="dt" sz="half" idx="10"/>
          </p:nvPr>
        </p:nvSpPr>
        <p:spPr/>
        <p:txBody>
          <a:bodyPr/>
          <a:lstStyle/>
          <a:p>
            <a:fld id="{8A7F8FBB-60FF-4869-A8A5-CC34E045A458}" type="datetime1">
              <a:rPr lang="en-US" smtClean="0"/>
              <a:t>6/27/2023</a:t>
            </a:fld>
            <a:endParaRPr lang="en-US"/>
          </a:p>
        </p:txBody>
      </p:sp>
      <p:sp>
        <p:nvSpPr>
          <p:cNvPr id="3" name="Content Placeholder 2">
            <a:extLst>
              <a:ext uri="{FF2B5EF4-FFF2-40B4-BE49-F238E27FC236}">
                <a16:creationId xmlns:a16="http://schemas.microsoft.com/office/drawing/2014/main" id="{E39AE331-CEE8-BD24-BF26-6E53109E7504}"/>
              </a:ext>
            </a:extLst>
          </p:cNvPr>
          <p:cNvSpPr>
            <a:spLocks noGrp="1"/>
          </p:cNvSpPr>
          <p:nvPr>
            <p:ph idx="4294967295"/>
          </p:nvPr>
        </p:nvSpPr>
        <p:spPr>
          <a:xfrm>
            <a:off x="68261" y="2187575"/>
            <a:ext cx="10353675" cy="3695700"/>
          </a:xfrm>
        </p:spPr>
        <p:txBody>
          <a:bodyPr>
            <a:normAutofit/>
          </a:bodyPr>
          <a:lstStyle/>
          <a:p>
            <a:pPr marL="0" indent="0" algn="ctr">
              <a:buNone/>
            </a:pPr>
            <a:r>
              <a:rPr lang="en-US" sz="7200" dirty="0"/>
              <a:t>           END</a:t>
            </a:r>
          </a:p>
        </p:txBody>
      </p:sp>
    </p:spTree>
    <p:extLst>
      <p:ext uri="{BB962C8B-B14F-4D97-AF65-F5344CB8AC3E}">
        <p14:creationId xmlns:p14="http://schemas.microsoft.com/office/powerpoint/2010/main" val="118350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715C-27CC-1E28-19EA-1E9D65051233}"/>
              </a:ext>
            </a:extLst>
          </p:cNvPr>
          <p:cNvSpPr>
            <a:spLocks noGrp="1"/>
          </p:cNvSpPr>
          <p:nvPr>
            <p:ph type="title"/>
          </p:nvPr>
        </p:nvSpPr>
        <p:spPr>
          <a:xfrm>
            <a:off x="300952" y="152401"/>
            <a:ext cx="10353761" cy="596630"/>
          </a:xfrm>
        </p:spPr>
        <p:txBody>
          <a:bodyPr/>
          <a:lstStyle/>
          <a:p>
            <a:r>
              <a:rPr lang="en-US" dirty="0"/>
              <a:t>What is end user training</a:t>
            </a:r>
          </a:p>
        </p:txBody>
      </p:sp>
      <p:sp>
        <p:nvSpPr>
          <p:cNvPr id="3" name="Content Placeholder 2">
            <a:extLst>
              <a:ext uri="{FF2B5EF4-FFF2-40B4-BE49-F238E27FC236}">
                <a16:creationId xmlns:a16="http://schemas.microsoft.com/office/drawing/2014/main" id="{F1529E24-DD08-BFE6-5D6A-7CCB1CE4335E}"/>
              </a:ext>
            </a:extLst>
          </p:cNvPr>
          <p:cNvSpPr>
            <a:spLocks noGrp="1"/>
          </p:cNvSpPr>
          <p:nvPr>
            <p:ph idx="1"/>
          </p:nvPr>
        </p:nvSpPr>
        <p:spPr>
          <a:xfrm>
            <a:off x="776614" y="642026"/>
            <a:ext cx="11114435" cy="4543749"/>
          </a:xfrm>
        </p:spPr>
        <p:txBody>
          <a:bodyPr>
            <a:normAutofit/>
          </a:bodyPr>
          <a:lstStyle/>
          <a:p>
            <a:pPr marL="0" indent="0">
              <a:buNone/>
            </a:pPr>
            <a:r>
              <a:rPr lang="en-US" dirty="0"/>
              <a:t>Before we understand what user training is, lets shed some light on the challenges which leads to the unsuccessful implementation of software.</a:t>
            </a:r>
          </a:p>
          <a:p>
            <a:pPr marL="0" indent="0">
              <a:buNone/>
            </a:pPr>
            <a:r>
              <a:rPr lang="en-US" dirty="0"/>
              <a:t>According to Nikos </a:t>
            </a:r>
            <a:r>
              <a:rPr lang="en-US" dirty="0" err="1"/>
              <a:t>Androtis</a:t>
            </a:r>
            <a:r>
              <a:rPr lang="en-US" dirty="0"/>
              <a:t>, the biggest challenge that business face nowadays is getting employees to use the technology that they need them to use. This is because every business today wants to go online and technology is a requirement of any sustainable business operating in the 21</a:t>
            </a:r>
            <a:r>
              <a:rPr lang="en-US" baseline="30000" dirty="0"/>
              <a:t>st</a:t>
            </a:r>
            <a:r>
              <a:rPr lang="en-US" dirty="0"/>
              <a:t> Century. Meaning everything will intricate software program.</a:t>
            </a:r>
          </a:p>
          <a:p>
            <a:pPr marL="0" indent="0">
              <a:buNone/>
            </a:pPr>
            <a:r>
              <a:rPr lang="en-US" dirty="0"/>
              <a:t>The use of technology will only yield good value to your organization if it is used by people who are willing and able to leverage technology.</a:t>
            </a:r>
          </a:p>
          <a:p>
            <a:pPr marL="0" indent="0">
              <a:buNone/>
            </a:pPr>
            <a:r>
              <a:rPr lang="en-US" dirty="0"/>
              <a:t>Adoption and use of technology can be quite challenging for the employees. This is the reason why we need end user training.</a:t>
            </a:r>
          </a:p>
          <a:p>
            <a:pPr marL="0" indent="0">
              <a:buNone/>
            </a:pPr>
            <a:endParaRPr lang="en-US" dirty="0"/>
          </a:p>
        </p:txBody>
      </p:sp>
      <p:sp>
        <p:nvSpPr>
          <p:cNvPr id="4" name="Date Placeholder 3">
            <a:extLst>
              <a:ext uri="{FF2B5EF4-FFF2-40B4-BE49-F238E27FC236}">
                <a16:creationId xmlns:a16="http://schemas.microsoft.com/office/drawing/2014/main" id="{E4B5ED3C-FFF3-6FB2-DBBB-632EF5250256}"/>
              </a:ext>
            </a:extLst>
          </p:cNvPr>
          <p:cNvSpPr>
            <a:spLocks noGrp="1"/>
          </p:cNvSpPr>
          <p:nvPr>
            <p:ph type="dt" sz="half" idx="10"/>
          </p:nvPr>
        </p:nvSpPr>
        <p:spPr/>
        <p:txBody>
          <a:bodyPr/>
          <a:lstStyle/>
          <a:p>
            <a:fld id="{ED94BAA4-1EE9-4F59-BD1F-563788243F96}" type="datetime1">
              <a:rPr lang="en-US" smtClean="0"/>
              <a:t>6/27/2023</a:t>
            </a:fld>
            <a:endParaRPr lang="en-US"/>
          </a:p>
        </p:txBody>
      </p:sp>
    </p:spTree>
    <p:extLst>
      <p:ext uri="{BB962C8B-B14F-4D97-AF65-F5344CB8AC3E}">
        <p14:creationId xmlns:p14="http://schemas.microsoft.com/office/powerpoint/2010/main" val="406606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EFE7-1A13-B421-F63E-D195A4F6109B}"/>
              </a:ext>
            </a:extLst>
          </p:cNvPr>
          <p:cNvSpPr>
            <a:spLocks noGrp="1"/>
          </p:cNvSpPr>
          <p:nvPr>
            <p:ph type="title"/>
          </p:nvPr>
        </p:nvSpPr>
        <p:spPr>
          <a:xfrm>
            <a:off x="1497455" y="220494"/>
            <a:ext cx="10353761" cy="460443"/>
          </a:xfrm>
        </p:spPr>
        <p:txBody>
          <a:bodyPr>
            <a:normAutofit fontScale="90000"/>
          </a:bodyPr>
          <a:lstStyle/>
          <a:p>
            <a:pPr algn="l"/>
            <a:r>
              <a:rPr lang="en-US" dirty="0"/>
              <a:t>Cont.…</a:t>
            </a:r>
          </a:p>
        </p:txBody>
      </p:sp>
      <p:sp>
        <p:nvSpPr>
          <p:cNvPr id="3" name="Content Placeholder 2">
            <a:extLst>
              <a:ext uri="{FF2B5EF4-FFF2-40B4-BE49-F238E27FC236}">
                <a16:creationId xmlns:a16="http://schemas.microsoft.com/office/drawing/2014/main" id="{520C0138-A44C-68DF-A9FA-B5BE384EC669}"/>
              </a:ext>
            </a:extLst>
          </p:cNvPr>
          <p:cNvSpPr>
            <a:spLocks noGrp="1"/>
          </p:cNvSpPr>
          <p:nvPr>
            <p:ph idx="1"/>
          </p:nvPr>
        </p:nvSpPr>
        <p:spPr>
          <a:xfrm>
            <a:off x="919119" y="1058136"/>
            <a:ext cx="10353762" cy="3944813"/>
          </a:xfrm>
        </p:spPr>
        <p:txBody>
          <a:bodyPr>
            <a:normAutofit fontScale="92500"/>
          </a:bodyPr>
          <a:lstStyle/>
          <a:p>
            <a:pPr marL="0" indent="0" algn="just">
              <a:buNone/>
            </a:pPr>
            <a:r>
              <a:rPr lang="en-US" dirty="0"/>
              <a:t>Again, are the employees willing to accept the change that you want to put into practice.</a:t>
            </a:r>
          </a:p>
          <a:p>
            <a:pPr marL="0" indent="0" algn="just">
              <a:buNone/>
            </a:pPr>
            <a:r>
              <a:rPr lang="en-US" dirty="0"/>
              <a:t>According to research by Deloitte, the number one barrier to implementation is resistance to change. So, how do you make sure you beat the odds and your implementation project is going to be successful? This is where end-user training, among other things, comes in.</a:t>
            </a:r>
          </a:p>
          <a:p>
            <a:pPr marL="0" indent="0" algn="just">
              <a:buNone/>
            </a:pPr>
            <a:r>
              <a:rPr lang="en-US" b="1" dirty="0"/>
              <a:t>End user Training </a:t>
            </a:r>
            <a:r>
              <a:rPr lang="en-US" dirty="0"/>
              <a:t>is a term business executives hear quite often when they are in the process of implementing a new software system, however, more often than not, many choose to opt out of receiving this training for their staff. Training of the end users is one of the most important steps for a successful system implementation. </a:t>
            </a:r>
          </a:p>
          <a:p>
            <a:pPr algn="just">
              <a:buFont typeface="Wingdings" panose="05000000000000000000" pitchFamily="2" charset="2"/>
              <a:buChar char="v"/>
            </a:pPr>
            <a:r>
              <a:rPr lang="en-US" dirty="0"/>
              <a:t>End user training refers to the process of educating and equipping individuals(end users) who will be system or software as part of their daily activities.</a:t>
            </a:r>
          </a:p>
        </p:txBody>
      </p:sp>
      <p:sp>
        <p:nvSpPr>
          <p:cNvPr id="4" name="Date Placeholder 3">
            <a:extLst>
              <a:ext uri="{FF2B5EF4-FFF2-40B4-BE49-F238E27FC236}">
                <a16:creationId xmlns:a16="http://schemas.microsoft.com/office/drawing/2014/main" id="{7D4F8B48-A1A0-FD74-4E51-F84E06420F09}"/>
              </a:ext>
            </a:extLst>
          </p:cNvPr>
          <p:cNvSpPr>
            <a:spLocks noGrp="1"/>
          </p:cNvSpPr>
          <p:nvPr>
            <p:ph type="dt" sz="half" idx="10"/>
          </p:nvPr>
        </p:nvSpPr>
        <p:spPr/>
        <p:txBody>
          <a:bodyPr/>
          <a:lstStyle/>
          <a:p>
            <a:fld id="{7E63CC16-4DDD-4154-9092-527F3BBB1092}" type="datetime1">
              <a:rPr lang="en-US" smtClean="0"/>
              <a:t>6/27/2023</a:t>
            </a:fld>
            <a:endParaRPr lang="en-US"/>
          </a:p>
        </p:txBody>
      </p:sp>
    </p:spTree>
    <p:extLst>
      <p:ext uri="{BB962C8B-B14F-4D97-AF65-F5344CB8AC3E}">
        <p14:creationId xmlns:p14="http://schemas.microsoft.com/office/powerpoint/2010/main" val="502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2F3-C003-0700-8FA6-47F783D36773}"/>
              </a:ext>
            </a:extLst>
          </p:cNvPr>
          <p:cNvSpPr>
            <a:spLocks noGrp="1"/>
          </p:cNvSpPr>
          <p:nvPr>
            <p:ph type="title"/>
          </p:nvPr>
        </p:nvSpPr>
        <p:spPr>
          <a:xfrm>
            <a:off x="398229" y="82439"/>
            <a:ext cx="10353761" cy="894944"/>
          </a:xfrm>
        </p:spPr>
        <p:txBody>
          <a:bodyPr>
            <a:normAutofit/>
          </a:bodyPr>
          <a:lstStyle/>
          <a:p>
            <a:r>
              <a:rPr lang="en-US" sz="2800" dirty="0"/>
              <a:t>Before you start training your end-users</a:t>
            </a:r>
          </a:p>
        </p:txBody>
      </p:sp>
      <p:sp>
        <p:nvSpPr>
          <p:cNvPr id="3" name="Content Placeholder 2">
            <a:extLst>
              <a:ext uri="{FF2B5EF4-FFF2-40B4-BE49-F238E27FC236}">
                <a16:creationId xmlns:a16="http://schemas.microsoft.com/office/drawing/2014/main" id="{C108B297-DB31-010B-77D9-5244906CA2ED}"/>
              </a:ext>
            </a:extLst>
          </p:cNvPr>
          <p:cNvSpPr>
            <a:spLocks noGrp="1"/>
          </p:cNvSpPr>
          <p:nvPr>
            <p:ph idx="1"/>
          </p:nvPr>
        </p:nvSpPr>
        <p:spPr>
          <a:xfrm>
            <a:off x="398228" y="850923"/>
            <a:ext cx="10353762" cy="3695136"/>
          </a:xfrm>
        </p:spPr>
        <p:txBody>
          <a:bodyPr>
            <a:normAutofit fontScale="92500" lnSpcReduction="20000"/>
          </a:bodyPr>
          <a:lstStyle/>
          <a:p>
            <a:pPr marL="457200" indent="-457200">
              <a:buFont typeface="+mj-lt"/>
              <a:buAutoNum type="arabicPeriod"/>
            </a:pPr>
            <a:r>
              <a:rPr lang="en-US" b="1" dirty="0"/>
              <a:t>Define the need for change</a:t>
            </a:r>
          </a:p>
          <a:p>
            <a:pPr marL="0" indent="0">
              <a:buNone/>
            </a:pPr>
            <a:r>
              <a:rPr lang="en-US" dirty="0"/>
              <a:t>Make sure you paint a clear picture of how your organization will benefit from the change that you’re about to put through. Explaining the “why” of the project clearly from the start will help to gain buy-in from your staff and to build enthusiasm for the implementation. If your staff doesn’t fully understand the project’s objectives and goals, people can start wondering why the organization is doing it and what its commitment is, which increases resistance to change and reduces the chance of implementation success.</a:t>
            </a:r>
          </a:p>
          <a:p>
            <a:pPr marL="0" indent="0">
              <a:buNone/>
            </a:pPr>
            <a:r>
              <a:rPr lang="en-US" dirty="0"/>
              <a:t>Change readiness assessments, which help give insight into your organization’s past history with change and how willing and ready the organization is to adopt the changes, could help show employees (end users) where the new project implementation sits. They can also help identify ways to mitigate and avoid change fatigue.</a:t>
            </a:r>
          </a:p>
          <a:p>
            <a:pPr marL="0" indent="0">
              <a:buNone/>
            </a:pPr>
            <a:endParaRPr lang="en-US" dirty="0"/>
          </a:p>
        </p:txBody>
      </p:sp>
      <p:sp>
        <p:nvSpPr>
          <p:cNvPr id="4" name="Date Placeholder 3">
            <a:extLst>
              <a:ext uri="{FF2B5EF4-FFF2-40B4-BE49-F238E27FC236}">
                <a16:creationId xmlns:a16="http://schemas.microsoft.com/office/drawing/2014/main" id="{46E02D2F-99DF-8350-17B7-C74CD932B4CC}"/>
              </a:ext>
            </a:extLst>
          </p:cNvPr>
          <p:cNvSpPr>
            <a:spLocks noGrp="1"/>
          </p:cNvSpPr>
          <p:nvPr>
            <p:ph type="dt" sz="half" idx="10"/>
          </p:nvPr>
        </p:nvSpPr>
        <p:spPr/>
        <p:txBody>
          <a:bodyPr/>
          <a:lstStyle/>
          <a:p>
            <a:fld id="{C6078606-5759-406C-B7D7-52EDC0388306}" type="datetime1">
              <a:rPr lang="en-US" smtClean="0"/>
              <a:t>6/27/2023</a:t>
            </a:fld>
            <a:endParaRPr lang="en-US"/>
          </a:p>
        </p:txBody>
      </p:sp>
    </p:spTree>
    <p:extLst>
      <p:ext uri="{BB962C8B-B14F-4D97-AF65-F5344CB8AC3E}">
        <p14:creationId xmlns:p14="http://schemas.microsoft.com/office/powerpoint/2010/main" val="259027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12D6-A9A1-62AA-D92A-B0DCA382A61A}"/>
              </a:ext>
            </a:extLst>
          </p:cNvPr>
          <p:cNvSpPr>
            <a:spLocks noGrp="1"/>
          </p:cNvSpPr>
          <p:nvPr>
            <p:ph type="title"/>
          </p:nvPr>
        </p:nvSpPr>
        <p:spPr>
          <a:xfrm>
            <a:off x="913795" y="609600"/>
            <a:ext cx="10353761" cy="780789"/>
          </a:xfrm>
        </p:spPr>
        <p:txBody>
          <a:bodyPr>
            <a:normAutofit/>
          </a:bodyPr>
          <a:lstStyle/>
          <a:p>
            <a:pPr algn="l"/>
            <a:r>
              <a:rPr lang="en-US" sz="1800" cap="none" dirty="0"/>
              <a:t>2. Endorse The Vision</a:t>
            </a:r>
          </a:p>
        </p:txBody>
      </p:sp>
      <p:sp>
        <p:nvSpPr>
          <p:cNvPr id="3" name="Content Placeholder 2">
            <a:extLst>
              <a:ext uri="{FF2B5EF4-FFF2-40B4-BE49-F238E27FC236}">
                <a16:creationId xmlns:a16="http://schemas.microsoft.com/office/drawing/2014/main" id="{54D9F2BF-362E-604B-9B9B-60E6C87A8177}"/>
              </a:ext>
            </a:extLst>
          </p:cNvPr>
          <p:cNvSpPr>
            <a:spLocks noGrp="1"/>
          </p:cNvSpPr>
          <p:nvPr>
            <p:ph idx="1"/>
          </p:nvPr>
        </p:nvSpPr>
        <p:spPr>
          <a:xfrm>
            <a:off x="750956" y="1390389"/>
            <a:ext cx="10353762" cy="4492886"/>
          </a:xfrm>
        </p:spPr>
        <p:txBody>
          <a:bodyPr>
            <a:normAutofit fontScale="92500"/>
          </a:bodyPr>
          <a:lstStyle/>
          <a:p>
            <a:pPr marL="0" indent="0" algn="just">
              <a:buNone/>
            </a:pPr>
            <a:r>
              <a:rPr lang="en-US" dirty="0"/>
              <a:t>It’s important the change is endorsed by the CEO and lead top-down by managers. As a team, they are key in removing roadblocks and smoothing out kinks along the way. They also need to make it clear why the change is necessary and what happens if you don’t change to use the new software or technology.</a:t>
            </a:r>
          </a:p>
          <a:p>
            <a:pPr marL="0" indent="0" algn="just">
              <a:buNone/>
            </a:pPr>
            <a:r>
              <a:rPr lang="en-US" b="1" dirty="0"/>
              <a:t>3. Be clear on budget and resources required</a:t>
            </a:r>
          </a:p>
          <a:p>
            <a:pPr marL="0" indent="0" algn="just">
              <a:buNone/>
            </a:pPr>
            <a:r>
              <a:rPr lang="en-US" dirty="0"/>
              <a:t>Having a clear and thought-through plan at hand that guides management through resource management and budget will make sure the project doesn’t stall at the start. Make sure the whole organization understands the commitment that’s required from them, and how the project takes priority (if it does) over other competing initiatives to avoid confusion. </a:t>
            </a:r>
          </a:p>
          <a:p>
            <a:pPr marL="0" indent="0" algn="just">
              <a:buNone/>
            </a:pPr>
            <a:endParaRPr lang="en-US" dirty="0"/>
          </a:p>
          <a:p>
            <a:pPr marL="0" indent="0">
              <a:buNone/>
            </a:pPr>
            <a:r>
              <a:rPr lang="en-US" dirty="0"/>
              <a:t>So why do we need to train end user?</a:t>
            </a:r>
          </a:p>
        </p:txBody>
      </p:sp>
      <p:sp>
        <p:nvSpPr>
          <p:cNvPr id="4" name="Date Placeholder 3">
            <a:extLst>
              <a:ext uri="{FF2B5EF4-FFF2-40B4-BE49-F238E27FC236}">
                <a16:creationId xmlns:a16="http://schemas.microsoft.com/office/drawing/2014/main" id="{60A78B4B-BDD3-2A5C-24EA-721E8B8F1DC7}"/>
              </a:ext>
            </a:extLst>
          </p:cNvPr>
          <p:cNvSpPr>
            <a:spLocks noGrp="1"/>
          </p:cNvSpPr>
          <p:nvPr>
            <p:ph type="dt" sz="half" idx="10"/>
          </p:nvPr>
        </p:nvSpPr>
        <p:spPr/>
        <p:txBody>
          <a:bodyPr/>
          <a:lstStyle/>
          <a:p>
            <a:fld id="{0714D13C-08FB-490B-AF31-6EFCEA84C2CD}" type="datetime1">
              <a:rPr lang="en-US" smtClean="0"/>
              <a:t>6/27/2023</a:t>
            </a:fld>
            <a:endParaRPr lang="en-US"/>
          </a:p>
        </p:txBody>
      </p:sp>
    </p:spTree>
    <p:extLst>
      <p:ext uri="{BB962C8B-B14F-4D97-AF65-F5344CB8AC3E}">
        <p14:creationId xmlns:p14="http://schemas.microsoft.com/office/powerpoint/2010/main" val="214885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954E-12DC-9965-FD17-AD087E515BE6}"/>
              </a:ext>
            </a:extLst>
          </p:cNvPr>
          <p:cNvSpPr>
            <a:spLocks noGrp="1"/>
          </p:cNvSpPr>
          <p:nvPr>
            <p:ph type="title"/>
          </p:nvPr>
        </p:nvSpPr>
        <p:spPr>
          <a:xfrm>
            <a:off x="650749" y="403639"/>
            <a:ext cx="10353761" cy="663161"/>
          </a:xfrm>
        </p:spPr>
        <p:txBody>
          <a:bodyPr/>
          <a:lstStyle/>
          <a:p>
            <a:r>
              <a:rPr lang="en-US" dirty="0"/>
              <a:t>Benefits of training end user</a:t>
            </a:r>
          </a:p>
        </p:txBody>
      </p:sp>
      <p:sp>
        <p:nvSpPr>
          <p:cNvPr id="3" name="Content Placeholder 2">
            <a:extLst>
              <a:ext uri="{FF2B5EF4-FFF2-40B4-BE49-F238E27FC236}">
                <a16:creationId xmlns:a16="http://schemas.microsoft.com/office/drawing/2014/main" id="{D2A71840-9018-503E-C19C-27A962F39879}"/>
              </a:ext>
            </a:extLst>
          </p:cNvPr>
          <p:cNvSpPr>
            <a:spLocks noGrp="1"/>
          </p:cNvSpPr>
          <p:nvPr>
            <p:ph idx="1"/>
          </p:nvPr>
        </p:nvSpPr>
        <p:spPr>
          <a:xfrm>
            <a:off x="738431" y="1219242"/>
            <a:ext cx="10635202" cy="4217054"/>
          </a:xfrm>
        </p:spPr>
        <p:txBody>
          <a:bodyPr>
            <a:normAutofit fontScale="77500" lnSpcReduction="20000"/>
          </a:bodyPr>
          <a:lstStyle/>
          <a:p>
            <a:pPr marL="514350" indent="-514350">
              <a:buFont typeface="+mj-lt"/>
              <a:buAutoNum type="romanLcPeriod"/>
            </a:pPr>
            <a:r>
              <a:rPr lang="en-US" dirty="0"/>
              <a:t>Employees feel less frustrated and confused because they can use the technology without getting stuck. This allows them to be more productive and efficient in their daily work.</a:t>
            </a:r>
          </a:p>
          <a:p>
            <a:pPr marL="514350" indent="-514350">
              <a:buFont typeface="+mj-lt"/>
              <a:buAutoNum type="romanLcPeriod"/>
            </a:pPr>
            <a:r>
              <a:rPr lang="en-US" dirty="0"/>
              <a:t>Increased productivity- By seeing the practical benefits in their daily work, there is increased emotional buy-in and understanding of the purpose of the technology.</a:t>
            </a:r>
          </a:p>
          <a:p>
            <a:pPr marL="514350" indent="-514350">
              <a:buFont typeface="+mj-lt"/>
              <a:buAutoNum type="romanLcPeriod"/>
            </a:pPr>
            <a:r>
              <a:rPr lang="en-US" dirty="0"/>
              <a:t>Through end-user training, employees feel supported by the business and their resistance toward the new technology is reduced. This results in a more technologically capable user base, which enables the business to meet strategic goals.</a:t>
            </a:r>
          </a:p>
          <a:p>
            <a:pPr marL="514350" indent="-514350">
              <a:buFont typeface="+mj-lt"/>
              <a:buAutoNum type="romanLcPeriod"/>
            </a:pPr>
            <a:r>
              <a:rPr lang="en-US" dirty="0"/>
              <a:t>Ultimately, the business experiences improved return on the software investment and a sense of trust in the business’s ability to scale and evolve, while also balancing employee needs and concerns.</a:t>
            </a:r>
          </a:p>
          <a:p>
            <a:pPr marL="514350" indent="-514350">
              <a:buFont typeface="+mj-lt"/>
              <a:buAutoNum type="romanLcPeriod"/>
            </a:pPr>
            <a:r>
              <a:rPr lang="en-US" dirty="0"/>
              <a:t>Employees that are effectively trained are happier and more productive, so it's important to take care when considering not only the material that needs to be taught but the method used for training.</a:t>
            </a:r>
          </a:p>
          <a:p>
            <a:pPr marL="514350" indent="-514350">
              <a:buFont typeface="+mj-lt"/>
              <a:buAutoNum type="romanLcPeriod"/>
            </a:pPr>
            <a:endParaRPr lang="en-US" dirty="0"/>
          </a:p>
          <a:p>
            <a:pPr marL="0" indent="0">
              <a:buNone/>
            </a:pPr>
            <a:r>
              <a:rPr lang="en-US" dirty="0"/>
              <a:t>Then, how can you achieve the benefits?</a:t>
            </a:r>
          </a:p>
          <a:p>
            <a:endParaRPr lang="en-US" dirty="0"/>
          </a:p>
        </p:txBody>
      </p:sp>
      <p:sp>
        <p:nvSpPr>
          <p:cNvPr id="4" name="Date Placeholder 3">
            <a:extLst>
              <a:ext uri="{FF2B5EF4-FFF2-40B4-BE49-F238E27FC236}">
                <a16:creationId xmlns:a16="http://schemas.microsoft.com/office/drawing/2014/main" id="{E76F06F9-F221-3330-31CC-86BDDD9215E3}"/>
              </a:ext>
            </a:extLst>
          </p:cNvPr>
          <p:cNvSpPr>
            <a:spLocks noGrp="1"/>
          </p:cNvSpPr>
          <p:nvPr>
            <p:ph type="dt" sz="half" idx="10"/>
          </p:nvPr>
        </p:nvSpPr>
        <p:spPr/>
        <p:txBody>
          <a:bodyPr/>
          <a:lstStyle/>
          <a:p>
            <a:fld id="{F1E291AB-05F5-4448-B9AF-DEF11E0B8EEB}" type="datetime1">
              <a:rPr lang="en-US" smtClean="0"/>
              <a:t>6/27/2023</a:t>
            </a:fld>
            <a:endParaRPr lang="en-US"/>
          </a:p>
        </p:txBody>
      </p:sp>
    </p:spTree>
    <p:extLst>
      <p:ext uri="{BB962C8B-B14F-4D97-AF65-F5344CB8AC3E}">
        <p14:creationId xmlns:p14="http://schemas.microsoft.com/office/powerpoint/2010/main" val="275361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C519-8518-4B54-815B-B7D09777A180}"/>
              </a:ext>
            </a:extLst>
          </p:cNvPr>
          <p:cNvSpPr>
            <a:spLocks noGrp="1"/>
          </p:cNvSpPr>
          <p:nvPr>
            <p:ph type="title"/>
          </p:nvPr>
        </p:nvSpPr>
        <p:spPr>
          <a:xfrm>
            <a:off x="913794" y="283925"/>
            <a:ext cx="10353761" cy="457200"/>
          </a:xfrm>
        </p:spPr>
        <p:txBody>
          <a:bodyPr>
            <a:normAutofit fontScale="90000"/>
          </a:bodyPr>
          <a:lstStyle/>
          <a:p>
            <a:r>
              <a:rPr lang="en-US" dirty="0"/>
              <a:t>Important training steps to follow</a:t>
            </a:r>
          </a:p>
        </p:txBody>
      </p:sp>
      <p:sp>
        <p:nvSpPr>
          <p:cNvPr id="3" name="Content Placeholder 2">
            <a:extLst>
              <a:ext uri="{FF2B5EF4-FFF2-40B4-BE49-F238E27FC236}">
                <a16:creationId xmlns:a16="http://schemas.microsoft.com/office/drawing/2014/main" id="{7965F516-2D9C-99F8-53ED-222CE2ED5687}"/>
              </a:ext>
            </a:extLst>
          </p:cNvPr>
          <p:cNvSpPr>
            <a:spLocks noGrp="1"/>
          </p:cNvSpPr>
          <p:nvPr>
            <p:ph idx="1"/>
          </p:nvPr>
        </p:nvSpPr>
        <p:spPr>
          <a:xfrm>
            <a:off x="776007" y="855986"/>
            <a:ext cx="10635203" cy="5027289"/>
          </a:xfrm>
        </p:spPr>
        <p:txBody>
          <a:bodyPr/>
          <a:lstStyle/>
          <a:p>
            <a:pPr marL="457200" indent="-457200" algn="just">
              <a:buFont typeface="+mj-lt"/>
              <a:buAutoNum type="arabicPeriod"/>
            </a:pPr>
            <a:r>
              <a:rPr lang="en-US" b="1" dirty="0"/>
              <a:t>Understand your user.</a:t>
            </a:r>
          </a:p>
          <a:p>
            <a:pPr marL="0" indent="0" algn="just">
              <a:buNone/>
            </a:pPr>
            <a:r>
              <a:rPr lang="en-US" dirty="0"/>
              <a:t>Never assume  that all end users are the same and have same skills and needs, as types of end users fall along multiple spectrum. </a:t>
            </a:r>
          </a:p>
          <a:p>
            <a:pPr marL="0" indent="0" algn="just">
              <a:buNone/>
            </a:pPr>
            <a:r>
              <a:rPr lang="en-US" dirty="0"/>
              <a:t>The success of any new project implementation that involves new software or technology is partly based on how quickly staff can get up to speed on working with the new system. If people are unwilling or unable to use it, you’ll never be successful, even with the best system in place. Major system upgrades mean major upheaval to the way users work and providing the right technology training could help users to adapt to those changes. </a:t>
            </a:r>
          </a:p>
          <a:p>
            <a:pPr marL="0" indent="0" algn="just">
              <a:buNone/>
            </a:pPr>
            <a:r>
              <a:rPr lang="en-US" dirty="0"/>
              <a:t>Knowing what skill gaps need to be filled to create a smooth transition for your staff to the new system can mean the difference between success and failure. It’s crucial to find out the technical level of the people having to use the system every day and fit training needs on this.</a:t>
            </a:r>
          </a:p>
          <a:p>
            <a:pPr marL="0" indent="0">
              <a:buNone/>
            </a:pPr>
            <a:endParaRPr lang="en-US" dirty="0"/>
          </a:p>
        </p:txBody>
      </p:sp>
      <p:sp>
        <p:nvSpPr>
          <p:cNvPr id="4" name="Date Placeholder 3">
            <a:extLst>
              <a:ext uri="{FF2B5EF4-FFF2-40B4-BE49-F238E27FC236}">
                <a16:creationId xmlns:a16="http://schemas.microsoft.com/office/drawing/2014/main" id="{1461253A-60F6-360E-4E35-D83AEFB525EB}"/>
              </a:ext>
            </a:extLst>
          </p:cNvPr>
          <p:cNvSpPr>
            <a:spLocks noGrp="1"/>
          </p:cNvSpPr>
          <p:nvPr>
            <p:ph type="dt" sz="half" idx="10"/>
          </p:nvPr>
        </p:nvSpPr>
        <p:spPr/>
        <p:txBody>
          <a:bodyPr/>
          <a:lstStyle/>
          <a:p>
            <a:fld id="{347DE232-5B36-4CB5-90DB-AEA67E94CCB9}" type="datetime1">
              <a:rPr lang="en-US" smtClean="0"/>
              <a:t>6/27/2023</a:t>
            </a:fld>
            <a:endParaRPr lang="en-US"/>
          </a:p>
        </p:txBody>
      </p:sp>
    </p:spTree>
    <p:extLst>
      <p:ext uri="{BB962C8B-B14F-4D97-AF65-F5344CB8AC3E}">
        <p14:creationId xmlns:p14="http://schemas.microsoft.com/office/powerpoint/2010/main" val="72891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315E-EE20-E1A6-ACD6-723324396E48}"/>
              </a:ext>
            </a:extLst>
          </p:cNvPr>
          <p:cNvSpPr>
            <a:spLocks noGrp="1"/>
          </p:cNvSpPr>
          <p:nvPr>
            <p:ph type="title"/>
          </p:nvPr>
        </p:nvSpPr>
        <p:spPr>
          <a:xfrm>
            <a:off x="913794" y="436323"/>
            <a:ext cx="10353761" cy="630477"/>
          </a:xfrm>
        </p:spPr>
        <p:txBody>
          <a:bodyPr/>
          <a:lstStyle/>
          <a:p>
            <a:pPr algn="l"/>
            <a:r>
              <a:rPr lang="en-US" dirty="0" err="1"/>
              <a:t>Cont</a:t>
            </a:r>
            <a:r>
              <a:rPr lang="en-US" dirty="0"/>
              <a:t>…</a:t>
            </a:r>
          </a:p>
        </p:txBody>
      </p:sp>
      <p:sp>
        <p:nvSpPr>
          <p:cNvPr id="3" name="Content Placeholder 2">
            <a:extLst>
              <a:ext uri="{FF2B5EF4-FFF2-40B4-BE49-F238E27FC236}">
                <a16:creationId xmlns:a16="http://schemas.microsoft.com/office/drawing/2014/main" id="{1B82023E-19A7-38BF-8E72-C2939E42A84F}"/>
              </a:ext>
            </a:extLst>
          </p:cNvPr>
          <p:cNvSpPr>
            <a:spLocks noGrp="1"/>
          </p:cNvSpPr>
          <p:nvPr>
            <p:ph idx="1"/>
          </p:nvPr>
        </p:nvSpPr>
        <p:spPr>
          <a:xfrm>
            <a:off x="650747" y="1156611"/>
            <a:ext cx="10960879" cy="4726663"/>
          </a:xfrm>
        </p:spPr>
        <p:txBody>
          <a:bodyPr/>
          <a:lstStyle/>
          <a:p>
            <a:pPr marL="457200" indent="-457200">
              <a:buFont typeface="+mj-lt"/>
              <a:buAutoNum type="arabicPeriod" startAt="2"/>
            </a:pPr>
            <a:r>
              <a:rPr lang="en-US" b="1" dirty="0"/>
              <a:t>Communicate clear training goals.</a:t>
            </a:r>
          </a:p>
          <a:p>
            <a:pPr marL="0" indent="0">
              <a:buNone/>
            </a:pPr>
            <a:r>
              <a:rPr lang="en-US" dirty="0"/>
              <a:t>Communicating learning objectives at the start of training is a great way to get everyone on the same page.</a:t>
            </a:r>
          </a:p>
          <a:p>
            <a:pPr marL="0" indent="0">
              <a:buNone/>
            </a:pPr>
            <a:r>
              <a:rPr lang="en-US" dirty="0"/>
              <a:t>For example, if you are rolling out a new time logging system, your learning objective may include “record total daily hours spent against specific tasks in five minutes” or “record daily hours without errors”. These simple statements communicate the vale that both the business and the end user can expect and thus the purpose of end user training.</a:t>
            </a:r>
          </a:p>
          <a:p>
            <a:pPr marL="0" indent="0">
              <a:buNone/>
            </a:pPr>
            <a:r>
              <a:rPr lang="en-US" dirty="0"/>
              <a:t>A system is only as good as the people who use it. </a:t>
            </a:r>
          </a:p>
          <a:p>
            <a:pPr marL="0" indent="0">
              <a:buNone/>
            </a:pPr>
            <a:r>
              <a:rPr lang="en-US" dirty="0"/>
              <a:t>Scalable training methods are great because they allow you to use the same method to train a small number of people for new onboardings as well as apply to a company-wide roll out with new software.</a:t>
            </a:r>
          </a:p>
        </p:txBody>
      </p:sp>
      <p:sp>
        <p:nvSpPr>
          <p:cNvPr id="4" name="Date Placeholder 3">
            <a:extLst>
              <a:ext uri="{FF2B5EF4-FFF2-40B4-BE49-F238E27FC236}">
                <a16:creationId xmlns:a16="http://schemas.microsoft.com/office/drawing/2014/main" id="{C54DC5EE-6323-19E4-9091-3A77970EB805}"/>
              </a:ext>
            </a:extLst>
          </p:cNvPr>
          <p:cNvSpPr>
            <a:spLocks noGrp="1"/>
          </p:cNvSpPr>
          <p:nvPr>
            <p:ph type="dt" sz="half" idx="10"/>
          </p:nvPr>
        </p:nvSpPr>
        <p:spPr/>
        <p:txBody>
          <a:bodyPr/>
          <a:lstStyle/>
          <a:p>
            <a:fld id="{ECBB812B-A45E-40EE-914D-0284AED15CA0}" type="datetime1">
              <a:rPr lang="en-US" smtClean="0"/>
              <a:t>6/27/2023</a:t>
            </a:fld>
            <a:endParaRPr lang="en-US"/>
          </a:p>
        </p:txBody>
      </p:sp>
    </p:spTree>
    <p:extLst>
      <p:ext uri="{BB962C8B-B14F-4D97-AF65-F5344CB8AC3E}">
        <p14:creationId xmlns:p14="http://schemas.microsoft.com/office/powerpoint/2010/main" val="3870661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1710</TotalTime>
  <Words>2872</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Rockwell</vt:lpstr>
      <vt:lpstr>Wingdings</vt:lpstr>
      <vt:lpstr>Damask</vt:lpstr>
      <vt:lpstr>End User training</vt:lpstr>
      <vt:lpstr>Who is end user</vt:lpstr>
      <vt:lpstr>What is end user training</vt:lpstr>
      <vt:lpstr>Cont.…</vt:lpstr>
      <vt:lpstr>Before you start training your end-users</vt:lpstr>
      <vt:lpstr>2. Endorse The Vision</vt:lpstr>
      <vt:lpstr>Benefits of training end user</vt:lpstr>
      <vt:lpstr>Important training steps to follow</vt:lpstr>
      <vt:lpstr>Cont…</vt:lpstr>
      <vt:lpstr>Cont… 3. choose Training Materials and Delivery Methods </vt:lpstr>
      <vt:lpstr>Cont…</vt:lpstr>
      <vt:lpstr>Cont…</vt:lpstr>
      <vt:lpstr>User training plan</vt:lpstr>
      <vt:lpstr>End user training methods</vt:lpstr>
      <vt:lpstr>End user training methods</vt:lpstr>
      <vt:lpstr>End user training methods</vt:lpstr>
      <vt:lpstr>End user training methods</vt:lpstr>
      <vt:lpstr>End user training methods</vt:lpstr>
      <vt:lpstr>End user training methods</vt:lpstr>
      <vt:lpstr>End user training methods</vt:lpstr>
      <vt:lpstr>End user training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User training</dc:title>
  <dc:creator>Miles Ⓜ</dc:creator>
  <cp:lastModifiedBy>Miles Ⓜ</cp:lastModifiedBy>
  <cp:revision>8</cp:revision>
  <dcterms:created xsi:type="dcterms:W3CDTF">2022-06-13T03:21:22Z</dcterms:created>
  <dcterms:modified xsi:type="dcterms:W3CDTF">2023-06-27T09:33:58Z</dcterms:modified>
</cp:coreProperties>
</file>