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67" r:id="rId3"/>
    <p:sldId id="268" r:id="rId4"/>
    <p:sldId id="257" r:id="rId5"/>
    <p:sldId id="269" r:id="rId6"/>
    <p:sldId id="27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71" r:id="rId15"/>
    <p:sldId id="272" r:id="rId16"/>
    <p:sldId id="273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65" r:id="rId35"/>
    <p:sldId id="290" r:id="rId36"/>
    <p:sldId id="266" r:id="rId37"/>
  </p:sldIdLst>
  <p:sldSz cx="14257338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02" autoAdjust="0"/>
  </p:normalViewPr>
  <p:slideViewPr>
    <p:cSldViewPr>
      <p:cViewPr>
        <p:scale>
          <a:sx n="60" d="100"/>
          <a:sy n="60" d="100"/>
        </p:scale>
        <p:origin x="726" y="-192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3200" y="-13203"/>
            <a:ext cx="14297572" cy="1071980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826" y="3749292"/>
            <a:ext cx="9085029" cy="2567012"/>
          </a:xfrm>
        </p:spPr>
        <p:txBody>
          <a:bodyPr anchor="b">
            <a:noAutofit/>
          </a:bodyPr>
          <a:lstStyle>
            <a:lvl1pPr algn="r">
              <a:defRPr sz="842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2826" y="6316301"/>
            <a:ext cx="9085029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4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5" cy="5307095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9" y="6970513"/>
            <a:ext cx="9897365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6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202" y="950524"/>
            <a:ext cx="9467755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6796" y="5663541"/>
            <a:ext cx="8450566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9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7" y="6970513"/>
            <a:ext cx="9897366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752645" y="1232404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21023" y="4500889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85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7" y="3012470"/>
            <a:ext cx="9897366" cy="4046995"/>
          </a:xfrm>
        </p:spPr>
        <p:txBody>
          <a:bodyPr anchor="b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7" y="7059465"/>
            <a:ext cx="9897366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6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202" y="950524"/>
            <a:ext cx="9467755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0484" y="6257619"/>
            <a:ext cx="9897368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7" y="7059465"/>
            <a:ext cx="9897366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  <p:sp>
        <p:nvSpPr>
          <p:cNvPr id="24" name="TextBox 23"/>
          <p:cNvSpPr txBox="1"/>
          <p:nvPr/>
        </p:nvSpPr>
        <p:spPr>
          <a:xfrm>
            <a:off x="752645" y="1232404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21023" y="4500889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53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32" y="950524"/>
            <a:ext cx="9887621" cy="4713017"/>
          </a:xfrm>
        </p:spPr>
        <p:txBody>
          <a:bodyPr anchor="ctr">
            <a:normAutofit/>
          </a:bodyPr>
          <a:lstStyle>
            <a:lvl1pPr algn="l">
              <a:defRPr sz="68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0484" y="6257619"/>
            <a:ext cx="9897368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742">
                <a:solidFill>
                  <a:schemeClr val="accent1"/>
                </a:solidFill>
              </a:defRPr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7" y="7059465"/>
            <a:ext cx="9897366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1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52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9834" y="950525"/>
            <a:ext cx="1526165" cy="818837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488" y="950525"/>
            <a:ext cx="8100092" cy="81883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15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96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7" y="4211354"/>
            <a:ext cx="9897366" cy="2848113"/>
          </a:xfrm>
        </p:spPr>
        <p:txBody>
          <a:bodyPr anchor="b"/>
          <a:lstStyle>
            <a:lvl1pPr algn="l">
              <a:defRPr sz="623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7" y="7059465"/>
            <a:ext cx="9897366" cy="1341587"/>
          </a:xfrm>
        </p:spPr>
        <p:txBody>
          <a:bodyPr anchor="t"/>
          <a:lstStyle>
            <a:lvl1pPr marL="0" indent="0" algn="l">
              <a:buNone/>
              <a:defRPr sz="311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1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5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490" y="3368918"/>
            <a:ext cx="4814984" cy="6051130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868" y="3368921"/>
            <a:ext cx="4814986" cy="6051131"/>
          </a:xfrm>
        </p:spPr>
        <p:txBody>
          <a:bodyPr>
            <a:normAutofit/>
          </a:bodyPr>
          <a:lstStyle>
            <a:lvl1pPr>
              <a:defRPr sz="2807"/>
            </a:lvl1pPr>
            <a:lvl2pPr>
              <a:defRPr sz="2495"/>
            </a:lvl2pPr>
            <a:lvl3pPr>
              <a:defRPr sz="2183"/>
            </a:lvl3pPr>
            <a:lvl4pPr>
              <a:defRPr sz="1871"/>
            </a:lvl4pPr>
            <a:lvl5pPr>
              <a:defRPr sz="1871"/>
            </a:lvl5pPr>
            <a:lvl6pPr>
              <a:defRPr sz="1871"/>
            </a:lvl6pPr>
            <a:lvl7pPr>
              <a:defRPr sz="1871"/>
            </a:lvl7pPr>
            <a:lvl8pPr>
              <a:defRPr sz="1871"/>
            </a:lvl8pPr>
            <a:lvl9pPr>
              <a:defRPr sz="18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7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2059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8" y="3369533"/>
            <a:ext cx="4818980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488" y="4268077"/>
            <a:ext cx="4818980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8871" y="3369533"/>
            <a:ext cx="4818980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8871" y="4268077"/>
            <a:ext cx="4818980" cy="51519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1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8" y="950524"/>
            <a:ext cx="9897365" cy="2059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0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9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8" y="2336712"/>
            <a:ext cx="4350456" cy="1993460"/>
          </a:xfrm>
        </p:spPr>
        <p:txBody>
          <a:bodyPr anchor="b">
            <a:normAutofit/>
          </a:bodyPr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338" y="802902"/>
            <a:ext cx="5279514" cy="861714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488" y="4330171"/>
            <a:ext cx="4350456" cy="4029826"/>
          </a:xfrm>
        </p:spPr>
        <p:txBody>
          <a:bodyPr>
            <a:normAutofit/>
          </a:bodyPr>
          <a:lstStyle>
            <a:lvl1pPr marL="0" indent="0">
              <a:buNone/>
              <a:defRPr sz="2183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2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88" y="7485380"/>
            <a:ext cx="9897365" cy="883691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0488" y="950525"/>
            <a:ext cx="9897365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488" y="8369072"/>
            <a:ext cx="9897365" cy="1050978"/>
          </a:xfrm>
        </p:spPr>
        <p:txBody>
          <a:bodyPr>
            <a:normAutofit/>
          </a:bodyPr>
          <a:lstStyle>
            <a:lvl1pPr marL="0" indent="0">
              <a:buNone/>
              <a:defRPr sz="1871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67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3201" y="-13203"/>
            <a:ext cx="14297573" cy="1071980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488" y="3368921"/>
            <a:ext cx="9897365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7886" y="9420052"/>
            <a:ext cx="10667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0489" y="9420052"/>
            <a:ext cx="720814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spcBef>
                <a:spcPts val="50"/>
              </a:spcBef>
            </a:pPr>
            <a:r>
              <a:rPr lang="en-US" spc="-5"/>
              <a:t>DEPARTMENT</a:t>
            </a:r>
            <a:r>
              <a:rPr lang="en-US" spc="-10"/>
              <a:t> </a:t>
            </a:r>
            <a:r>
              <a:rPr lang="en-US" spc="-5"/>
              <a:t>OF</a:t>
            </a:r>
            <a:r>
              <a:rPr lang="en-US" spc="10"/>
              <a:t> </a:t>
            </a:r>
            <a:r>
              <a:rPr lang="en-US" spc="-5"/>
              <a:t>ELECTRONICS, JSSCACS, MYSORE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8548" y="9420052"/>
            <a:ext cx="7993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accent1"/>
                </a:solidFill>
              </a:defRPr>
            </a:lvl1pPr>
          </a:lstStyle>
          <a:p>
            <a:pPr marL="12700">
              <a:spcBef>
                <a:spcPts val="50"/>
              </a:spcBef>
            </a:pPr>
            <a:r>
              <a:rPr lang="en-US" spc="-5"/>
              <a:t>Page</a:t>
            </a:r>
            <a:r>
              <a:rPr lang="en-US" spc="-45"/>
              <a:t> </a:t>
            </a:r>
            <a:fld id="{81D60167-4931-47E6-BA6A-407CBD079E47}" type="slidenum">
              <a:rPr smtClean="0"/>
              <a:pPr marL="12700">
                <a:spcBef>
                  <a:spcPts val="50"/>
                </a:spcBef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44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712866" rtl="0" eaLnBrk="1" latinLnBrk="0" hangingPunct="1">
        <a:spcBef>
          <a:spcPct val="0"/>
        </a:spcBef>
        <a:buNone/>
        <a:defRPr sz="561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650" indent="-534650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58408" indent="-445541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82166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95032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207898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20764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ts val="155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069" y="1395890"/>
            <a:ext cx="109727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60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DIGITAL</a:t>
            </a:r>
            <a:r>
              <a:rPr sz="6000" b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6000" b="1" spc="-5" dirty="0">
                <a:solidFill>
                  <a:schemeClr val="accent1"/>
                </a:solidFill>
                <a:latin typeface="Times New Roman"/>
                <a:cs typeface="Times New Roman"/>
              </a:rPr>
              <a:t>ELECTRONICS</a:t>
            </a:r>
            <a:endParaRPr sz="60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869" y="2288925"/>
            <a:ext cx="13258800" cy="833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980"/>
              </a:spcBef>
            </a:pP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system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defined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as </a:t>
            </a:r>
            <a:r>
              <a:rPr sz="2400" b="1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system</a:t>
            </a:r>
            <a:r>
              <a:rPr sz="2400" b="1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2400" b="1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writing</a:t>
            </a:r>
            <a:r>
              <a:rPr sz="2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 to</a:t>
            </a:r>
            <a:r>
              <a:rPr sz="2400" b="1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express</a:t>
            </a:r>
            <a:r>
              <a:rPr sz="2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 numbers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is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mathematical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Times New Roman"/>
                <a:cs typeface="Times New Roman"/>
              </a:rPr>
              <a:t>base</a:t>
            </a:r>
            <a:r>
              <a:rPr sz="28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where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represents total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present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system.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160"/>
              </a:spcBef>
            </a:pPr>
            <a:r>
              <a:rPr sz="2800" dirty="0">
                <a:latin typeface="Times New Roman"/>
                <a:cs typeface="Times New Roman"/>
              </a:rPr>
              <a:t>Eg: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decimal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10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spcBef>
                <a:spcPts val="1160"/>
              </a:spcBef>
            </a:pPr>
            <a:r>
              <a:rPr lang="en-US" sz="2800" dirty="0">
                <a:latin typeface="Times New Roman"/>
                <a:cs typeface="Times New Roman"/>
              </a:rPr>
              <a:t>Decimal number system </a:t>
            </a:r>
            <a:r>
              <a:rPr lang="en-US" sz="2800" dirty="0">
                <a:highlight>
                  <a:srgbClr val="FFFF00"/>
                </a:highlight>
                <a:latin typeface="Times New Roman"/>
                <a:cs typeface="Times New Roman"/>
              </a:rPr>
              <a:t>(0,1,2,3,4,5,6,7,8,9,10,11,12,13,14,15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  <a:p>
            <a:pPr marL="12700">
              <a:spcBef>
                <a:spcPts val="1160"/>
              </a:spcBef>
            </a:pPr>
            <a:r>
              <a:rPr lang="en-US" sz="2800" dirty="0">
                <a:latin typeface="Times New Roman"/>
                <a:cs typeface="Times New Roman"/>
              </a:rPr>
              <a:t>Binary number systems </a:t>
            </a:r>
            <a:r>
              <a:rPr lang="en-US" sz="2800" dirty="0">
                <a:highlight>
                  <a:srgbClr val="FFFF00"/>
                </a:highlight>
                <a:latin typeface="Times New Roman"/>
                <a:cs typeface="Times New Roman"/>
              </a:rPr>
              <a:t>(0,1)</a:t>
            </a:r>
          </a:p>
          <a:p>
            <a:pPr marL="12700">
              <a:spcBef>
                <a:spcPts val="1160"/>
              </a:spcBef>
            </a:pPr>
            <a:r>
              <a:rPr lang="en-US" sz="2800" dirty="0">
                <a:latin typeface="Times New Roman"/>
                <a:cs typeface="Times New Roman"/>
              </a:rPr>
              <a:t>Octal number system </a:t>
            </a:r>
            <a:r>
              <a:rPr lang="en-US" sz="2800" dirty="0">
                <a:highlight>
                  <a:srgbClr val="FFFF00"/>
                </a:highlight>
                <a:latin typeface="Times New Roman"/>
                <a:cs typeface="Times New Roman"/>
              </a:rPr>
              <a:t>(0,1,2,3,4,5,6,7,10,11,12,13,14,15,16,17)</a:t>
            </a:r>
          </a:p>
          <a:p>
            <a:pPr marL="12700">
              <a:spcBef>
                <a:spcPts val="1160"/>
              </a:spcBef>
            </a:pPr>
            <a:r>
              <a:rPr lang="en-US" sz="2800" dirty="0">
                <a:latin typeface="Times New Roman"/>
                <a:cs typeface="Times New Roman"/>
              </a:rPr>
              <a:t>Hexa-decimal number system </a:t>
            </a:r>
            <a:r>
              <a:rPr lang="en-US" sz="2800" dirty="0">
                <a:highlight>
                  <a:srgbClr val="FFFF00"/>
                </a:highlight>
                <a:latin typeface="Times New Roman"/>
                <a:cs typeface="Times New Roman"/>
              </a:rPr>
              <a:t>(0,1,2,3,4,5,6,7,8,9,A,B,C,D,E,F)</a:t>
            </a:r>
            <a:endParaRPr sz="28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/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Radix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Point: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Radix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point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point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part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fractional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</a:t>
            </a:r>
            <a:r>
              <a:rPr sz="2800" spc="10" dirty="0">
                <a:latin typeface="Times New Roman"/>
                <a:cs typeface="Times New Roman"/>
              </a:rPr>
              <a:t> 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number.</a:t>
            </a:r>
            <a:r>
              <a:rPr lang="en-US" sz="2800" spc="-5" dirty="0">
                <a:latin typeface="Times New Roman"/>
                <a:cs typeface="Times New Roman"/>
              </a:rPr>
              <a:t> 1.2 1 </a:t>
            </a:r>
            <a:r>
              <a:rPr lang="en-US" sz="2800" spc="-5" dirty="0" err="1">
                <a:latin typeface="Times New Roman"/>
                <a:cs typeface="Times New Roman"/>
              </a:rPr>
              <a:t>interger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r>
              <a:rPr lang="en-US" dirty="0">
                <a:latin typeface="Times New Roman"/>
                <a:cs typeface="Times New Roman"/>
              </a:rPr>
              <a:t>                                2 fraction</a:t>
            </a:r>
            <a:r>
              <a:rPr lang="en-US" spc="-5" dirty="0">
                <a:latin typeface="Times New Roman"/>
                <a:cs typeface="Times New Roman"/>
              </a:rPr>
              <a:t>11.011</a:t>
            </a:r>
            <a:endParaRPr dirty="0">
              <a:latin typeface="Times New Roman"/>
              <a:cs typeface="Times New Roman"/>
            </a:endParaRPr>
          </a:p>
          <a:p>
            <a:pPr marL="12700"/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radix:</a:t>
            </a:r>
            <a:endParaRPr sz="2800" dirty="0">
              <a:latin typeface="Times New Roman"/>
              <a:cs typeface="Times New Roman"/>
            </a:endParaRPr>
          </a:p>
          <a:p>
            <a:pPr marL="12700" marR="561975">
              <a:lnSpc>
                <a:spcPts val="2590"/>
              </a:lnSpc>
              <a:spcBef>
                <a:spcPts val="229"/>
              </a:spcBef>
            </a:pP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symbols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radix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 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decimal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number</a:t>
            </a:r>
            <a:r>
              <a:rPr sz="28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system</a:t>
            </a:r>
            <a:r>
              <a:rPr sz="2800" spc="-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8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Base</a:t>
            </a:r>
            <a:r>
              <a:rPr sz="2800" spc="3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 10</a:t>
            </a:r>
          </a:p>
          <a:p>
            <a:pPr marL="12700">
              <a:lnSpc>
                <a:spcPts val="1310"/>
              </a:lnSpc>
            </a:pP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In</a:t>
            </a:r>
            <a:r>
              <a:rPr sz="28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Binary</a:t>
            </a:r>
            <a:r>
              <a:rPr sz="28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number</a:t>
            </a:r>
            <a:r>
              <a:rPr sz="28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system</a:t>
            </a:r>
            <a:r>
              <a:rPr sz="28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–</a:t>
            </a:r>
            <a:r>
              <a:rPr sz="2800" spc="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Times New Roman"/>
                <a:cs typeface="Times New Roman"/>
              </a:rPr>
              <a:t>Base</a:t>
            </a:r>
            <a:r>
              <a:rPr sz="280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15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800" spc="-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2</a:t>
            </a:r>
          </a:p>
          <a:p>
            <a:pPr marL="12700">
              <a:spcBef>
                <a:spcPts val="150"/>
              </a:spcBef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Hexadecimal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highlight>
                  <a:srgbClr val="FFFF00"/>
                </a:highlight>
                <a:latin typeface="Times New Roman"/>
                <a:cs typeface="Times New Roman"/>
              </a:rPr>
              <a:t>Base</a:t>
            </a:r>
            <a:r>
              <a:rPr sz="2800" spc="3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spc="-30" dirty="0">
                <a:highlight>
                  <a:srgbClr val="FFFF00"/>
                </a:highlight>
                <a:latin typeface="Times New Roman"/>
                <a:cs typeface="Times New Roman"/>
              </a:rPr>
              <a:t>is</a:t>
            </a:r>
            <a:r>
              <a:rPr sz="2800" dirty="0">
                <a:highlight>
                  <a:srgbClr val="FFFF00"/>
                </a:highlight>
                <a:latin typeface="Times New Roman"/>
                <a:cs typeface="Times New Roman"/>
              </a:rPr>
              <a:t> 16</a:t>
            </a:r>
            <a:r>
              <a:rPr sz="2800" spc="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etc.</a:t>
            </a:r>
            <a:r>
              <a:rPr lang="en-US" sz="2800" dirty="0">
                <a:latin typeface="Times New Roman"/>
                <a:cs typeface="Times New Roman"/>
              </a:rPr>
              <a:t>22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4300908" y="9644251"/>
            <a:ext cx="7208147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DEPARTMENT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ELECTRONICS, JSSCACS, MYSORE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6749387" y="9644251"/>
            <a:ext cx="799305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spcBef>
                  <a:spcPts val="50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101-6100-D115-9AC2-0AC53A90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70" y="870903"/>
            <a:ext cx="9897363" cy="20594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binary to decimal number system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A85A-5B5B-3D08-8BAB-E8214DDE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9" y="3289300"/>
            <a:ext cx="9897365" cy="6051131"/>
          </a:xfrm>
        </p:spPr>
        <p:txBody>
          <a:bodyPr/>
          <a:lstStyle/>
          <a:p>
            <a:pPr marL="0" indent="0">
              <a:buNone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1101111</a:t>
            </a:r>
          </a:p>
          <a:p>
            <a:pPr marL="0" indent="0">
              <a:buNone/>
            </a:pPr>
            <a:r>
              <a:rPr lang="en-US" dirty="0"/>
              <a:t>64 + 32 + 8 + 4 + 2 + 1 = 111</a:t>
            </a:r>
            <a:endParaRPr lang="en-K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151A25-86D8-4A47-02DC-06E770DA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7444"/>
              </p:ext>
            </p:extLst>
          </p:nvPr>
        </p:nvGraphicFramePr>
        <p:xfrm>
          <a:off x="1267249" y="4523118"/>
          <a:ext cx="7842620" cy="2042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46">
                  <a:extLst>
                    <a:ext uri="{9D8B030D-6E8A-4147-A177-3AD203B41FA5}">
                      <a16:colId xmlns:a16="http://schemas.microsoft.com/office/drawing/2014/main" val="4668305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334160150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425944022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610259418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2214354732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540527506"/>
                    </a:ext>
                  </a:extLst>
                </a:gridCol>
                <a:gridCol w="1106456">
                  <a:extLst>
                    <a:ext uri="{9D8B030D-6E8A-4147-A177-3AD203B41FA5}">
                      <a16:colId xmlns:a16="http://schemas.microsoft.com/office/drawing/2014/main" val="1692274654"/>
                    </a:ext>
                  </a:extLst>
                </a:gridCol>
              </a:tblGrid>
              <a:tr h="73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868600"/>
                  </a:ext>
                </a:extLst>
              </a:tr>
              <a:tr h="73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414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5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44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AEA3-7D20-5DF4-3B99-91EA11D5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11957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do the confirmation 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7292-8E09-EC35-10F6-B6BC6B45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53" y="1917700"/>
            <a:ext cx="9897365" cy="605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have a number like 111 we can convert it to binary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 ÷ 2 =55 rem 1             LSB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55÷ 2 =27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÷ 2 = 13 rem 1                                   K = 1101111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 ÷  2 = 6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÷ 2    = 3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÷ 2     =1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÷ 2 =0 rem  1            MSB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  <a:p>
            <a:endParaRPr lang="en-K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AADE18-DD1B-EA52-F2B9-F46CC6D52430}"/>
              </a:ext>
            </a:extLst>
          </p:cNvPr>
          <p:cNvCxnSpPr/>
          <p:nvPr/>
        </p:nvCxnSpPr>
        <p:spPr>
          <a:xfrm flipV="1">
            <a:off x="3928269" y="32512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9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11A0-294D-1A28-EDDE-F73D9090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binary to decimal number system (example 2)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F2E4-8964-E1E2-3CCE-F591246C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1001011</a:t>
            </a:r>
          </a:p>
          <a:p>
            <a:pPr marL="0" indent="0">
              <a:buNone/>
            </a:pPr>
            <a:r>
              <a:rPr lang="en-US" dirty="0"/>
              <a:t>64 + 8 +2 +1 = 75</a:t>
            </a:r>
            <a:endParaRPr lang="en-K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356878-1021-C6EE-7235-8A40A15DF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45847"/>
              </p:ext>
            </p:extLst>
          </p:nvPr>
        </p:nvGraphicFramePr>
        <p:xfrm>
          <a:off x="1267249" y="4523118"/>
          <a:ext cx="7842620" cy="2042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46">
                  <a:extLst>
                    <a:ext uri="{9D8B030D-6E8A-4147-A177-3AD203B41FA5}">
                      <a16:colId xmlns:a16="http://schemas.microsoft.com/office/drawing/2014/main" val="4668305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334160150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425944022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610259418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2214354732"/>
                    </a:ext>
                  </a:extLst>
                </a:gridCol>
                <a:gridCol w="1122984">
                  <a:extLst>
                    <a:ext uri="{9D8B030D-6E8A-4147-A177-3AD203B41FA5}">
                      <a16:colId xmlns:a16="http://schemas.microsoft.com/office/drawing/2014/main" val="1540527506"/>
                    </a:ext>
                  </a:extLst>
                </a:gridCol>
                <a:gridCol w="1106456">
                  <a:extLst>
                    <a:ext uri="{9D8B030D-6E8A-4147-A177-3AD203B41FA5}">
                      <a16:colId xmlns:a16="http://schemas.microsoft.com/office/drawing/2014/main" val="1692274654"/>
                    </a:ext>
                  </a:extLst>
                </a:gridCol>
              </a:tblGrid>
              <a:tr h="73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868600"/>
                  </a:ext>
                </a:extLst>
              </a:tr>
              <a:tr h="731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200" kern="1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414"/>
                  </a:ext>
                </a:extLst>
              </a:tr>
              <a:tr h="578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KE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3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KE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54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FCC1-8177-25F1-AF9F-934311BB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97" y="32029"/>
            <a:ext cx="9897363" cy="104337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do the confirmation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BD4C-6CB0-DA35-251C-1EE7BD7E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869" y="1080084"/>
            <a:ext cx="9897365" cy="60511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have a number like 75 we can convert it to binary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÷ 2 =37 rem 1             LSB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37÷ 2 =18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÷ 2 = 9 rem 0                                   K = 1001011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÷  2 = 4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÷ 2    = 2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÷ 2     =1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÷ 2 =0 rem  1            MSB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  <a:p>
            <a:endParaRPr lang="en-KE" dirty="0"/>
          </a:p>
          <a:p>
            <a:endParaRPr lang="en-K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F071FC-6BF5-BD80-B0A4-68D2B7978169}"/>
              </a:ext>
            </a:extLst>
          </p:cNvPr>
          <p:cNvCxnSpPr/>
          <p:nvPr/>
        </p:nvCxnSpPr>
        <p:spPr>
          <a:xfrm flipV="1">
            <a:off x="4080669" y="24511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8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27869" y="531516"/>
            <a:ext cx="13529469" cy="10161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sz="4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Arithmetic</a:t>
            </a:r>
            <a:endParaRPr sz="4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1700"/>
              </a:lnSpc>
              <a:spcBef>
                <a:spcPts val="960"/>
              </a:spcBef>
            </a:pPr>
            <a:r>
              <a:rPr sz="4400" spc="-5" dirty="0">
                <a:solidFill>
                  <a:srgbClr val="1F2023"/>
                </a:solidFill>
                <a:latin typeface="Times New Roman"/>
                <a:cs typeface="Times New Roman"/>
              </a:rPr>
              <a:t>Binary</a:t>
            </a:r>
            <a:r>
              <a:rPr sz="4400" spc="17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1F2023"/>
                </a:solidFill>
                <a:latin typeface="Times New Roman"/>
                <a:cs typeface="Times New Roman"/>
              </a:rPr>
              <a:t>arithmetic</a:t>
            </a:r>
            <a:r>
              <a:rPr sz="4400" spc="2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1F2023"/>
                </a:solidFill>
                <a:latin typeface="Times New Roman"/>
                <a:cs typeface="Times New Roman"/>
              </a:rPr>
              <a:t>includes</a:t>
            </a:r>
            <a:r>
              <a:rPr sz="4400" spc="19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4400" spc="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1F2023"/>
                </a:solidFill>
                <a:latin typeface="Times New Roman"/>
                <a:cs typeface="Times New Roman"/>
              </a:rPr>
              <a:t>basic</a:t>
            </a:r>
            <a:r>
              <a:rPr sz="4400" spc="2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1F2023"/>
                </a:solidFill>
                <a:latin typeface="Times New Roman"/>
                <a:cs typeface="Times New Roman"/>
              </a:rPr>
              <a:t>arithmetic</a:t>
            </a:r>
            <a:r>
              <a:rPr lang="en-US" sz="4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1F2023"/>
                </a:solidFill>
                <a:latin typeface="Times New Roman"/>
                <a:cs typeface="Times New Roman"/>
              </a:rPr>
              <a:t>operations</a:t>
            </a:r>
            <a:r>
              <a:rPr sz="4400" spc="19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endParaRPr lang="en-US" sz="4400" spc="190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11700"/>
              </a:lnSpc>
              <a:spcBef>
                <a:spcPts val="960"/>
              </a:spcBef>
              <a:buNone/>
            </a:pPr>
            <a:r>
              <a:rPr lang="en-US" sz="4400" b="1" dirty="0">
                <a:solidFill>
                  <a:srgbClr val="1F2023"/>
                </a:solidFill>
                <a:latin typeface="Times New Roman"/>
                <a:cs typeface="Times New Roman"/>
              </a:rPr>
              <a:t>A</a:t>
            </a:r>
            <a:r>
              <a:rPr sz="4400" b="1" dirty="0">
                <a:solidFill>
                  <a:srgbClr val="1F2023"/>
                </a:solidFill>
                <a:latin typeface="Times New Roman"/>
                <a:cs typeface="Times New Roman"/>
              </a:rPr>
              <a:t>ddition</a:t>
            </a:r>
            <a:endParaRPr lang="en-US" sz="4400" b="1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11700"/>
              </a:lnSpc>
              <a:spcBef>
                <a:spcPts val="960"/>
              </a:spcBef>
              <a:buNone/>
            </a:pPr>
            <a:r>
              <a:rPr lang="en-US" sz="4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S</a:t>
            </a:r>
            <a:r>
              <a:rPr sz="4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ubtraction</a:t>
            </a:r>
            <a:endParaRPr lang="en-US" sz="4400" b="1" spc="-5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11700"/>
              </a:lnSpc>
              <a:spcBef>
                <a:spcPts val="960"/>
              </a:spcBef>
              <a:buNone/>
            </a:pPr>
            <a:r>
              <a:rPr lang="en-US" sz="4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M</a:t>
            </a:r>
            <a:r>
              <a:rPr sz="4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ultiplication</a:t>
            </a:r>
            <a:endParaRPr lang="en-US" sz="4400" b="1" spc="-5" dirty="0">
              <a:solidFill>
                <a:srgbClr val="1F2023"/>
              </a:solidFill>
              <a:latin typeface="Times New Roman"/>
              <a:cs typeface="Times New Roman"/>
            </a:endParaRPr>
          </a:p>
          <a:p>
            <a:pPr marL="0" marR="5080" indent="0">
              <a:lnSpc>
                <a:spcPct val="111700"/>
              </a:lnSpc>
              <a:spcBef>
                <a:spcPts val="960"/>
              </a:spcBef>
              <a:buNone/>
            </a:pPr>
            <a:r>
              <a:rPr sz="4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division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spcBef>
                <a:spcPts val="1130"/>
              </a:spcBef>
            </a:pP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sz="44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Addition:</a:t>
            </a:r>
            <a:r>
              <a:rPr sz="4400" b="1" spc="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The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rules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10" dirty="0">
                <a:latin typeface="Times New Roman"/>
                <a:cs typeface="Times New Roman"/>
              </a:rPr>
              <a:t>to </a:t>
            </a:r>
            <a:r>
              <a:rPr sz="4400" spc="-5" dirty="0">
                <a:latin typeface="Times New Roman"/>
                <a:cs typeface="Times New Roman"/>
              </a:rPr>
              <a:t>perform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binary</a:t>
            </a:r>
            <a:r>
              <a:rPr sz="4400" spc="-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addition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are</a:t>
            </a:r>
          </a:p>
          <a:p>
            <a:pPr marL="0" indent="0">
              <a:spcBef>
                <a:spcPts val="165"/>
              </a:spcBef>
              <a:buNone/>
            </a:pPr>
            <a:r>
              <a:rPr sz="4400" b="1" dirty="0">
                <a:latin typeface="Times New Roman"/>
                <a:cs typeface="Times New Roman"/>
              </a:rPr>
              <a:t>0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+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0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=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0</a:t>
            </a:r>
            <a:endParaRPr sz="4400" dirty="0">
              <a:latin typeface="Times New Roman"/>
              <a:cs typeface="Times New Roman"/>
            </a:endParaRPr>
          </a:p>
          <a:p>
            <a:pPr marL="0" indent="0">
              <a:spcBef>
                <a:spcPts val="145"/>
              </a:spcBef>
              <a:buNone/>
            </a:pPr>
            <a:r>
              <a:rPr sz="4400" b="1" dirty="0">
                <a:latin typeface="Times New Roman"/>
                <a:cs typeface="Times New Roman"/>
              </a:rPr>
              <a:t>0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+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1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=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1</a:t>
            </a:r>
            <a:endParaRPr sz="4400" dirty="0">
              <a:latin typeface="Times New Roman"/>
              <a:cs typeface="Times New Roman"/>
            </a:endParaRPr>
          </a:p>
          <a:p>
            <a:pPr marL="0" indent="0">
              <a:spcBef>
                <a:spcPts val="145"/>
              </a:spcBef>
              <a:buNone/>
            </a:pPr>
            <a:r>
              <a:rPr sz="4400" b="1" dirty="0">
                <a:latin typeface="Times New Roman"/>
                <a:cs typeface="Times New Roman"/>
              </a:rPr>
              <a:t>1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+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0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=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1</a:t>
            </a:r>
            <a:endParaRPr sz="4400" dirty="0">
              <a:latin typeface="Times New Roman"/>
              <a:cs typeface="Times New Roman"/>
            </a:endParaRPr>
          </a:p>
          <a:p>
            <a:pPr marL="0" indent="0">
              <a:spcBef>
                <a:spcPts val="170"/>
              </a:spcBef>
              <a:buNone/>
            </a:pPr>
            <a:r>
              <a:rPr sz="4400" b="1" dirty="0">
                <a:latin typeface="Times New Roman"/>
                <a:cs typeface="Times New Roman"/>
              </a:rPr>
              <a:t>1 +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1 =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0</a:t>
            </a:r>
            <a:r>
              <a:rPr sz="4400" b="1" spc="-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with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 </a:t>
            </a:r>
            <a:r>
              <a:rPr sz="4400" b="1" spc="-15" dirty="0">
                <a:latin typeface="Times New Roman"/>
                <a:cs typeface="Times New Roman"/>
              </a:rPr>
              <a:t>carry</a:t>
            </a:r>
            <a:r>
              <a:rPr sz="4400" b="1" dirty="0">
                <a:latin typeface="Times New Roman"/>
                <a:cs typeface="Times New Roman"/>
              </a:rPr>
              <a:t> 1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112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A3FC-D966-EF2E-0BA2-870ED4AB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69" y="698500"/>
            <a:ext cx="12649200" cy="8534400"/>
          </a:xfrm>
        </p:spPr>
        <p:txBody>
          <a:bodyPr>
            <a:normAutofit/>
          </a:bodyPr>
          <a:lstStyle/>
          <a:p>
            <a:pPr marL="114300">
              <a:spcBef>
                <a:spcPts val="265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Subtraction</a:t>
            </a:r>
            <a:r>
              <a:rPr lang="en-US" sz="3200" b="1" spc="-5" dirty="0">
                <a:latin typeface="Times New Roman"/>
                <a:cs typeface="Times New Roman"/>
              </a:rPr>
              <a:t>: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rules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perform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subtraction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</a:t>
            </a:r>
          </a:p>
          <a:p>
            <a:pPr marL="36215" indent="0" algn="ctr">
              <a:spcBef>
                <a:spcPts val="170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–</a:t>
            </a:r>
            <a:r>
              <a:rPr lang="en-US" sz="3200" b="1" spc="-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3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                             0 –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with</a:t>
            </a:r>
            <a:r>
              <a:rPr lang="en-US" sz="3200" b="1" dirty="0">
                <a:latin typeface="Times New Roman"/>
                <a:cs typeface="Times New Roman"/>
              </a:rPr>
              <a:t> a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borrow</a:t>
            </a:r>
            <a:r>
              <a:rPr lang="en-US" sz="3200" b="1" dirty="0">
                <a:latin typeface="Times New Roman"/>
                <a:cs typeface="Times New Roman"/>
              </a:rPr>
              <a:t> 1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–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4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–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4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114300">
              <a:spcBef>
                <a:spcPts val="1130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Multiplication:</a:t>
            </a:r>
            <a:r>
              <a:rPr lang="en-US" sz="3200" b="1" spc="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rules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perform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multiplication </a:t>
            </a:r>
            <a:r>
              <a:rPr lang="en-US" sz="3200" dirty="0">
                <a:latin typeface="Times New Roman"/>
                <a:cs typeface="Times New Roman"/>
              </a:rPr>
              <a:t>are</a:t>
            </a:r>
          </a:p>
          <a:p>
            <a:pPr>
              <a:spcBef>
                <a:spcPts val="2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36215" indent="0" algn="ctr">
              <a:buNone/>
            </a:pP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X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X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X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45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X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pPr marL="114300">
              <a:spcBef>
                <a:spcPts val="1125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Division: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rules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to </a:t>
            </a:r>
            <a:r>
              <a:rPr lang="en-US" sz="3200" spc="-5" dirty="0">
                <a:latin typeface="Times New Roman"/>
                <a:cs typeface="Times New Roman"/>
              </a:rPr>
              <a:t>perform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division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</a:t>
            </a:r>
          </a:p>
          <a:p>
            <a:pPr marL="684530" indent="-114300" algn="ctr">
              <a:spcBef>
                <a:spcPts val="195"/>
              </a:spcBef>
              <a:buFont typeface="Times New Roman"/>
              <a:buAutoNum type="arabicPlain"/>
              <a:tabLst>
                <a:tab pos="685165" algn="l"/>
              </a:tabLst>
            </a:pPr>
            <a:r>
              <a:rPr lang="en-US" sz="3200" dirty="0">
                <a:latin typeface="Cambria Math"/>
                <a:cs typeface="Cambria Math"/>
              </a:rPr>
              <a:t>÷</a:t>
            </a:r>
            <a:r>
              <a:rPr lang="en-US" sz="3200" spc="20" dirty="0">
                <a:latin typeface="Cambria Math"/>
                <a:cs typeface="Cambria Math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not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defined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570230" indent="0" algn="ctr">
              <a:spcBef>
                <a:spcPts val="195"/>
              </a:spcBef>
              <a:buNone/>
              <a:tabLst>
                <a:tab pos="685165" algn="l"/>
              </a:tabLst>
            </a:pP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Cambria Math"/>
                <a:cs typeface="Cambria Math"/>
              </a:rPr>
              <a:t>÷</a:t>
            </a:r>
            <a:r>
              <a:rPr lang="en-US" sz="3200" spc="15" dirty="0">
                <a:latin typeface="Cambria Math"/>
                <a:cs typeface="Cambria Math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endParaRPr lang="en-US" sz="3200" dirty="0">
              <a:latin typeface="Times New Roman"/>
              <a:cs typeface="Times New Roman"/>
            </a:endParaRPr>
          </a:p>
          <a:p>
            <a:pPr marL="684530" indent="-114300" algn="ctr">
              <a:spcBef>
                <a:spcPts val="170"/>
              </a:spcBef>
              <a:buFont typeface="Times New Roman"/>
              <a:buAutoNum type="arabicPlain"/>
              <a:tabLst>
                <a:tab pos="685165" algn="l"/>
              </a:tabLst>
            </a:pPr>
            <a:r>
              <a:rPr lang="en-US" sz="3200" dirty="0">
                <a:latin typeface="Cambria Math"/>
                <a:cs typeface="Cambria Math"/>
              </a:rPr>
              <a:t>÷</a:t>
            </a:r>
            <a:r>
              <a:rPr lang="en-US" sz="3200" spc="20" dirty="0">
                <a:latin typeface="Cambria Math"/>
                <a:cs typeface="Cambria Math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0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not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defined</a:t>
            </a:r>
            <a:endParaRPr lang="en-US" sz="3200" dirty="0">
              <a:latin typeface="Times New Roman"/>
              <a:cs typeface="Times New Roman"/>
            </a:endParaRPr>
          </a:p>
          <a:p>
            <a:pPr marL="36215" indent="0" algn="ctr">
              <a:spcBef>
                <a:spcPts val="170"/>
              </a:spcBef>
              <a:buNone/>
            </a:pP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Cambria Math"/>
                <a:cs typeface="Cambria Math"/>
              </a:rPr>
              <a:t>÷</a:t>
            </a:r>
            <a:r>
              <a:rPr lang="en-US" sz="3200" spc="15" dirty="0">
                <a:latin typeface="Cambria Math"/>
                <a:cs typeface="Cambria Math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r>
              <a:rPr lang="en-US" sz="3200" b="1" spc="-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=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1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9941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5303-60EE-E19D-85A1-3F7CC970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69" y="1346200"/>
            <a:ext cx="13258800" cy="8001000"/>
          </a:xfrm>
        </p:spPr>
        <p:txBody>
          <a:bodyPr>
            <a:normAutofit fontScale="92500"/>
          </a:bodyPr>
          <a:lstStyle/>
          <a:p>
            <a:pPr marL="114300">
              <a:lnSpc>
                <a:spcPct val="200000"/>
              </a:lnSpc>
              <a:spcBef>
                <a:spcPts val="1150"/>
              </a:spcBef>
            </a:pPr>
            <a:r>
              <a:rPr lang="en-US" sz="3200" b="1" dirty="0">
                <a:latin typeface="Times New Roman"/>
                <a:cs typeface="Times New Roman"/>
              </a:rPr>
              <a:t>1’s</a:t>
            </a:r>
            <a:r>
              <a:rPr lang="en-US" sz="3200" b="1" spc="-5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Complement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-5" dirty="0">
                <a:latin typeface="Times New Roman"/>
                <a:cs typeface="Times New Roman"/>
              </a:rPr>
              <a:t> binary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numbers:</a:t>
            </a:r>
            <a:endParaRPr lang="en-US" sz="3200" dirty="0">
              <a:latin typeface="Times New Roman"/>
              <a:cs typeface="Times New Roman"/>
            </a:endParaRPr>
          </a:p>
          <a:p>
            <a:pPr marL="114300" marR="1080135">
              <a:lnSpc>
                <a:spcPct val="200000"/>
              </a:lnSpc>
              <a:spcBef>
                <a:spcPts val="95"/>
              </a:spcBef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1’s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complement</a:t>
            </a:r>
            <a:r>
              <a:rPr lang="en-US" sz="3200" spc="10" dirty="0">
                <a:latin typeface="Times New Roman"/>
                <a:cs typeface="Times New Roman"/>
              </a:rPr>
              <a:t> 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obtained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changing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each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0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0.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Times New Roman"/>
                <a:cs typeface="Times New Roman"/>
              </a:rPr>
              <a:t>Eg</a:t>
            </a:r>
            <a:r>
              <a:rPr lang="en-US" sz="3200" dirty="0">
                <a:latin typeface="Times New Roman"/>
                <a:cs typeface="Times New Roman"/>
              </a:rPr>
              <a:t>:</a:t>
            </a:r>
            <a:r>
              <a:rPr lang="en-US" sz="3200" spc="-10" dirty="0">
                <a:latin typeface="Times New Roman"/>
                <a:cs typeface="Times New Roman"/>
              </a:rPr>
              <a:t> 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1’s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complement</a:t>
            </a:r>
            <a:r>
              <a:rPr lang="en-US" sz="3200" spc="10" dirty="0">
                <a:latin typeface="Times New Roman"/>
                <a:cs typeface="Times New Roman"/>
              </a:rPr>
              <a:t> of</a:t>
            </a:r>
            <a:r>
              <a:rPr lang="en-US" sz="3200" spc="29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(101101)</a:t>
            </a:r>
            <a:r>
              <a:rPr lang="en-US" sz="3600" baseline="-9259" dirty="0">
                <a:latin typeface="Times New Roman"/>
                <a:cs typeface="Times New Roman"/>
              </a:rPr>
              <a:t>2</a:t>
            </a:r>
            <a:r>
              <a:rPr lang="en-US" sz="3600" spc="202" baseline="-9259" dirty="0">
                <a:latin typeface="Times New Roman"/>
                <a:cs typeface="Times New Roman"/>
              </a:rPr>
              <a:t> </a:t>
            </a:r>
            <a:r>
              <a:rPr lang="en-US" sz="3600" spc="-20" dirty="0">
                <a:latin typeface="Times New Roman"/>
                <a:cs typeface="Times New Roman"/>
              </a:rPr>
              <a:t>is</a:t>
            </a:r>
            <a:r>
              <a:rPr lang="en-US" sz="3600" spc="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(010010)</a:t>
            </a:r>
            <a:r>
              <a:rPr lang="en-US" sz="3600" spc="-7" baseline="-9259" dirty="0">
                <a:latin typeface="Times New Roman"/>
                <a:cs typeface="Times New Roman"/>
              </a:rPr>
              <a:t>2</a:t>
            </a:r>
            <a:endParaRPr lang="en-US" sz="3600" baseline="-9259" dirty="0">
              <a:latin typeface="Times New Roman"/>
              <a:cs typeface="Times New Roman"/>
            </a:endParaRPr>
          </a:p>
          <a:p>
            <a:pPr marL="114300" marR="106680">
              <a:lnSpc>
                <a:spcPct val="200000"/>
              </a:lnSpc>
              <a:spcBef>
                <a:spcPts val="760"/>
              </a:spcBef>
            </a:pPr>
            <a:r>
              <a:rPr lang="en-US" sz="3200" b="1" dirty="0">
                <a:latin typeface="Times New Roman"/>
                <a:cs typeface="Times New Roman"/>
              </a:rPr>
              <a:t>2’S</a:t>
            </a:r>
            <a:r>
              <a:rPr lang="en-US" sz="3200" b="1" spc="60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Complement</a:t>
            </a:r>
            <a:r>
              <a:rPr lang="en-US" sz="3200" b="1" spc="6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4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binary</a:t>
            </a:r>
            <a:r>
              <a:rPr lang="en-US" sz="3200" b="1" spc="5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numbers:</a:t>
            </a:r>
            <a:r>
              <a:rPr lang="en-US" sz="3200" b="1" spc="7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2’S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complement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binary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6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obtained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adding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1’s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complement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number.</a:t>
            </a:r>
            <a:endParaRPr lang="en-US" sz="3200" dirty="0">
              <a:latin typeface="Times New Roman"/>
              <a:cs typeface="Times New Roman"/>
            </a:endParaRPr>
          </a:p>
          <a:p>
            <a:pPr marL="114300">
              <a:lnSpc>
                <a:spcPct val="200000"/>
              </a:lnSpc>
              <a:spcBef>
                <a:spcPts val="1145"/>
              </a:spcBef>
            </a:pPr>
            <a:r>
              <a:rPr lang="en-US" sz="3200" dirty="0" err="1">
                <a:latin typeface="Times New Roman"/>
                <a:cs typeface="Times New Roman"/>
              </a:rPr>
              <a:t>Eg</a:t>
            </a:r>
            <a:r>
              <a:rPr lang="en-US" sz="3200" dirty="0">
                <a:latin typeface="Times New Roman"/>
                <a:cs typeface="Times New Roman"/>
              </a:rPr>
              <a:t>:</a:t>
            </a:r>
            <a:r>
              <a:rPr lang="en-US" sz="3200" spc="-10" dirty="0">
                <a:latin typeface="Times New Roman"/>
                <a:cs typeface="Times New Roman"/>
              </a:rPr>
              <a:t> 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2’s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complement</a:t>
            </a:r>
            <a:r>
              <a:rPr lang="en-US" sz="3200" spc="10" dirty="0">
                <a:latin typeface="Times New Roman"/>
                <a:cs typeface="Times New Roman"/>
              </a:rPr>
              <a:t> of</a:t>
            </a:r>
            <a:r>
              <a:rPr lang="en-US" sz="3200" spc="29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(101101)</a:t>
            </a:r>
            <a:r>
              <a:rPr lang="en-US" sz="3600" baseline="-9259" dirty="0">
                <a:latin typeface="Times New Roman"/>
                <a:cs typeface="Times New Roman"/>
              </a:rPr>
              <a:t>2</a:t>
            </a:r>
            <a:r>
              <a:rPr lang="en-US" sz="3600" spc="202" baseline="-9259" dirty="0">
                <a:latin typeface="Times New Roman"/>
                <a:cs typeface="Times New Roman"/>
              </a:rPr>
              <a:t> </a:t>
            </a:r>
            <a:r>
              <a:rPr lang="en-US" sz="3600" spc="-20" dirty="0">
                <a:latin typeface="Times New Roman"/>
                <a:cs typeface="Times New Roman"/>
              </a:rPr>
              <a:t>is</a:t>
            </a:r>
            <a:r>
              <a:rPr lang="en-US" sz="3600" spc="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(010010)</a:t>
            </a:r>
            <a:r>
              <a:rPr lang="en-US" sz="3600" spc="-7" baseline="-9259" dirty="0">
                <a:latin typeface="Times New Roman"/>
                <a:cs typeface="Times New Roman"/>
              </a:rPr>
              <a:t>2</a:t>
            </a:r>
            <a:r>
              <a:rPr lang="en-US" sz="3600" spc="202" baseline="-9259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+ 1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5" dirty="0">
                <a:latin typeface="Times New Roman"/>
                <a:cs typeface="Times New Roman"/>
              </a:rPr>
              <a:t>= </a:t>
            </a:r>
            <a:r>
              <a:rPr lang="en-US" sz="3200" dirty="0">
                <a:latin typeface="Times New Roman"/>
                <a:cs typeface="Times New Roman"/>
              </a:rPr>
              <a:t>(010011)</a:t>
            </a:r>
            <a:r>
              <a:rPr lang="en-US" sz="3600" baseline="-9259" dirty="0">
                <a:latin typeface="Times New Roman"/>
                <a:cs typeface="Times New Roman"/>
              </a:rPr>
              <a:t>2</a:t>
            </a:r>
          </a:p>
          <a:p>
            <a:pPr marL="114300" marR="104139">
              <a:lnSpc>
                <a:spcPct val="200000"/>
              </a:lnSpc>
              <a:spcBef>
                <a:spcPts val="104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Note:</a:t>
            </a:r>
            <a:r>
              <a:rPr lang="en-US" sz="3200" b="1" spc="6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1’S</a:t>
            </a:r>
            <a:r>
              <a:rPr lang="en-US" sz="3200" spc="6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complement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6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2’S</a:t>
            </a:r>
            <a:r>
              <a:rPr lang="en-US" sz="3200" spc="6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complement</a:t>
            </a:r>
            <a:r>
              <a:rPr lang="en-US" sz="3200" spc="8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help</a:t>
            </a:r>
            <a:r>
              <a:rPr lang="en-US" sz="3200" spc="6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to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do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subtraction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by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method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addition.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5208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169" y="1689100"/>
            <a:ext cx="12573000" cy="693074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115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</a:t>
            </a:r>
            <a:endParaRPr sz="3200" dirty="0">
              <a:latin typeface="Times New Roman"/>
              <a:cs typeface="Times New Roman"/>
            </a:endParaRPr>
          </a:p>
          <a:p>
            <a:pPr marL="114300">
              <a:spcBef>
                <a:spcPts val="1155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Codes:</a:t>
            </a:r>
            <a:endParaRPr sz="3200" dirty="0">
              <a:latin typeface="Times New Roman"/>
              <a:cs typeface="Times New Roman"/>
            </a:endParaRPr>
          </a:p>
          <a:p>
            <a:pPr marL="153670">
              <a:spcBef>
                <a:spcPts val="910"/>
              </a:spcBef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group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known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digital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code.</a:t>
            </a:r>
          </a:p>
          <a:p>
            <a:pPr marL="114300">
              <a:spcBef>
                <a:spcPts val="985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sz="3200" dirty="0">
              <a:latin typeface="Times New Roman"/>
              <a:cs typeface="Times New Roman"/>
            </a:endParaRPr>
          </a:p>
          <a:p>
            <a:pPr marL="114300">
              <a:spcBef>
                <a:spcPts val="915"/>
              </a:spcBef>
            </a:pPr>
            <a:r>
              <a:rPr sz="3200" spc="-5" dirty="0">
                <a:latin typeface="Times New Roman"/>
                <a:cs typeface="Times New Roman"/>
              </a:rPr>
              <a:t>Digital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number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known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numeric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code.</a:t>
            </a:r>
          </a:p>
          <a:p>
            <a:pPr marL="114300">
              <a:spcBef>
                <a:spcPts val="960"/>
              </a:spcBef>
            </a:pPr>
            <a:r>
              <a:rPr sz="3200" b="1" u="heavy" spc="-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Classification:</a:t>
            </a:r>
            <a:endParaRPr sz="3200" dirty="0">
              <a:latin typeface="Times New Roman"/>
              <a:cs typeface="Times New Roman"/>
            </a:endParaRPr>
          </a:p>
          <a:p>
            <a:pPr marL="114300">
              <a:spcBef>
                <a:spcPts val="1125"/>
              </a:spcBef>
            </a:pPr>
            <a:r>
              <a:rPr sz="3200" spc="-1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F2023"/>
                </a:solidFill>
                <a:latin typeface="Times New Roman"/>
                <a:cs typeface="Times New Roman"/>
              </a:rPr>
              <a:t>codes</a:t>
            </a:r>
            <a:r>
              <a:rPr sz="32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F2023"/>
                </a:solidFill>
                <a:latin typeface="Times New Roman"/>
                <a:cs typeface="Times New Roman"/>
              </a:rPr>
              <a:t>are </a:t>
            </a:r>
            <a:r>
              <a:rPr sz="3200" spc="-5" dirty="0">
                <a:solidFill>
                  <a:srgbClr val="1F2023"/>
                </a:solidFill>
                <a:latin typeface="Times New Roman"/>
                <a:cs typeface="Times New Roman"/>
              </a:rPr>
              <a:t>broadly</a:t>
            </a:r>
            <a:r>
              <a:rPr sz="3200" spc="-4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1F2023"/>
                </a:solidFill>
                <a:latin typeface="Times New Roman"/>
                <a:cs typeface="Times New Roman"/>
              </a:rPr>
              <a:t>classified</a:t>
            </a:r>
            <a:r>
              <a:rPr sz="3200" spc="2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1F2023"/>
                </a:solidFill>
                <a:latin typeface="Times New Roman"/>
                <a:cs typeface="Times New Roman"/>
              </a:rPr>
              <a:t>into</a:t>
            </a:r>
            <a:endParaRPr sz="3200" dirty="0">
              <a:latin typeface="Times New Roman"/>
              <a:cs typeface="Times New Roman"/>
            </a:endParaRPr>
          </a:p>
          <a:p>
            <a:pPr marL="571500" indent="-229235">
              <a:spcBef>
                <a:spcPts val="1130"/>
              </a:spcBef>
              <a:buAutoNum type="arabicPeriod"/>
              <a:tabLst>
                <a:tab pos="571500" algn="l"/>
              </a:tabLst>
            </a:pPr>
            <a:r>
              <a:rPr sz="3200" spc="-5" dirty="0">
                <a:latin typeface="Times New Roman"/>
                <a:cs typeface="Times New Roman"/>
              </a:rPr>
              <a:t>Weighted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</a:p>
          <a:p>
            <a:pPr marL="571500" indent="-229235">
              <a:spcBef>
                <a:spcPts val="170"/>
              </a:spcBef>
              <a:buAutoNum type="arabicPeriod"/>
              <a:tabLst>
                <a:tab pos="571500" algn="l"/>
              </a:tabLst>
            </a:pPr>
            <a:r>
              <a:rPr sz="3200" spc="-5" dirty="0">
                <a:latin typeface="Times New Roman"/>
                <a:cs typeface="Times New Roman"/>
              </a:rPr>
              <a:t>Non-weighted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</a:p>
          <a:p>
            <a:pPr marL="571500" indent="-229235">
              <a:spcBef>
                <a:spcPts val="145"/>
              </a:spcBef>
              <a:buAutoNum type="arabicPeriod"/>
              <a:tabLst>
                <a:tab pos="571500" algn="l"/>
              </a:tabLst>
            </a:pPr>
            <a:r>
              <a:rPr sz="3200" spc="-10" dirty="0">
                <a:latin typeface="Times New Roman"/>
                <a:cs typeface="Times New Roman"/>
              </a:rPr>
              <a:t>Reflective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</a:p>
          <a:p>
            <a:pPr marL="571500" indent="-229235">
              <a:spcBef>
                <a:spcPts val="140"/>
              </a:spcBef>
              <a:buAutoNum type="arabicPeriod"/>
              <a:tabLst>
                <a:tab pos="571500" algn="l"/>
              </a:tabLst>
            </a:pPr>
            <a:r>
              <a:rPr sz="3200" spc="-5" dirty="0">
                <a:latin typeface="Times New Roman"/>
                <a:cs typeface="Times New Roman"/>
              </a:rPr>
              <a:t>Se</a:t>
            </a:r>
            <a:r>
              <a:rPr sz="3200" dirty="0">
                <a:latin typeface="Times New Roman"/>
                <a:cs typeface="Times New Roman"/>
              </a:rPr>
              <a:t>qu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25" dirty="0">
                <a:latin typeface="Times New Roman"/>
                <a:cs typeface="Times New Roman"/>
              </a:rPr>
              <a:t>n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50" dirty="0">
                <a:latin typeface="Times New Roman"/>
                <a:cs typeface="Times New Roman"/>
              </a:rPr>
              <a:t>i</a:t>
            </a:r>
            <a:r>
              <a:rPr sz="3200" spc="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</a:t>
            </a:r>
            <a:r>
              <a:rPr sz="3200" spc="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de</a:t>
            </a:r>
          </a:p>
          <a:p>
            <a:pPr marL="571500" indent="-229235">
              <a:spcBef>
                <a:spcPts val="145"/>
              </a:spcBef>
              <a:buAutoNum type="arabicPeriod"/>
              <a:tabLst>
                <a:tab pos="571500" algn="l"/>
              </a:tabLst>
            </a:pPr>
            <a:r>
              <a:rPr sz="3200" spc="-5" dirty="0">
                <a:latin typeface="Times New Roman"/>
                <a:cs typeface="Times New Roman"/>
              </a:rPr>
              <a:t>Error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detecting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correcting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4300908" y="9644251"/>
            <a:ext cx="7208147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DEPARTMENT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ELECTRONICS, JSSCACS, MYSORE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6749387" y="9644251"/>
            <a:ext cx="799305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spcBef>
                  <a:spcPts val="50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6869" y="393700"/>
            <a:ext cx="132588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D36-0612-DBED-880D-BCD580D0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9" y="774700"/>
            <a:ext cx="12039600" cy="8686800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Weighted</a:t>
            </a:r>
            <a:r>
              <a:rPr lang="en-US"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codes: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1900"/>
              </a:lnSpc>
              <a:spcBef>
                <a:spcPts val="930"/>
              </a:spcBef>
            </a:pP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The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weighted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codes are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those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where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the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position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of</a:t>
            </a:r>
            <a:r>
              <a:rPr lang="en-US" sz="3200" spc="-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each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number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represent</a:t>
            </a:r>
            <a:r>
              <a:rPr lang="en-US" sz="3200" spc="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specific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weight.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In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these </a:t>
            </a:r>
            <a:r>
              <a:rPr lang="en-US" sz="3200" spc="-28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codes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 each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decimal</a:t>
            </a:r>
            <a:r>
              <a:rPr lang="en-US" sz="3200" spc="-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digit</a:t>
            </a:r>
            <a:r>
              <a:rPr lang="en-US" sz="3200" spc="6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is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represented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by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group</a:t>
            </a:r>
            <a:r>
              <a:rPr lang="en-US" sz="32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of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 four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bits.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124460">
              <a:lnSpc>
                <a:spcPct val="110000"/>
              </a:lnSpc>
              <a:spcBef>
                <a:spcPts val="985"/>
              </a:spcBef>
            </a:pP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In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weighted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codes,</a:t>
            </a:r>
            <a:r>
              <a:rPr lang="en-US" sz="3200" spc="3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each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digit</a:t>
            </a:r>
            <a:r>
              <a:rPr lang="en-US" sz="3200" spc="7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rgbClr val="282829"/>
                </a:solidFill>
                <a:latin typeface="Times New Roman"/>
                <a:cs typeface="Times New Roman"/>
              </a:rPr>
              <a:t>is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assigned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specific</a:t>
            </a:r>
            <a:r>
              <a:rPr lang="en-US" sz="3200" spc="6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weight</a:t>
            </a:r>
            <a:r>
              <a:rPr lang="en-US" sz="3200" spc="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according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to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its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position.</a:t>
            </a:r>
            <a:r>
              <a:rPr lang="en-US" sz="3200" spc="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For</a:t>
            </a:r>
            <a:r>
              <a:rPr lang="en-US" sz="3200" spc="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example,</a:t>
            </a:r>
            <a:r>
              <a:rPr lang="en-US" sz="3200" spc="5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in </a:t>
            </a:r>
            <a:r>
              <a:rPr lang="en-US" sz="3200" spc="-28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8421/BCD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code,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1001</a:t>
            </a:r>
            <a:r>
              <a:rPr lang="en-US" sz="32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the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weights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of</a:t>
            </a:r>
            <a:r>
              <a:rPr lang="en-US" sz="3200" spc="-3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1,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1,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0,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1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 (from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left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to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right)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are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8,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4,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2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and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1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respectively.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150"/>
              </a:spcBef>
            </a:pP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Examples:8421,</a:t>
            </a:r>
            <a:r>
              <a:rPr lang="en-US" sz="3200" spc="-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2421.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140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8EBC-65DB-33B9-477A-2555FD2E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78" y="1765300"/>
            <a:ext cx="12842691" cy="8153399"/>
          </a:xfrm>
        </p:spPr>
        <p:txBody>
          <a:bodyPr>
            <a:normAutofit/>
          </a:bodyPr>
          <a:lstStyle/>
          <a:p>
            <a:pPr>
              <a:spcBef>
                <a:spcPts val="50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12700"/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Most</a:t>
            </a:r>
            <a:r>
              <a:rPr lang="en-US"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significant</a:t>
            </a: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(MSB):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left</a:t>
            </a:r>
            <a:r>
              <a:rPr lang="en-US" sz="3200" spc="6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most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0" dirty="0">
                <a:latin typeface="Times New Roman"/>
                <a:cs typeface="Times New Roman"/>
              </a:rPr>
              <a:t> number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which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has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highest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place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value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is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called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most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significant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Least</a:t>
            </a:r>
            <a:r>
              <a:rPr lang="en-US" sz="3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significant</a:t>
            </a:r>
            <a:r>
              <a:rPr lang="en-US" sz="3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(LSB):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right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most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0" dirty="0">
                <a:latin typeface="Times New Roman"/>
                <a:cs typeface="Times New Roman"/>
              </a:rPr>
              <a:t> number</a:t>
            </a:r>
            <a:r>
              <a:rPr lang="en-US" sz="3200" spc="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which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has</a:t>
            </a:r>
            <a:r>
              <a:rPr lang="en-US" sz="3200" dirty="0">
                <a:latin typeface="Times New Roman"/>
                <a:cs typeface="Times New Roman"/>
              </a:rPr>
              <a:t> the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least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place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value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called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least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significant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150"/>
              </a:spcBef>
            </a:pPr>
            <a:r>
              <a:rPr lang="en-US" sz="3200" b="1" u="heavy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Bit:</a:t>
            </a:r>
            <a:r>
              <a:rPr lang="en-US" sz="3200" spc="-5" dirty="0" err="1">
                <a:latin typeface="Times New Roman"/>
                <a:cs typeface="Times New Roman"/>
              </a:rPr>
              <a:t>A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 </a:t>
            </a:r>
            <a:r>
              <a:rPr lang="en-US" sz="3200" spc="-10" dirty="0">
                <a:latin typeface="Times New Roman"/>
                <a:cs typeface="Times New Roman"/>
              </a:rPr>
              <a:t>digit </a:t>
            </a:r>
            <a:r>
              <a:rPr lang="en-US" sz="3200" spc="-15" dirty="0">
                <a:latin typeface="Times New Roman"/>
                <a:cs typeface="Times New Roman"/>
              </a:rPr>
              <a:t>is </a:t>
            </a:r>
            <a:r>
              <a:rPr lang="en-US" sz="3200" spc="-5" dirty="0">
                <a:latin typeface="Times New Roman"/>
                <a:cs typeface="Times New Roman"/>
              </a:rPr>
              <a:t>called </a:t>
            </a:r>
            <a:r>
              <a:rPr lang="en-US" sz="3200" dirty="0">
                <a:latin typeface="Times New Roman"/>
                <a:cs typeface="Times New Roman"/>
              </a:rPr>
              <a:t>a </a:t>
            </a:r>
            <a:r>
              <a:rPr lang="en-US" sz="3200" spc="-10" dirty="0">
                <a:latin typeface="Times New Roman"/>
                <a:cs typeface="Times New Roman"/>
              </a:rPr>
              <a:t>bit.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Example: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0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or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Nibble:</a:t>
            </a: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group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four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bits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called</a:t>
            </a:r>
            <a:r>
              <a:rPr lang="en-US" sz="3200" dirty="0">
                <a:latin typeface="Times New Roman"/>
                <a:cs typeface="Times New Roman"/>
              </a:rPr>
              <a:t> a </a:t>
            </a:r>
            <a:r>
              <a:rPr lang="en-US" sz="3200" spc="-5" dirty="0">
                <a:latin typeface="Times New Roman"/>
                <a:cs typeface="Times New Roman"/>
              </a:rPr>
              <a:t>Nibble.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Example: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0110,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1110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etc.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Byte: </a:t>
            </a:r>
            <a:r>
              <a:rPr lang="en-US" sz="3200" spc="-5" dirty="0">
                <a:latin typeface="Times New Roman"/>
                <a:cs typeface="Times New Roman"/>
              </a:rPr>
              <a:t>A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group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eight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bits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called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byte.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Example: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01101101, 11010011</a:t>
            </a:r>
            <a:r>
              <a:rPr lang="en-US" sz="3200" spc="-10" dirty="0">
                <a:latin typeface="Times New Roman"/>
                <a:cs typeface="Times New Roman"/>
              </a:rPr>
              <a:t> etc.</a:t>
            </a:r>
            <a:endParaRPr lang="en-US" sz="3200" dirty="0">
              <a:latin typeface="Times New Roman"/>
              <a:cs typeface="Times New Roman"/>
            </a:endParaRPr>
          </a:p>
          <a:p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11101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  <a:p>
            <a:r>
              <a:rPr lang="en-US" dirty="0"/>
              <a:t>        MSB        LSB</a:t>
            </a:r>
            <a:endParaRPr lang="en-K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6979E8-5B84-158B-72E5-E3723430C54C}"/>
              </a:ext>
            </a:extLst>
          </p:cNvPr>
          <p:cNvCxnSpPr/>
          <p:nvPr/>
        </p:nvCxnSpPr>
        <p:spPr>
          <a:xfrm>
            <a:off x="1870869" y="7632700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A5284-701D-B81B-40A7-085D13B7B98C}"/>
              </a:ext>
            </a:extLst>
          </p:cNvPr>
          <p:cNvCxnSpPr/>
          <p:nvPr/>
        </p:nvCxnSpPr>
        <p:spPr>
          <a:xfrm>
            <a:off x="3166269" y="7632700"/>
            <a:ext cx="914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3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7469" y="774700"/>
            <a:ext cx="121920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1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D4B1-7B28-5784-9132-AA96794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669" y="1003300"/>
            <a:ext cx="12877800" cy="8382000"/>
          </a:xfrm>
        </p:spPr>
        <p:txBody>
          <a:bodyPr>
            <a:normAutofit/>
          </a:bodyPr>
          <a:lstStyle/>
          <a:p>
            <a:pPr marL="12700" marR="288925">
              <a:lnSpc>
                <a:spcPct val="143500"/>
              </a:lnSpc>
              <a:spcBef>
                <a:spcPts val="500"/>
              </a:spcBef>
            </a:pP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The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non-weighted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codes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are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not</a:t>
            </a:r>
            <a:r>
              <a:rPr lang="en-US" sz="3200" spc="4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positionally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weighted.</a:t>
            </a:r>
            <a:r>
              <a:rPr lang="en-US" sz="3200" spc="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In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other</a:t>
            </a:r>
            <a:r>
              <a:rPr lang="en-US" sz="3200" spc="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words,</a:t>
            </a:r>
            <a:r>
              <a:rPr lang="en-US" sz="3200" spc="2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codes</a:t>
            </a:r>
            <a:r>
              <a:rPr lang="en-US" sz="3200" spc="-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that</a:t>
            </a:r>
            <a:r>
              <a:rPr lang="en-US" sz="3200" spc="4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are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not</a:t>
            </a:r>
            <a:r>
              <a:rPr lang="en-US" sz="3200" spc="4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assigned </a:t>
            </a:r>
            <a:r>
              <a:rPr lang="en-US" sz="3200" spc="-28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with</a:t>
            </a:r>
            <a:r>
              <a:rPr lang="en-US" sz="3200" spc="-2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any</a:t>
            </a:r>
            <a:r>
              <a:rPr lang="en-US" sz="32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weight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282829"/>
                </a:solidFill>
                <a:latin typeface="Times New Roman"/>
                <a:cs typeface="Times New Roman"/>
              </a:rPr>
              <a:t>to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each</a:t>
            </a:r>
            <a:r>
              <a:rPr lang="en-US" sz="3200" spc="-15" dirty="0">
                <a:solidFill>
                  <a:srgbClr val="282829"/>
                </a:solidFill>
                <a:latin typeface="Times New Roman"/>
                <a:cs typeface="Times New Roman"/>
              </a:rPr>
              <a:t> digit</a:t>
            </a:r>
            <a:r>
              <a:rPr lang="en-US" sz="3200" spc="3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position.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00"/>
              </a:spcBef>
            </a:pPr>
            <a:r>
              <a:rPr lang="en-US" sz="3200" b="1" u="heavy" spc="-5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Non-weighted</a:t>
            </a:r>
            <a:r>
              <a:rPr lang="en-US" sz="3200" b="1" u="heavy" spc="-10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codes:</a:t>
            </a:r>
            <a:endParaRPr lang="en-US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Example:</a:t>
            </a:r>
            <a:r>
              <a:rPr lang="en-US" sz="3200" spc="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Excess-3(XS-3)</a:t>
            </a:r>
            <a:r>
              <a:rPr lang="en-US" sz="3200" spc="15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rgbClr val="282829"/>
                </a:solidFill>
                <a:latin typeface="Times New Roman"/>
                <a:cs typeface="Times New Roman"/>
              </a:rPr>
              <a:t>and</a:t>
            </a:r>
            <a:r>
              <a:rPr lang="en-US" sz="3200" spc="1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Gray</a:t>
            </a:r>
            <a:r>
              <a:rPr lang="en-US" sz="3200" spc="-40" dirty="0">
                <a:solidFill>
                  <a:srgbClr val="282829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282829"/>
                </a:solidFill>
                <a:latin typeface="Times New Roman"/>
                <a:cs typeface="Times New Roman"/>
              </a:rPr>
              <a:t>Codes.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lang="en-US" sz="3200" b="1" u="heavy" spc="-5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Excess-3</a:t>
            </a:r>
            <a:r>
              <a:rPr lang="en-US" sz="3200" b="1" u="heavy" spc="-20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solidFill>
                  <a:srgbClr val="282829"/>
                </a:solidFill>
                <a:uFill>
                  <a:solidFill>
                    <a:srgbClr val="282829"/>
                  </a:solidFill>
                </a:uFill>
                <a:latin typeface="Times New Roman"/>
                <a:cs typeface="Times New Roman"/>
              </a:rPr>
              <a:t>code</a:t>
            </a:r>
            <a:endParaRPr lang="en-US" sz="3200" dirty="0">
              <a:latin typeface="Times New Roman"/>
              <a:cs typeface="Times New Roman"/>
            </a:endParaRPr>
          </a:p>
          <a:p>
            <a:pPr marL="0" marR="5080" indent="0" algn="just">
              <a:lnSpc>
                <a:spcPct val="110800"/>
              </a:lnSpc>
              <a:spcBef>
                <a:spcPts val="950"/>
              </a:spcBef>
              <a:buNone/>
            </a:pPr>
            <a:r>
              <a:rPr lang="en-US" sz="3200" spc="-5" dirty="0">
                <a:latin typeface="Times New Roman"/>
                <a:cs typeface="Times New Roman"/>
              </a:rPr>
              <a:t>Excess-3 </a:t>
            </a:r>
            <a:r>
              <a:rPr lang="en-US" sz="3200" dirty="0">
                <a:latin typeface="Times New Roman"/>
                <a:cs typeface="Times New Roman"/>
              </a:rPr>
              <a:t>codes are </a:t>
            </a:r>
            <a:r>
              <a:rPr lang="en-US" sz="3200" spc="-5" dirty="0">
                <a:latin typeface="Times New Roman"/>
                <a:cs typeface="Times New Roman"/>
              </a:rPr>
              <a:t>Non-weighted </a:t>
            </a:r>
            <a:r>
              <a:rPr lang="en-US" sz="3200" spc="-10" dirty="0">
                <a:latin typeface="Times New Roman"/>
                <a:cs typeface="Times New Roman"/>
              </a:rPr>
              <a:t>and </a:t>
            </a:r>
            <a:r>
              <a:rPr lang="en-US" sz="3200" spc="-5" dirty="0">
                <a:latin typeface="Times New Roman"/>
                <a:cs typeface="Times New Roman"/>
              </a:rPr>
              <a:t>can </a:t>
            </a:r>
            <a:r>
              <a:rPr lang="en-US" sz="3200" spc="-15" dirty="0">
                <a:latin typeface="Times New Roman"/>
                <a:cs typeface="Times New Roman"/>
              </a:rPr>
              <a:t>be </a:t>
            </a:r>
            <a:r>
              <a:rPr lang="en-US" sz="3200" spc="-5" dirty="0">
                <a:latin typeface="Times New Roman"/>
                <a:cs typeface="Times New Roman"/>
              </a:rPr>
              <a:t>obtained </a:t>
            </a:r>
            <a:r>
              <a:rPr lang="en-US" sz="3200" dirty="0">
                <a:latin typeface="Times New Roman"/>
                <a:cs typeface="Times New Roman"/>
              </a:rPr>
              <a:t>by </a:t>
            </a:r>
            <a:r>
              <a:rPr lang="en-US" sz="3200" spc="-5" dirty="0">
                <a:latin typeface="Times New Roman"/>
                <a:cs typeface="Times New Roman"/>
              </a:rPr>
              <a:t>adding </a:t>
            </a:r>
            <a:r>
              <a:rPr lang="en-US" sz="3200" dirty="0">
                <a:latin typeface="Times New Roman"/>
                <a:cs typeface="Times New Roman"/>
              </a:rPr>
              <a:t>3 to </a:t>
            </a:r>
            <a:r>
              <a:rPr lang="en-US" sz="3200" spc="-5" dirty="0">
                <a:latin typeface="Times New Roman"/>
                <a:cs typeface="Times New Roman"/>
              </a:rPr>
              <a:t>each </a:t>
            </a:r>
            <a:r>
              <a:rPr lang="en-US" sz="3200" dirty="0">
                <a:latin typeface="Times New Roman"/>
                <a:cs typeface="Times New Roman"/>
              </a:rPr>
              <a:t>decimal </a:t>
            </a:r>
            <a:r>
              <a:rPr lang="en-US" sz="3200" spc="-10" dirty="0">
                <a:latin typeface="Times New Roman"/>
                <a:cs typeface="Times New Roman"/>
              </a:rPr>
              <a:t>digit </a:t>
            </a:r>
            <a:r>
              <a:rPr lang="en-US" sz="3200" spc="-5" dirty="0">
                <a:latin typeface="Times New Roman"/>
                <a:cs typeface="Times New Roman"/>
              </a:rPr>
              <a:t>then </a:t>
            </a:r>
            <a:r>
              <a:rPr lang="en-US" sz="3200" spc="-25" dirty="0">
                <a:latin typeface="Times New Roman"/>
                <a:cs typeface="Times New Roman"/>
              </a:rPr>
              <a:t>it </a:t>
            </a:r>
            <a:r>
              <a:rPr lang="en-US" sz="3200" dirty="0">
                <a:latin typeface="Times New Roman"/>
                <a:cs typeface="Times New Roman"/>
              </a:rPr>
              <a:t>can </a:t>
            </a:r>
            <a:r>
              <a:rPr lang="en-US" sz="3200" spc="-15" dirty="0">
                <a:latin typeface="Times New Roman"/>
                <a:cs typeface="Times New Roman"/>
              </a:rPr>
              <a:t>be 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represented </a:t>
            </a:r>
            <a:r>
              <a:rPr lang="en-US" sz="3200" dirty="0">
                <a:latin typeface="Times New Roman"/>
                <a:cs typeface="Times New Roman"/>
              </a:rPr>
              <a:t>by </a:t>
            </a:r>
            <a:r>
              <a:rPr lang="en-US" sz="3200" spc="-5" dirty="0">
                <a:latin typeface="Times New Roman"/>
                <a:cs typeface="Times New Roman"/>
              </a:rPr>
              <a:t>using </a:t>
            </a:r>
            <a:r>
              <a:rPr lang="en-US" sz="3200" dirty="0">
                <a:latin typeface="Times New Roman"/>
                <a:cs typeface="Times New Roman"/>
              </a:rPr>
              <a:t>4 </a:t>
            </a:r>
            <a:r>
              <a:rPr lang="en-US" sz="3200" spc="-20" dirty="0">
                <a:latin typeface="Times New Roman"/>
                <a:cs typeface="Times New Roman"/>
              </a:rPr>
              <a:t>bit </a:t>
            </a:r>
            <a:r>
              <a:rPr lang="en-US" sz="3200" spc="-5" dirty="0">
                <a:latin typeface="Times New Roman"/>
                <a:cs typeface="Times New Roman"/>
              </a:rPr>
              <a:t>binary </a:t>
            </a:r>
            <a:r>
              <a:rPr lang="en-US" sz="3200" spc="-10" dirty="0">
                <a:latin typeface="Times New Roman"/>
                <a:cs typeface="Times New Roman"/>
              </a:rPr>
              <a:t>number for each digit. </a:t>
            </a:r>
            <a:r>
              <a:rPr lang="en-US" sz="3200" spc="-5" dirty="0">
                <a:latin typeface="Times New Roman"/>
                <a:cs typeface="Times New Roman"/>
              </a:rPr>
              <a:t>An Excess-3 </a:t>
            </a:r>
            <a:r>
              <a:rPr lang="en-US" sz="3200" spc="-10" dirty="0">
                <a:latin typeface="Times New Roman"/>
                <a:cs typeface="Times New Roman"/>
              </a:rPr>
              <a:t>equivalent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dirty="0">
                <a:latin typeface="Times New Roman"/>
                <a:cs typeface="Times New Roman"/>
              </a:rPr>
              <a:t>a </a:t>
            </a:r>
            <a:r>
              <a:rPr lang="en-US" sz="3200" spc="-10" dirty="0">
                <a:latin typeface="Times New Roman"/>
                <a:cs typeface="Times New Roman"/>
              </a:rPr>
              <a:t>given </a:t>
            </a:r>
            <a:r>
              <a:rPr lang="en-US" sz="3200" dirty="0">
                <a:latin typeface="Times New Roman"/>
                <a:cs typeface="Times New Roman"/>
              </a:rPr>
              <a:t>binary 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obtained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using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following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steps: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469900" indent="-229235"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Find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decimal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equivalent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given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number.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53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3200" spc="-15" dirty="0">
                <a:latin typeface="Times New Roman"/>
                <a:cs typeface="Times New Roman"/>
              </a:rPr>
              <a:t>Add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+3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each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digit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decimal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number.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111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80F5-2D6D-A3EA-07B2-672BD3FB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0" y="1801177"/>
            <a:ext cx="13334998" cy="2059470"/>
          </a:xfrm>
        </p:spPr>
        <p:txBody>
          <a:bodyPr>
            <a:no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Convert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newly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obtained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decimal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 number</a:t>
            </a:r>
            <a:r>
              <a:rPr lang="en-US" sz="3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back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binary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 number</a:t>
            </a:r>
            <a:r>
              <a:rPr lang="en-US" sz="3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get</a:t>
            </a:r>
            <a:r>
              <a:rPr lang="en-US" sz="32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required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excess-3 </a:t>
            </a:r>
            <a:r>
              <a:rPr lang="en-US" sz="3200" spc="-2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equivalent.</a:t>
            </a:r>
            <a:b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These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are</a:t>
            </a:r>
            <a:r>
              <a:rPr lang="en-US" sz="32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following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excess-3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codes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decimal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digits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b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KE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85176"/>
              </p:ext>
            </p:extLst>
          </p:nvPr>
        </p:nvGraphicFramePr>
        <p:xfrm>
          <a:off x="2099469" y="4508500"/>
          <a:ext cx="7364885" cy="508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BCD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8421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 marR="122555" indent="-104139">
                        <a:lnSpc>
                          <a:spcPts val="1390"/>
                        </a:lnSpc>
                      </a:pPr>
                      <a:endParaRPr lang="en-US" sz="2400" b="1" spc="-5" dirty="0">
                        <a:latin typeface="Times New Roman"/>
                        <a:cs typeface="Times New Roman"/>
                      </a:endParaRPr>
                    </a:p>
                    <a:p>
                      <a:pPr marL="234315" marR="122555" indent="-104139">
                        <a:lnSpc>
                          <a:spcPts val="139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Excess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sz="24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2400" b="1" spc="-285" dirty="0">
                        <a:latin typeface="Times New Roman"/>
                        <a:cs typeface="Times New Roman"/>
                      </a:endParaRPr>
                    </a:p>
                    <a:p>
                      <a:pPr marL="234315" marR="122555" indent="-104139">
                        <a:lnSpc>
                          <a:spcPts val="1390"/>
                        </a:lnSpc>
                      </a:pPr>
                      <a:endParaRPr lang="en-US" sz="2400" b="1" spc="-285" dirty="0">
                        <a:latin typeface="Times New Roman"/>
                        <a:cs typeface="Times New Roman"/>
                      </a:endParaRPr>
                    </a:p>
                    <a:p>
                      <a:pPr marL="234315" marR="122555" indent="-104139">
                        <a:lnSpc>
                          <a:spcPts val="139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BCD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71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25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71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23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94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94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23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873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623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873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170" algn="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R="471170" algn="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9367512" y="5500914"/>
            <a:ext cx="2603825" cy="3904514"/>
            <a:chOff x="4133215" y="1587499"/>
            <a:chExt cx="1225550" cy="1863089"/>
          </a:xfrm>
        </p:grpSpPr>
        <p:sp>
          <p:nvSpPr>
            <p:cNvPr id="14" name="object 14"/>
            <p:cNvSpPr/>
            <p:nvPr/>
          </p:nvSpPr>
          <p:spPr>
            <a:xfrm>
              <a:off x="4133215" y="1587499"/>
              <a:ext cx="1220470" cy="1863089"/>
            </a:xfrm>
            <a:custGeom>
              <a:avLst/>
              <a:gdLst/>
              <a:ahLst/>
              <a:cxnLst/>
              <a:rect l="l" t="t" r="r" b="b"/>
              <a:pathLst>
                <a:path w="1220470" h="1863089">
                  <a:moveTo>
                    <a:pt x="1219200" y="1818640"/>
                  </a:moveTo>
                  <a:lnTo>
                    <a:pt x="76200" y="1818640"/>
                  </a:lnTo>
                  <a:lnTo>
                    <a:pt x="76200" y="1786890"/>
                  </a:lnTo>
                  <a:lnTo>
                    <a:pt x="0" y="1824990"/>
                  </a:lnTo>
                  <a:lnTo>
                    <a:pt x="76200" y="1863090"/>
                  </a:lnTo>
                  <a:lnTo>
                    <a:pt x="76200" y="1831340"/>
                  </a:lnTo>
                  <a:lnTo>
                    <a:pt x="1219200" y="1831340"/>
                  </a:lnTo>
                  <a:lnTo>
                    <a:pt x="1219200" y="1818640"/>
                  </a:lnTo>
                  <a:close/>
                </a:path>
                <a:path w="1220470" h="1863089">
                  <a:moveTo>
                    <a:pt x="1220470" y="31750"/>
                  </a:moveTo>
                  <a:lnTo>
                    <a:pt x="77470" y="31750"/>
                  </a:lnTo>
                  <a:lnTo>
                    <a:pt x="77470" y="0"/>
                  </a:lnTo>
                  <a:lnTo>
                    <a:pt x="1270" y="38100"/>
                  </a:lnTo>
                  <a:lnTo>
                    <a:pt x="77470" y="76200"/>
                  </a:lnTo>
                  <a:lnTo>
                    <a:pt x="77470" y="44450"/>
                  </a:lnTo>
                  <a:lnTo>
                    <a:pt x="1220470" y="44450"/>
                  </a:lnTo>
                  <a:lnTo>
                    <a:pt x="122047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3685" y="1625599"/>
              <a:ext cx="0" cy="1775460"/>
            </a:xfrm>
            <a:custGeom>
              <a:avLst/>
              <a:gdLst/>
              <a:ahLst/>
              <a:cxnLst/>
              <a:rect l="l" t="t" r="r" b="b"/>
              <a:pathLst>
                <a:path h="1775460">
                  <a:moveTo>
                    <a:pt x="0" y="0"/>
                  </a:moveTo>
                  <a:lnTo>
                    <a:pt x="0" y="177545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33215" y="1784349"/>
              <a:ext cx="1080770" cy="76200"/>
            </a:xfrm>
            <a:custGeom>
              <a:avLst/>
              <a:gdLst/>
              <a:ahLst/>
              <a:cxnLst/>
              <a:rect l="l" t="t" r="r" b="b"/>
              <a:pathLst>
                <a:path w="108077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08077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080770" h="76200">
                  <a:moveTo>
                    <a:pt x="108077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080770" y="44450"/>
                  </a:lnTo>
                  <a:lnTo>
                    <a:pt x="108077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3985" y="1822449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0"/>
                  </a:moveTo>
                  <a:lnTo>
                    <a:pt x="0" y="13811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3215" y="1965324"/>
              <a:ext cx="1085850" cy="1287780"/>
            </a:xfrm>
            <a:custGeom>
              <a:avLst/>
              <a:gdLst/>
              <a:ahLst/>
              <a:cxnLst/>
              <a:rect l="l" t="t" r="r" b="b"/>
              <a:pathLst>
                <a:path w="1085850" h="1287779">
                  <a:moveTo>
                    <a:pt x="92837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928370" y="44450"/>
                  </a:lnTo>
                  <a:lnTo>
                    <a:pt x="928370" y="31750"/>
                  </a:lnTo>
                  <a:close/>
                </a:path>
                <a:path w="1085850" h="1287779">
                  <a:moveTo>
                    <a:pt x="1085850" y="1243330"/>
                  </a:moveTo>
                  <a:lnTo>
                    <a:pt x="81280" y="1243330"/>
                  </a:lnTo>
                  <a:lnTo>
                    <a:pt x="81280" y="1211580"/>
                  </a:lnTo>
                  <a:lnTo>
                    <a:pt x="5080" y="1249680"/>
                  </a:lnTo>
                  <a:lnTo>
                    <a:pt x="81280" y="1287780"/>
                  </a:lnTo>
                  <a:lnTo>
                    <a:pt x="81280" y="1256030"/>
                  </a:lnTo>
                  <a:lnTo>
                    <a:pt x="1085850" y="1256030"/>
                  </a:lnTo>
                  <a:lnTo>
                    <a:pt x="1085850" y="1243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64760" y="2004059"/>
              <a:ext cx="0" cy="1002665"/>
            </a:xfrm>
            <a:custGeom>
              <a:avLst/>
              <a:gdLst/>
              <a:ahLst/>
              <a:cxnLst/>
              <a:rect l="l" t="t" r="r" b="b"/>
              <a:pathLst>
                <a:path h="1002664">
                  <a:moveTo>
                    <a:pt x="0" y="0"/>
                  </a:moveTo>
                  <a:lnTo>
                    <a:pt x="0" y="100266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3215" y="2174874"/>
              <a:ext cx="941069" cy="869315"/>
            </a:xfrm>
            <a:custGeom>
              <a:avLst/>
              <a:gdLst/>
              <a:ahLst/>
              <a:cxnLst/>
              <a:rect l="l" t="t" r="r" b="b"/>
              <a:pathLst>
                <a:path w="941070" h="869314">
                  <a:moveTo>
                    <a:pt x="69977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99770" y="44450"/>
                  </a:lnTo>
                  <a:lnTo>
                    <a:pt x="699770" y="31750"/>
                  </a:lnTo>
                  <a:close/>
                </a:path>
                <a:path w="941070" h="869314">
                  <a:moveTo>
                    <a:pt x="941070" y="824865"/>
                  </a:moveTo>
                  <a:lnTo>
                    <a:pt x="88900" y="824865"/>
                  </a:lnTo>
                  <a:lnTo>
                    <a:pt x="88900" y="793115"/>
                  </a:lnTo>
                  <a:lnTo>
                    <a:pt x="12700" y="831215"/>
                  </a:lnTo>
                  <a:lnTo>
                    <a:pt x="88900" y="869315"/>
                  </a:lnTo>
                  <a:lnTo>
                    <a:pt x="88900" y="837565"/>
                  </a:lnTo>
                  <a:lnTo>
                    <a:pt x="941070" y="837565"/>
                  </a:lnTo>
                  <a:lnTo>
                    <a:pt x="941070" y="824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32985" y="2212974"/>
              <a:ext cx="0" cy="600075"/>
            </a:xfrm>
            <a:custGeom>
              <a:avLst/>
              <a:gdLst/>
              <a:ahLst/>
              <a:cxnLst/>
              <a:rect l="l" t="t" r="r" b="b"/>
              <a:pathLst>
                <a:path h="600075">
                  <a:moveTo>
                    <a:pt x="0" y="0"/>
                  </a:moveTo>
                  <a:lnTo>
                    <a:pt x="0" y="600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215" y="2355849"/>
              <a:ext cx="699770" cy="495300"/>
            </a:xfrm>
            <a:custGeom>
              <a:avLst/>
              <a:gdLst/>
              <a:ahLst/>
              <a:cxnLst/>
              <a:rect l="l" t="t" r="r" b="b"/>
              <a:pathLst>
                <a:path w="699770" h="495300">
                  <a:moveTo>
                    <a:pt x="49022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490220" y="44450"/>
                  </a:lnTo>
                  <a:lnTo>
                    <a:pt x="490220" y="31750"/>
                  </a:lnTo>
                  <a:close/>
                </a:path>
                <a:path w="699770" h="495300">
                  <a:moveTo>
                    <a:pt x="699770" y="450850"/>
                  </a:moveTo>
                  <a:lnTo>
                    <a:pt x="76200" y="450850"/>
                  </a:lnTo>
                  <a:lnTo>
                    <a:pt x="76200" y="419100"/>
                  </a:lnTo>
                  <a:lnTo>
                    <a:pt x="0" y="457200"/>
                  </a:lnTo>
                  <a:lnTo>
                    <a:pt x="76200" y="495300"/>
                  </a:lnTo>
                  <a:lnTo>
                    <a:pt x="76200" y="463550"/>
                  </a:lnTo>
                  <a:lnTo>
                    <a:pt x="699770" y="463550"/>
                  </a:lnTo>
                  <a:lnTo>
                    <a:pt x="699770" y="450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3435" y="239394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5915" y="2584449"/>
              <a:ext cx="477520" cy="76200"/>
            </a:xfrm>
            <a:custGeom>
              <a:avLst/>
              <a:gdLst/>
              <a:ahLst/>
              <a:cxnLst/>
              <a:rect l="l" t="t" r="r" b="b"/>
              <a:pathLst>
                <a:path w="4775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7752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77520" h="76200">
                  <a:moveTo>
                    <a:pt x="47752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77520" y="44450"/>
                  </a:lnTo>
                  <a:lnTo>
                    <a:pt x="4775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9251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A3BF-6758-97F4-EE03-75498696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9" y="469900"/>
            <a:ext cx="13258800" cy="7239000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Gray</a:t>
            </a:r>
            <a:r>
              <a:rPr lang="en-US" sz="3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125"/>
              </a:spcBef>
            </a:pPr>
            <a:r>
              <a:rPr lang="en-US" sz="3200" dirty="0">
                <a:latin typeface="Times New Roman"/>
                <a:cs typeface="Times New Roman"/>
              </a:rPr>
              <a:t>Gray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non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weighted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code,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which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means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there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is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no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specific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weight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assigned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position.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96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Applications: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ts val="1405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It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is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used</a:t>
            </a:r>
            <a:r>
              <a:rPr lang="en-US" sz="3200" spc="3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in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analog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digital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conversion,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input</a:t>
            </a:r>
            <a:r>
              <a:rPr lang="en-US" sz="3200" spc="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/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output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devices.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It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used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to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reduce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errors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that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occur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in </a:t>
            </a:r>
            <a:r>
              <a:rPr lang="en-US" sz="3200" spc="5" dirty="0">
                <a:latin typeface="Times New Roman"/>
                <a:cs typeface="Times New Roman"/>
              </a:rPr>
              <a:t>data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transmission.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3600" dirty="0">
              <a:latin typeface="Times New Roman"/>
              <a:cs typeface="Times New Roman"/>
            </a:endParaRPr>
          </a:p>
          <a:p>
            <a:pPr marL="12700"/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3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gray</a:t>
            </a:r>
            <a:r>
              <a:rPr lang="en-US" sz="3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91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gray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binary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number.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Perform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XOR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operation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between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second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binary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number.</a:t>
            </a:r>
            <a:endParaRPr lang="en-US" sz="3200" dirty="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2090"/>
              </a:lnSpc>
              <a:spcBef>
                <a:spcPts val="15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XOR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second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and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third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bits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20" dirty="0">
                <a:latin typeface="Times New Roman"/>
                <a:cs typeface="Times New Roman"/>
              </a:rPr>
              <a:t>of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binary,</a:t>
            </a:r>
            <a:r>
              <a:rPr lang="en-US" sz="3200" spc="6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result</a:t>
            </a:r>
            <a:r>
              <a:rPr lang="en-US" sz="3200" spc="10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third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significant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20" dirty="0">
                <a:latin typeface="Times New Roman"/>
                <a:cs typeface="Times New Roman"/>
              </a:rPr>
              <a:t>of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gray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code.</a:t>
            </a:r>
          </a:p>
          <a:p>
            <a:pPr marL="469900" indent="-229235">
              <a:spcBef>
                <a:spcPts val="44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Repeat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process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till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-5" dirty="0">
                <a:latin typeface="Times New Roman"/>
                <a:cs typeface="Times New Roman"/>
              </a:rPr>
              <a:t>end</a:t>
            </a:r>
            <a:r>
              <a:rPr lang="en-US" sz="3200" spc="10" dirty="0">
                <a:latin typeface="Times New Roman"/>
                <a:cs typeface="Times New Roman"/>
              </a:rPr>
              <a:t> 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LSB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992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CAE8E-776B-6D77-9919-3A599F61C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69" y="1079500"/>
            <a:ext cx="10672892" cy="5812913"/>
          </a:xfrm>
        </p:spPr>
      </p:pic>
    </p:spTree>
    <p:extLst>
      <p:ext uri="{BB962C8B-B14F-4D97-AF65-F5344CB8AC3E}">
        <p14:creationId xmlns:p14="http://schemas.microsoft.com/office/powerpoint/2010/main" val="340712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35AB-5DD3-C4DF-B22E-BF34680E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469" y="927100"/>
            <a:ext cx="9897365" cy="6051131"/>
          </a:xfrm>
        </p:spPr>
        <p:txBody>
          <a:bodyPr>
            <a:normAutofit fontScale="92500" lnSpcReduction="10000"/>
          </a:bodyPr>
          <a:lstStyle/>
          <a:p>
            <a:pPr marL="12700">
              <a:spcBef>
                <a:spcPts val="100"/>
              </a:spcBef>
            </a:pP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Gray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to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</a:p>
          <a:p>
            <a:pPr marL="0" indent="0">
              <a:spcBef>
                <a:spcPts val="100"/>
              </a:spcBef>
              <a:buNone/>
            </a:pP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91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5" dirty="0">
                <a:latin typeface="Times New Roman"/>
                <a:cs typeface="Times New Roman"/>
              </a:rPr>
              <a:t> is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same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as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gray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code.</a:t>
            </a:r>
          </a:p>
          <a:p>
            <a:pPr marL="469265" marR="5080" indent="-228600">
              <a:lnSpc>
                <a:spcPct val="143300"/>
              </a:lnSpc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Perform</a:t>
            </a:r>
            <a:r>
              <a:rPr lang="en-US" sz="3200" spc="8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XOR</a:t>
            </a:r>
            <a:r>
              <a:rPr lang="en-US" sz="3200" spc="1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operation</a:t>
            </a:r>
            <a:r>
              <a:rPr lang="en-US" sz="3200" spc="10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between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2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MSB</a:t>
            </a:r>
            <a:r>
              <a:rPr lang="en-US" sz="3200" spc="10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3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binary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and</a:t>
            </a:r>
            <a:r>
              <a:rPr lang="en-US" sz="3200" spc="13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1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second</a:t>
            </a:r>
            <a:r>
              <a:rPr lang="en-US" sz="3200" spc="1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significant</a:t>
            </a:r>
            <a:r>
              <a:rPr lang="en-US" sz="3200" spc="16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bit</a:t>
            </a:r>
            <a:r>
              <a:rPr lang="en-US" sz="3200" spc="13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gray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result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second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binary.</a:t>
            </a:r>
            <a:endParaRPr lang="en-US" sz="3200" dirty="0">
              <a:latin typeface="Times New Roman"/>
              <a:cs typeface="Times New Roman"/>
            </a:endParaRPr>
          </a:p>
          <a:p>
            <a:pPr marL="469265" marR="6350" indent="-228600">
              <a:lnSpc>
                <a:spcPct val="143300"/>
              </a:lnSpc>
              <a:spcBef>
                <a:spcPts val="30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Perform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XOR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operation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between</a:t>
            </a:r>
            <a:r>
              <a:rPr lang="en-US" sz="3200" spc="7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second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12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114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7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and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third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gray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result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is</a:t>
            </a:r>
            <a:r>
              <a:rPr lang="en-US" sz="3200" dirty="0">
                <a:latin typeface="Times New Roman"/>
                <a:cs typeface="Times New Roman"/>
              </a:rPr>
              <a:t> 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third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significant</a:t>
            </a:r>
            <a:r>
              <a:rPr lang="en-US" sz="3200" spc="35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bit</a:t>
            </a:r>
            <a:r>
              <a:rPr lang="en-US" sz="3200" spc="10" dirty="0">
                <a:latin typeface="Times New Roman"/>
                <a:cs typeface="Times New Roman"/>
              </a:rPr>
              <a:t> of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binary.</a:t>
            </a:r>
            <a:endParaRPr lang="en-US" sz="3200" dirty="0">
              <a:latin typeface="Times New Roman"/>
              <a:cs typeface="Times New Roman"/>
            </a:endParaRPr>
          </a:p>
          <a:p>
            <a:pPr marL="240665" indent="0">
              <a:spcBef>
                <a:spcPts val="620"/>
              </a:spcBef>
              <a:buNone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Repeat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process until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all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 </a:t>
            </a:r>
            <a:r>
              <a:rPr lang="en-US" sz="3200" spc="5" dirty="0">
                <a:latin typeface="Times New Roman"/>
                <a:cs typeface="Times New Roman"/>
              </a:rPr>
              <a:t>gray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code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bits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XOR.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762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AA52-2B15-7F00-0B4C-93C03DC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Circuit</a:t>
            </a:r>
            <a:r>
              <a:rPr lang="en-US" sz="36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diagram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 of </a:t>
            </a:r>
            <a:r>
              <a:rPr lang="en-US" sz="36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gray</a:t>
            </a:r>
            <a:r>
              <a:rPr lang="en-US" sz="36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code</a:t>
            </a:r>
            <a:r>
              <a:rPr lang="en-US" sz="36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/>
                <a:cs typeface="Times New Roman"/>
              </a:rPr>
              <a:t>to</a:t>
            </a:r>
            <a:r>
              <a:rPr lang="en-US" sz="36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binary</a:t>
            </a:r>
            <a:r>
              <a:rPr lang="en-US" sz="36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conversion</a:t>
            </a:r>
            <a:b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KE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97C93-447C-1A0B-DE6A-97BF0D66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687" y="2603499"/>
            <a:ext cx="9675981" cy="5772467"/>
          </a:xfrm>
        </p:spPr>
      </p:pic>
    </p:spTree>
    <p:extLst>
      <p:ext uri="{BB962C8B-B14F-4D97-AF65-F5344CB8AC3E}">
        <p14:creationId xmlns:p14="http://schemas.microsoft.com/office/powerpoint/2010/main" val="74017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C73E4-0676-2E7B-53BC-02F911110095}"/>
              </a:ext>
            </a:extLst>
          </p:cNvPr>
          <p:cNvSpPr txBox="1"/>
          <p:nvPr/>
        </p:nvSpPr>
        <p:spPr>
          <a:xfrm>
            <a:off x="1120906" y="2343188"/>
            <a:ext cx="7154778" cy="283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Reflective</a:t>
            </a:r>
            <a:r>
              <a:rPr lang="en-US"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1700"/>
              </a:lnSpc>
              <a:spcBef>
                <a:spcPts val="93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code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said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be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reflective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when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code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9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is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complement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code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Times New Roman"/>
                <a:cs typeface="Times New Roman"/>
              </a:rPr>
              <a:t>0,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8</a:t>
            </a:r>
            <a:r>
              <a:rPr lang="en-US" sz="2400" spc="-10" dirty="0">
                <a:latin typeface="Times New Roman"/>
                <a:cs typeface="Times New Roman"/>
              </a:rPr>
              <a:t> for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1, 7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dirty="0">
                <a:latin typeface="Times New Roman"/>
                <a:cs typeface="Times New Roman"/>
              </a:rPr>
              <a:t> 2,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6 </a:t>
            </a:r>
            <a:r>
              <a:rPr lang="en-US" sz="2400" spc="-28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3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5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for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4.</a:t>
            </a:r>
          </a:p>
          <a:p>
            <a:pPr marL="12700">
              <a:spcBef>
                <a:spcPts val="1130"/>
              </a:spcBef>
            </a:pPr>
            <a:r>
              <a:rPr lang="en-US" sz="2400" dirty="0" err="1">
                <a:latin typeface="Times New Roman"/>
                <a:cs typeface="Times New Roman"/>
              </a:rPr>
              <a:t>Eg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r>
              <a:rPr lang="en-US" sz="2400" spc="2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2421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code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Excess-3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code</a:t>
            </a:r>
          </a:p>
          <a:p>
            <a:pPr marL="12700">
              <a:spcBef>
                <a:spcPts val="1130"/>
              </a:spcBef>
            </a:pPr>
            <a:endParaRPr lang="en-KE" sz="2400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05111"/>
              </p:ext>
            </p:extLst>
          </p:nvPr>
        </p:nvGraphicFramePr>
        <p:xfrm>
          <a:off x="1261269" y="4737100"/>
          <a:ext cx="7924800" cy="4228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494">
                <a:tc>
                  <a:txBody>
                    <a:bodyPr/>
                    <a:lstStyle/>
                    <a:p>
                      <a:pPr marL="335280" marR="212090" indent="-116205">
                        <a:lnSpc>
                          <a:spcPts val="1390"/>
                        </a:lnSpc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marL="335280" marR="212090" indent="-116205">
                        <a:lnSpc>
                          <a:spcPts val="13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l  digit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lang="en-US" sz="18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37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88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37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3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81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2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2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893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195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37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288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837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690" algn="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440690" algn="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3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FD8C66-6168-3D59-511F-A89F78D21934}"/>
              </a:ext>
            </a:extLst>
          </p:cNvPr>
          <p:cNvSpPr txBox="1"/>
          <p:nvPr/>
        </p:nvSpPr>
        <p:spPr>
          <a:xfrm>
            <a:off x="976515" y="393700"/>
            <a:ext cx="12248153" cy="6491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Sequential</a:t>
            </a:r>
            <a:r>
              <a:rPr lang="en-US" sz="18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5875">
              <a:lnSpc>
                <a:spcPct val="111700"/>
              </a:lnSpc>
              <a:spcBef>
                <a:spcPts val="93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said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sequential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when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each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succeeding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binary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number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greater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than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its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preceding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code.</a:t>
            </a:r>
          </a:p>
          <a:p>
            <a:pPr marL="12700">
              <a:spcBef>
                <a:spcPts val="1125"/>
              </a:spcBef>
            </a:pPr>
            <a:r>
              <a:rPr lang="en-US" sz="1800" dirty="0" err="1">
                <a:latin typeface="Times New Roman"/>
                <a:cs typeface="Times New Roman"/>
              </a:rPr>
              <a:t>Eg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  <a:r>
              <a:rPr lang="en-US" sz="1800" spc="2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8421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code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Excess-3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</a:p>
          <a:p>
            <a:pPr>
              <a:spcBef>
                <a:spcPts val="30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/>
            <a:r>
              <a:rPr lang="en-US" sz="18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Parity</a:t>
            </a:r>
            <a:r>
              <a:rPr lang="en-US"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codes: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9525">
              <a:lnSpc>
                <a:spcPct val="110000"/>
              </a:lnSpc>
              <a:spcBef>
                <a:spcPts val="985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parity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used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purpose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detecting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errors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during</a:t>
            </a:r>
            <a:r>
              <a:rPr lang="en-US" sz="1800" spc="11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transmission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binary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information.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dirty="0">
                <a:latin typeface="Times New Roman"/>
                <a:cs typeface="Times New Roman"/>
              </a:rPr>
              <a:t> a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bit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that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included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with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binary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data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transmitted.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005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inclusion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bit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will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make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number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1’s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either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odd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even.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Based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number</a:t>
            </a:r>
            <a:r>
              <a:rPr lang="en-US" sz="1800" spc="7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1’s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transmitted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data,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is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two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types.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spcBef>
                <a:spcPts val="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Even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</a:p>
          <a:p>
            <a:pPr marL="469900" indent="-229235">
              <a:spcBef>
                <a:spcPts val="16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Odd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parity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</a:p>
          <a:p>
            <a:pPr>
              <a:spcBef>
                <a:spcPts val="3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/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Even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parity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147955">
              <a:lnSpc>
                <a:spcPct val="110000"/>
              </a:lnSpc>
              <a:spcBef>
                <a:spcPts val="1150"/>
              </a:spcBef>
            </a:pPr>
            <a:r>
              <a:rPr lang="en-US" sz="1800" dirty="0">
                <a:latin typeface="Times New Roman"/>
                <a:cs typeface="Times New Roman"/>
              </a:rPr>
              <a:t>If the total </a:t>
            </a:r>
            <a:r>
              <a:rPr lang="en-US" sz="1800" spc="-10" dirty="0">
                <a:latin typeface="Times New Roman"/>
                <a:cs typeface="Times New Roman"/>
              </a:rPr>
              <a:t>number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1 </a:t>
            </a:r>
            <a:r>
              <a:rPr lang="en-US" sz="1800" spc="-10" dirty="0">
                <a:latin typeface="Times New Roman"/>
                <a:cs typeface="Times New Roman"/>
              </a:rPr>
              <a:t>bits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5" dirty="0">
                <a:latin typeface="Times New Roman"/>
                <a:cs typeface="Times New Roman"/>
              </a:rPr>
              <a:t>word </a:t>
            </a:r>
            <a:r>
              <a:rPr lang="en-US" sz="1800" spc="-10" dirty="0">
                <a:latin typeface="Times New Roman"/>
                <a:cs typeface="Times New Roman"/>
              </a:rPr>
              <a:t>including </a:t>
            </a:r>
            <a:r>
              <a:rPr lang="en-US" sz="1800" dirty="0">
                <a:latin typeface="Times New Roman"/>
                <a:cs typeface="Times New Roman"/>
              </a:rPr>
              <a:t>parity </a:t>
            </a:r>
            <a:r>
              <a:rPr lang="en-US" sz="1800" spc="-20" dirty="0">
                <a:latin typeface="Times New Roman"/>
                <a:cs typeface="Times New Roman"/>
              </a:rPr>
              <a:t>bit</a:t>
            </a:r>
            <a:r>
              <a:rPr lang="en-US" sz="1800" spc="-15" dirty="0">
                <a:latin typeface="Times New Roman"/>
                <a:cs typeface="Times New Roman"/>
              </a:rPr>
              <a:t> is </a:t>
            </a:r>
            <a:r>
              <a:rPr lang="en-US" sz="1800" spc="-10" dirty="0">
                <a:latin typeface="Times New Roman"/>
                <a:cs typeface="Times New Roman"/>
              </a:rPr>
              <a:t>Even, </a:t>
            </a:r>
            <a:r>
              <a:rPr lang="en-US" sz="1800" spc="-5" dirty="0">
                <a:latin typeface="Times New Roman"/>
                <a:cs typeface="Times New Roman"/>
              </a:rPr>
              <a:t>then </a:t>
            </a:r>
            <a:r>
              <a:rPr lang="en-US" sz="1800" dirty="0">
                <a:latin typeface="Times New Roman"/>
                <a:cs typeface="Times New Roman"/>
              </a:rPr>
              <a:t>such a parity code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10" dirty="0">
                <a:latin typeface="Times New Roman"/>
                <a:cs typeface="Times New Roman"/>
              </a:rPr>
              <a:t>said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Even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parity</a:t>
            </a:r>
            <a:r>
              <a:rPr lang="en-US" sz="1800" b="1" spc="1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code</a:t>
            </a:r>
            <a:r>
              <a:rPr lang="en-US" sz="1800" dirty="0">
                <a:latin typeface="Times New Roman"/>
                <a:cs typeface="Times New Roman"/>
              </a:rPr>
              <a:t>.</a:t>
            </a:r>
          </a:p>
          <a:p>
            <a:pPr>
              <a:spcBef>
                <a:spcPts val="3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/>
            <a:r>
              <a:rPr lang="en-US"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Odd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parity</a:t>
            </a:r>
            <a:r>
              <a:rPr lang="en-US"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/>
            <a:r>
              <a:rPr lang="en-US" sz="1800" dirty="0">
                <a:latin typeface="Times New Roman"/>
                <a:cs typeface="Times New Roman"/>
              </a:rPr>
              <a:t>If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total</a:t>
            </a:r>
            <a:r>
              <a:rPr lang="en-US" sz="1800" spc="-10" dirty="0">
                <a:latin typeface="Times New Roman"/>
                <a:cs typeface="Times New Roman"/>
              </a:rPr>
              <a:t> number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1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bits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word</a:t>
            </a:r>
            <a:r>
              <a:rPr lang="en-US" sz="1800" spc="-10" dirty="0">
                <a:latin typeface="Times New Roman"/>
                <a:cs typeface="Times New Roman"/>
              </a:rPr>
              <a:t> including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bit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5" dirty="0">
                <a:latin typeface="Times New Roman"/>
                <a:cs typeface="Times New Roman"/>
              </a:rPr>
              <a:t> odd,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such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parity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said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sz="1800" b="1" spc="-5" dirty="0">
                <a:latin typeface="Times New Roman"/>
                <a:cs typeface="Times New Roman"/>
              </a:rPr>
              <a:t>odd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parity</a:t>
            </a:r>
            <a:r>
              <a:rPr lang="en-US" sz="1800" b="1" spc="-10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code.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906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F94A-6F19-CEE5-EBCC-007F83B1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1576776"/>
          </a:xfrm>
        </p:spPr>
        <p:txBody>
          <a:bodyPr>
            <a:noAutofit/>
          </a:bodyPr>
          <a:lstStyle/>
          <a:p>
            <a:pPr algn="ctr">
              <a:spcBef>
                <a:spcPts val="5"/>
              </a:spcBef>
            </a:pPr>
            <a:b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200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following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table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shows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even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odd</a:t>
            </a:r>
            <a:r>
              <a:rPr lang="en-US" sz="3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Times New Roman"/>
                <a:cs typeface="Times New Roman"/>
              </a:rPr>
              <a:t>parity</a:t>
            </a:r>
            <a:r>
              <a:rPr lang="en-US" sz="32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bits</a:t>
            </a:r>
            <a:r>
              <a:rPr lang="en-US" sz="3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lang="en-US" sz="3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25" dirty="0">
                <a:solidFill>
                  <a:schemeClr val="tx1"/>
                </a:solidFill>
                <a:latin typeface="Times New Roman"/>
                <a:cs typeface="Times New Roman"/>
              </a:rPr>
              <a:t>bit</a:t>
            </a:r>
            <a:r>
              <a:rPr lang="en-US" sz="32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>
                <a:solidFill>
                  <a:schemeClr val="tx1"/>
                </a:solidFill>
                <a:latin typeface="Times New Roman"/>
                <a:cs typeface="Times New Roman"/>
              </a:rPr>
              <a:t>data</a:t>
            </a:r>
            <a:r>
              <a:rPr lang="en-US" sz="3200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word</a:t>
            </a:r>
            <a:b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KE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29321"/>
              </p:ext>
            </p:extLst>
          </p:nvPr>
        </p:nvGraphicFramePr>
        <p:xfrm>
          <a:off x="1794669" y="3365500"/>
          <a:ext cx="6705601" cy="3758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marL="63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Data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16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parity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Odd</a:t>
                      </a:r>
                      <a:r>
                        <a:rPr sz="16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parity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94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45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225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92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46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94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80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46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94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794">
                <a:tc>
                  <a:txBody>
                    <a:bodyPr/>
                    <a:lstStyle/>
                    <a:p>
                      <a:pPr marL="1905"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489868" y="7295777"/>
            <a:ext cx="9357983" cy="66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simple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errors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same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correct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error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Hamming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66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04DB-DDA6-F316-C37B-0ACFEC8F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78" y="1879600"/>
            <a:ext cx="12655181" cy="693419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Types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number</a:t>
            </a:r>
            <a:r>
              <a:rPr lang="en-US" sz="3200" b="1" spc="-3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systems</a:t>
            </a:r>
            <a:endParaRPr lang="en-US" sz="32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Binary</a:t>
            </a:r>
            <a:r>
              <a:rPr lang="en-US" sz="3200" spc="-10" dirty="0">
                <a:latin typeface="Times New Roman"/>
                <a:cs typeface="Times New Roman"/>
              </a:rPr>
              <a:t> number</a:t>
            </a:r>
            <a:r>
              <a:rPr lang="en-US" sz="3200" dirty="0">
                <a:latin typeface="Times New Roman"/>
                <a:cs typeface="Times New Roman"/>
              </a:rPr>
              <a:t> system</a:t>
            </a: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Octal</a:t>
            </a:r>
            <a:r>
              <a:rPr lang="en-US" sz="3200" spc="-3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dirty="0">
                <a:latin typeface="Times New Roman"/>
                <a:cs typeface="Times New Roman"/>
              </a:rPr>
              <a:t> system</a:t>
            </a: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Decimal</a:t>
            </a:r>
            <a:r>
              <a:rPr lang="en-US" sz="3200" spc="-10" dirty="0">
                <a:latin typeface="Times New Roman"/>
                <a:cs typeface="Times New Roman"/>
              </a:rPr>
              <a:t> number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system</a:t>
            </a: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Wingdings"/>
              <a:buChar char=""/>
              <a:tabLst>
                <a:tab pos="4699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Hexadecimal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system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3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lang="en-US" sz="32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lang="en-US" sz="3200" dirty="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120"/>
              </a:spcBef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base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binary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system</a:t>
            </a:r>
            <a:r>
              <a:rPr lang="en-US" sz="3200" spc="-15" dirty="0">
                <a:latin typeface="Times New Roman"/>
                <a:cs typeface="Times New Roman"/>
              </a:rPr>
              <a:t> is</a:t>
            </a:r>
            <a:r>
              <a:rPr lang="en-US" sz="3200" spc="2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2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  <a:r>
              <a:rPr lang="en-US" sz="3200" spc="2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digits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used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0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1.</a:t>
            </a: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lang="en-US" sz="4400" spc="-7" baseline="4629" dirty="0">
                <a:latin typeface="Times New Roman"/>
                <a:cs typeface="Times New Roman"/>
              </a:rPr>
              <a:t>Example:</a:t>
            </a:r>
            <a:r>
              <a:rPr lang="en-US" sz="4400" spc="-30" baseline="4629" dirty="0">
                <a:latin typeface="Times New Roman"/>
                <a:cs typeface="Times New Roman"/>
              </a:rPr>
              <a:t> </a:t>
            </a:r>
            <a:r>
              <a:rPr lang="en-US" sz="4400" baseline="4629" dirty="0">
                <a:latin typeface="Times New Roman"/>
                <a:cs typeface="Times New Roman"/>
              </a:rPr>
              <a:t>11001</a:t>
            </a:r>
            <a:r>
              <a:rPr lang="en-US" sz="1600" dirty="0">
                <a:latin typeface="Times New Roman"/>
                <a:cs typeface="Times New Roman"/>
              </a:rPr>
              <a:t>(2)</a:t>
            </a:r>
            <a:r>
              <a:rPr lang="en-US" sz="4400" baseline="4629" dirty="0">
                <a:latin typeface="Times New Roman"/>
                <a:cs typeface="Times New Roman"/>
              </a:rPr>
              <a:t>,</a:t>
            </a:r>
            <a:r>
              <a:rPr lang="en-US" sz="4400" spc="-15" baseline="4629" dirty="0">
                <a:latin typeface="Times New Roman"/>
                <a:cs typeface="Times New Roman"/>
              </a:rPr>
              <a:t> </a:t>
            </a:r>
            <a:r>
              <a:rPr lang="en-US" sz="4400" baseline="4629" dirty="0">
                <a:latin typeface="Times New Roman"/>
                <a:cs typeface="Times New Roman"/>
              </a:rPr>
              <a:t>0101</a:t>
            </a:r>
            <a:r>
              <a:rPr lang="en-US" sz="1600" dirty="0">
                <a:latin typeface="Times New Roman"/>
                <a:cs typeface="Times New Roman"/>
              </a:rPr>
              <a:t>(2)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Octal</a:t>
            </a:r>
            <a:r>
              <a:rPr lang="en-US" sz="3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lang="en-US" sz="3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lang="en-US" sz="32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base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of</a:t>
            </a:r>
            <a:r>
              <a:rPr lang="en-US" sz="3200" spc="-30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octal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number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system</a:t>
            </a:r>
            <a:r>
              <a:rPr lang="en-US" sz="3200" spc="-15" dirty="0">
                <a:latin typeface="Times New Roman"/>
                <a:cs typeface="Times New Roman"/>
              </a:rPr>
              <a:t> is</a:t>
            </a:r>
            <a:r>
              <a:rPr lang="en-US" sz="3200" spc="2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8</a:t>
            </a:r>
            <a:r>
              <a:rPr lang="en-US" sz="3200" dirty="0">
                <a:latin typeface="Times New Roman"/>
                <a:cs typeface="Times New Roman"/>
              </a:rPr>
              <a:t>.</a:t>
            </a:r>
          </a:p>
          <a:p>
            <a:pPr marL="469265">
              <a:lnSpc>
                <a:spcPct val="100000"/>
              </a:lnSpc>
              <a:spcBef>
                <a:spcPts val="140"/>
              </a:spcBef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digits</a:t>
            </a:r>
            <a:r>
              <a:rPr lang="en-US" sz="3200" spc="-5" dirty="0">
                <a:latin typeface="Times New Roman"/>
                <a:cs typeface="Times New Roman"/>
              </a:rPr>
              <a:t> used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 0,</a:t>
            </a:r>
            <a:r>
              <a:rPr lang="en-US" sz="32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1,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2,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3,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4,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5,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6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7.</a:t>
            </a: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lang="en-US" sz="4400" spc="-7" baseline="4629" dirty="0">
                <a:latin typeface="Times New Roman"/>
                <a:cs typeface="Times New Roman"/>
              </a:rPr>
              <a:t>Example:</a:t>
            </a:r>
            <a:r>
              <a:rPr lang="en-US" sz="4400" spc="-15" baseline="4629" dirty="0">
                <a:latin typeface="Times New Roman"/>
                <a:cs typeface="Times New Roman"/>
              </a:rPr>
              <a:t> </a:t>
            </a:r>
            <a:r>
              <a:rPr lang="en-US" sz="4400" baseline="4629" dirty="0">
                <a:latin typeface="Times New Roman"/>
                <a:cs typeface="Times New Roman"/>
              </a:rPr>
              <a:t>157</a:t>
            </a:r>
            <a:r>
              <a:rPr lang="en-US" sz="1600" dirty="0">
                <a:latin typeface="Times New Roman"/>
                <a:cs typeface="Times New Roman"/>
              </a:rPr>
              <a:t>(8)</a:t>
            </a:r>
            <a:r>
              <a:rPr lang="en-US" sz="4400" baseline="4629" dirty="0">
                <a:latin typeface="Times New Roman"/>
                <a:cs typeface="Times New Roman"/>
              </a:rPr>
              <a:t>,</a:t>
            </a:r>
            <a:r>
              <a:rPr lang="en-US" sz="4400" spc="7" baseline="4629" dirty="0">
                <a:latin typeface="Times New Roman"/>
                <a:cs typeface="Times New Roman"/>
              </a:rPr>
              <a:t> </a:t>
            </a:r>
            <a:r>
              <a:rPr lang="en-US" sz="4400" spc="-7" baseline="4629" dirty="0">
                <a:latin typeface="Times New Roman"/>
                <a:cs typeface="Times New Roman"/>
              </a:rPr>
              <a:t>2312</a:t>
            </a:r>
            <a:r>
              <a:rPr lang="en-US" sz="1600" spc="-5" dirty="0">
                <a:latin typeface="Times New Roman"/>
                <a:cs typeface="Times New Roman"/>
              </a:rPr>
              <a:t>(8)</a:t>
            </a:r>
            <a:r>
              <a:rPr lang="en-US" sz="4400" spc="-7" baseline="4629" dirty="0">
                <a:latin typeface="Times New Roman"/>
                <a:cs typeface="Times New Roman"/>
              </a:rPr>
              <a:t>,</a:t>
            </a:r>
            <a:r>
              <a:rPr lang="en-US" sz="4400" baseline="4629" dirty="0">
                <a:latin typeface="Times New Roman"/>
                <a:cs typeface="Times New Roman"/>
              </a:rPr>
              <a:t> 110</a:t>
            </a:r>
            <a:r>
              <a:rPr lang="en-US" sz="1600" dirty="0">
                <a:latin typeface="Times New Roman"/>
                <a:cs typeface="Times New Roman"/>
              </a:rPr>
              <a:t>(8)</a:t>
            </a:r>
          </a:p>
          <a:p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2523225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1108869" y="317501"/>
            <a:ext cx="12801600" cy="7884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Hamming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code:</a:t>
            </a:r>
            <a:endParaRPr sz="2400" dirty="0">
              <a:latin typeface="Times New Roman"/>
              <a:cs typeface="Times New Roman"/>
            </a:endParaRPr>
          </a:p>
          <a:p>
            <a:pPr marL="50800" marR="41910" algn="just">
              <a:lnSpc>
                <a:spcPct val="110800"/>
              </a:lnSpc>
              <a:spcBef>
                <a:spcPts val="944"/>
              </a:spcBef>
            </a:pP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Hamming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code 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a </a:t>
            </a:r>
            <a:r>
              <a:rPr sz="2400" b="1" spc="-10" dirty="0">
                <a:solidFill>
                  <a:srgbClr val="1F2023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1F2023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1F2023"/>
                </a:solidFill>
                <a:latin typeface="Times New Roman"/>
                <a:cs typeface="Times New Roman"/>
              </a:rPr>
              <a:t>error-correction codes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 can 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used </a:t>
            </a:r>
            <a:r>
              <a:rPr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detect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correct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the errors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occur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data 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2400" spc="27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moved </a:t>
            </a:r>
            <a:r>
              <a:rPr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stored from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sender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receiver.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It </a:t>
            </a:r>
            <a:r>
              <a:rPr sz="2400" spc="-30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2400" spc="24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technique developed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by</a:t>
            </a:r>
            <a:r>
              <a:rPr sz="24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R.W.</a:t>
            </a:r>
            <a:r>
              <a:rPr sz="24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Hamming</a:t>
            </a:r>
            <a:r>
              <a:rPr sz="2400" spc="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24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error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correction.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0800"/>
            <a:r>
              <a:rPr sz="2400" b="1" u="heavy" spc="-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Selecting</a:t>
            </a:r>
            <a:r>
              <a:rPr sz="2400" b="1" u="heavy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 the</a:t>
            </a:r>
            <a:r>
              <a:rPr sz="2400" b="1" u="heavy" spc="-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 number</a:t>
            </a:r>
            <a:r>
              <a:rPr sz="2400" b="1" u="heavy" spc="-30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heavy" spc="-1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parity</a:t>
            </a:r>
            <a:r>
              <a:rPr sz="2400" b="1" u="heavy" spc="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1F2023"/>
                </a:solidFill>
                <a:uFill>
                  <a:solidFill>
                    <a:srgbClr val="1F2023"/>
                  </a:solidFill>
                </a:uFill>
                <a:latin typeface="Times New Roman"/>
                <a:cs typeface="Times New Roman"/>
              </a:rPr>
              <a:t>bits:</a:t>
            </a:r>
            <a:endParaRPr sz="2400" dirty="0">
              <a:latin typeface="Times New Roman"/>
              <a:cs typeface="Times New Roman"/>
            </a:endParaRPr>
          </a:p>
          <a:p>
            <a:pPr marL="90170">
              <a:spcBef>
                <a:spcPts val="1105"/>
              </a:spcBef>
            </a:pP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number</a:t>
            </a:r>
            <a:r>
              <a:rPr sz="2400" spc="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parity</a:t>
            </a:r>
            <a:r>
              <a:rPr sz="2400" spc="-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bits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to</a:t>
            </a:r>
            <a:r>
              <a:rPr sz="24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chosen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depends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1F2023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word</a:t>
            </a:r>
            <a:r>
              <a:rPr sz="2400" spc="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3"/>
                </a:solidFill>
                <a:latin typeface="Times New Roman"/>
                <a:cs typeface="Times New Roman"/>
              </a:rPr>
              <a:t>length.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50800" marR="43180">
              <a:lnSpc>
                <a:spcPts val="139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Let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bits,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from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following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formula,</a:t>
            </a:r>
            <a:endParaRPr sz="2400" dirty="0">
              <a:latin typeface="Times New Roman"/>
              <a:cs typeface="Times New Roman"/>
            </a:endParaRPr>
          </a:p>
          <a:p>
            <a:pPr marL="2773045">
              <a:spcBef>
                <a:spcPts val="35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7" baseline="31250" dirty="0">
                <a:latin typeface="Times New Roman"/>
                <a:cs typeface="Times New Roman"/>
              </a:rPr>
              <a:t>P</a:t>
            </a:r>
            <a:r>
              <a:rPr sz="2400" spc="127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 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 marL="50800">
              <a:spcBef>
                <a:spcPts val="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50800" marR="149860">
              <a:lnSpc>
                <a:spcPct val="103299"/>
              </a:lnSpc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4-bit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transmitted,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n=4.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r>
              <a:rPr sz="2400" spc="-10" dirty="0">
                <a:latin typeface="Times New Roman"/>
                <a:cs typeface="Times New Roman"/>
              </a:rPr>
              <a:t> bits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trial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error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spcBef>
                <a:spcPts val="70"/>
              </a:spcBef>
            </a:pPr>
            <a:r>
              <a:rPr sz="2400" spc="-10" dirty="0">
                <a:latin typeface="Times New Roman"/>
                <a:cs typeface="Times New Roman"/>
              </a:rPr>
              <a:t>Let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P=2,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get,</a:t>
            </a:r>
            <a:endParaRPr sz="2400" dirty="0">
              <a:latin typeface="Times New Roman"/>
              <a:cs typeface="Times New Roman"/>
            </a:endParaRPr>
          </a:p>
          <a:p>
            <a:pPr marL="2800985"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7" baseline="31250" dirty="0">
                <a:latin typeface="Times New Roman"/>
                <a:cs typeface="Times New Roman"/>
              </a:rPr>
              <a:t>2</a:t>
            </a:r>
            <a:r>
              <a:rPr sz="2400" spc="150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 marL="50800">
              <a:spcBef>
                <a:spcPts val="75"/>
              </a:spcBef>
            </a:pP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implies</a:t>
            </a:r>
            <a:r>
              <a:rPr sz="2400" dirty="0">
                <a:latin typeface="Times New Roman"/>
                <a:cs typeface="Times New Roman"/>
              </a:rPr>
              <a:t> 4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7.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let’s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P=3.</a:t>
            </a:r>
            <a:endParaRPr sz="2400" dirty="0">
              <a:latin typeface="Times New Roman"/>
              <a:cs typeface="Times New Roman"/>
            </a:endParaRPr>
          </a:p>
          <a:p>
            <a:pPr marL="2800985"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7" baseline="31250" dirty="0">
                <a:latin typeface="Times New Roman"/>
                <a:cs typeface="Times New Roman"/>
              </a:rPr>
              <a:t>3</a:t>
            </a:r>
            <a:r>
              <a:rPr sz="2400" spc="150" baseline="31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≥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 marL="50800" marR="1935480">
              <a:lnSpc>
                <a:spcPct val="105000"/>
              </a:lnSpc>
            </a:pPr>
            <a:r>
              <a:rPr sz="2400" dirty="0">
                <a:latin typeface="Times New Roman"/>
                <a:cs typeface="Times New Roman"/>
              </a:rPr>
              <a:t>Now,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satisfies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condition.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bits,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P=3.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bit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708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2895"/>
              </p:ext>
            </p:extLst>
          </p:nvPr>
        </p:nvGraphicFramePr>
        <p:xfrm>
          <a:off x="1689894" y="1384300"/>
          <a:ext cx="7191377" cy="22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4"/>
          <p:cNvSpPr txBox="1"/>
          <p:nvPr/>
        </p:nvSpPr>
        <p:spPr>
          <a:xfrm>
            <a:off x="1363250" y="1720087"/>
            <a:ext cx="612203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Problem:</a:t>
            </a:r>
            <a:endParaRPr sz="16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1011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must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transmitted.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Construct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parity,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seven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bit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Hamming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spc="5" dirty="0">
                <a:latin typeface="Times New Roman"/>
                <a:cs typeface="Times New Roman"/>
              </a:rPr>
              <a:t> data</a:t>
            </a:r>
            <a:endParaRPr sz="16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39232"/>
              </p:ext>
            </p:extLst>
          </p:nvPr>
        </p:nvGraphicFramePr>
        <p:xfrm>
          <a:off x="1947069" y="2685673"/>
          <a:ext cx="5438775" cy="567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6"/>
          <p:cNvSpPr txBox="1"/>
          <p:nvPr/>
        </p:nvSpPr>
        <p:spPr>
          <a:xfrm>
            <a:off x="1521626" y="3264759"/>
            <a:ext cx="73656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P1</a:t>
            </a:r>
            <a:r>
              <a:rPr b="1" spc="3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checks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even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bit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positions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1,3,5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7. </a:t>
            </a:r>
            <a:r>
              <a:rPr spc="-5" dirty="0">
                <a:latin typeface="Times New Roman"/>
                <a:cs typeface="Times New Roman"/>
              </a:rPr>
              <a:t>For even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P1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must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8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19489"/>
              </p:ext>
            </p:extLst>
          </p:nvPr>
        </p:nvGraphicFramePr>
        <p:xfrm>
          <a:off x="1752922" y="4008660"/>
          <a:ext cx="5438775" cy="567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8"/>
          <p:cNvSpPr txBox="1"/>
          <p:nvPr/>
        </p:nvSpPr>
        <p:spPr>
          <a:xfrm>
            <a:off x="1331125" y="4788448"/>
            <a:ext cx="77466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P2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checks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even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bit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positions</a:t>
            </a:r>
            <a:r>
              <a:rPr dirty="0">
                <a:latin typeface="Times New Roman"/>
                <a:cs typeface="Times New Roman"/>
              </a:rPr>
              <a:t> 2,3,6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7.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even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P2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must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2227"/>
              </p:ext>
            </p:extLst>
          </p:nvPr>
        </p:nvGraphicFramePr>
        <p:xfrm>
          <a:off x="1947068" y="5367174"/>
          <a:ext cx="5438775" cy="566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0"/>
          <p:cNvSpPr txBox="1"/>
          <p:nvPr/>
        </p:nvSpPr>
        <p:spPr>
          <a:xfrm>
            <a:off x="1363250" y="6093373"/>
            <a:ext cx="82038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P3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checks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even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bit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positions</a:t>
            </a:r>
            <a:r>
              <a:rPr dirty="0">
                <a:latin typeface="Times New Roman"/>
                <a:cs typeface="Times New Roman"/>
              </a:rPr>
              <a:t> 4,5,6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7.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even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parity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P3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must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1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04789"/>
              </p:ext>
            </p:extLst>
          </p:nvPr>
        </p:nvGraphicFramePr>
        <p:xfrm>
          <a:off x="1714864" y="6699401"/>
          <a:ext cx="5438775" cy="566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1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24E9-0DFE-91FE-2E06-F59BDD04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69" y="546101"/>
            <a:ext cx="13182599" cy="9525000"/>
          </a:xfrm>
        </p:spPr>
        <p:txBody>
          <a:bodyPr>
            <a:normAutofit/>
          </a:bodyPr>
          <a:lstStyle/>
          <a:p>
            <a:pPr algn="ctr">
              <a:spcBef>
                <a:spcPts val="725"/>
              </a:spcBef>
            </a:pPr>
            <a:r>
              <a:rPr lang="en-US" sz="3200" b="1" spc="-10" dirty="0">
                <a:latin typeface="Times New Roman"/>
                <a:cs typeface="Times New Roman"/>
              </a:rPr>
              <a:t>LOGIC</a:t>
            </a:r>
            <a:r>
              <a:rPr lang="en-US" sz="3200" b="1" spc="-3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GATES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715" indent="457200">
              <a:lnSpc>
                <a:spcPct val="108300"/>
              </a:lnSpc>
              <a:spcBef>
                <a:spcPts val="500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Logic</a:t>
            </a:r>
            <a:r>
              <a:rPr lang="en-US" sz="3200" b="1" spc="80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gate</a:t>
            </a:r>
            <a:r>
              <a:rPr lang="en-US" sz="3200" b="1" spc="8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is</a:t>
            </a:r>
            <a:r>
              <a:rPr lang="en-US" sz="3200" b="1" spc="5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an</a:t>
            </a:r>
            <a:r>
              <a:rPr lang="en-US" sz="3200" b="1" spc="6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electronic</a:t>
            </a:r>
            <a:r>
              <a:rPr lang="en-US" sz="3200" b="1" spc="85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circuit</a:t>
            </a:r>
            <a:r>
              <a:rPr lang="en-US" sz="3200" b="1" spc="9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that</a:t>
            </a:r>
            <a:r>
              <a:rPr lang="en-US" sz="3200" b="1" spc="7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performs</a:t>
            </a:r>
            <a:r>
              <a:rPr lang="en-US" sz="3200" b="1" spc="7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a</a:t>
            </a:r>
            <a:r>
              <a:rPr lang="en-US" sz="3200" b="1" spc="6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Boolean</a:t>
            </a:r>
            <a:r>
              <a:rPr lang="en-US" sz="3200" b="1" spc="9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logical</a:t>
            </a:r>
            <a:r>
              <a:rPr lang="en-US" sz="3200" b="1" spc="6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operation.</a:t>
            </a:r>
            <a:r>
              <a:rPr lang="en-US" sz="3200" b="1" spc="9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A</a:t>
            </a:r>
            <a:r>
              <a:rPr lang="en-US" sz="3200" b="1" spc="6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logic</a:t>
            </a:r>
            <a:r>
              <a:rPr lang="en-US" sz="3200" b="1" spc="8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gate </a:t>
            </a:r>
            <a:r>
              <a:rPr lang="en-US" sz="3200" b="1" spc="-28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has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one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or</a:t>
            </a:r>
            <a:r>
              <a:rPr lang="en-US" sz="3200" b="1" spc="-20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more</a:t>
            </a:r>
            <a:r>
              <a:rPr lang="en-US" sz="3200" b="1" spc="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inputs </a:t>
            </a:r>
            <a:r>
              <a:rPr lang="en-US" sz="3200" b="1" spc="-5" dirty="0">
                <a:latin typeface="Times New Roman"/>
                <a:cs typeface="Times New Roman"/>
              </a:rPr>
              <a:t>but </a:t>
            </a:r>
            <a:r>
              <a:rPr lang="en-US" sz="3200" b="1" spc="-10" dirty="0">
                <a:latin typeface="Times New Roman"/>
                <a:cs typeface="Times New Roman"/>
              </a:rPr>
              <a:t>only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one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output</a:t>
            </a:r>
            <a:r>
              <a:rPr lang="en-US" sz="3200" spc="-5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927100" indent="-229235"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basic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gates are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AND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gate,</a:t>
            </a:r>
            <a:r>
              <a:rPr lang="en-US" sz="3200" spc="-5" dirty="0">
                <a:latin typeface="Times New Roman"/>
                <a:cs typeface="Times New Roman"/>
              </a:rPr>
              <a:t> OR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gate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NOT </a:t>
            </a:r>
            <a:r>
              <a:rPr lang="en-US" sz="3200" dirty="0">
                <a:latin typeface="Times New Roman"/>
                <a:cs typeface="Times New Roman"/>
              </a:rPr>
              <a:t>gate.</a:t>
            </a:r>
          </a:p>
          <a:p>
            <a:pPr marL="927100" indent="-229235"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 universal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gates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 </a:t>
            </a:r>
            <a:r>
              <a:rPr lang="en-US" sz="3200" spc="-10" dirty="0">
                <a:latin typeface="Times New Roman"/>
                <a:cs typeface="Times New Roman"/>
              </a:rPr>
              <a:t>NAND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gate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NOR gate.</a:t>
            </a:r>
            <a:endParaRPr lang="en-US" sz="3200" dirty="0">
              <a:latin typeface="Times New Roman"/>
              <a:cs typeface="Times New Roman"/>
            </a:endParaRPr>
          </a:p>
          <a:p>
            <a:pPr marL="927100" indent="-229235">
              <a:spcBef>
                <a:spcPts val="25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-5" dirty="0">
                <a:latin typeface="Times New Roman"/>
                <a:cs typeface="Times New Roman"/>
              </a:rPr>
              <a:t> special</a:t>
            </a:r>
            <a:r>
              <a:rPr lang="en-US" sz="3200" spc="-2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gates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are </a:t>
            </a:r>
            <a:r>
              <a:rPr lang="en-US" sz="3200" spc="-5" dirty="0">
                <a:latin typeface="Times New Roman"/>
                <a:cs typeface="Times New Roman"/>
              </a:rPr>
              <a:t>XOR </a:t>
            </a:r>
            <a:r>
              <a:rPr lang="en-US" sz="3200" spc="-10" dirty="0">
                <a:latin typeface="Times New Roman"/>
                <a:cs typeface="Times New Roman"/>
              </a:rPr>
              <a:t>and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XNOR.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960"/>
              </a:spcBef>
            </a:pPr>
            <a:r>
              <a:rPr lang="en-US" sz="3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</a:t>
            </a:r>
            <a:r>
              <a:rPr lang="en-US" sz="3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gate: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</a:pPr>
            <a:r>
              <a:rPr lang="en-US" sz="3200" spc="-5" dirty="0">
                <a:latin typeface="Times New Roman"/>
                <a:cs typeface="Times New Roman"/>
              </a:rPr>
              <a:t>OR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gate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is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basic</a:t>
            </a:r>
            <a:r>
              <a:rPr lang="en-US" sz="3200" spc="10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gate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which</a:t>
            </a:r>
            <a:r>
              <a:rPr lang="en-US" sz="3200" spc="9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has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two</a:t>
            </a:r>
            <a:r>
              <a:rPr lang="en-US" sz="3200" spc="10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or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latin typeface="Times New Roman"/>
                <a:cs typeface="Times New Roman"/>
              </a:rPr>
              <a:t>more</a:t>
            </a:r>
            <a:r>
              <a:rPr lang="en-US" sz="3200" spc="12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input</a:t>
            </a:r>
            <a:r>
              <a:rPr lang="en-US" sz="3200" spc="1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but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only</a:t>
            </a:r>
          </a:p>
          <a:p>
            <a:pPr marL="0" marR="5080" indent="0">
              <a:lnSpc>
                <a:spcPts val="1370"/>
              </a:lnSpc>
              <a:buNone/>
            </a:pP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one</a:t>
            </a:r>
            <a:r>
              <a:rPr lang="en-US" sz="3200" spc="8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output.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The</a:t>
            </a:r>
            <a:r>
              <a:rPr lang="en-US" sz="3200" spc="16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output</a:t>
            </a:r>
            <a:r>
              <a:rPr lang="en-US" sz="3200" spc="9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is</a:t>
            </a:r>
            <a:r>
              <a:rPr lang="en-US" sz="3200" spc="10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high</a:t>
            </a:r>
            <a:r>
              <a:rPr lang="en-US" sz="3200" spc="6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if </a:t>
            </a:r>
            <a:r>
              <a:rPr lang="en-US" sz="3200" spc="-28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any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one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of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the</a:t>
            </a:r>
            <a:r>
              <a:rPr lang="en-US" sz="3200" spc="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input is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high.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533A-6B8E-118A-7251-1C406FE6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869" y="6413500"/>
            <a:ext cx="400797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0D7066-39F8-EF6E-28E9-6A7DE591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68" y="6718300"/>
            <a:ext cx="363136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610791" y="317500"/>
            <a:ext cx="13035756" cy="1252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gate:</a:t>
            </a:r>
            <a:endParaRPr sz="2800" dirty="0">
              <a:latin typeface="Times New Roman"/>
              <a:cs typeface="Times New Roman"/>
            </a:endParaRPr>
          </a:p>
          <a:p>
            <a:pPr marL="0" marR="5080" indent="0">
              <a:lnSpc>
                <a:spcPts val="1390"/>
              </a:lnSpc>
              <a:buNone/>
            </a:pP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gate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basic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gate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more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but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only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output.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output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lang="en-US" sz="2800" spc="55" dirty="0">
              <a:latin typeface="Times New Roman"/>
              <a:cs typeface="Times New Roman"/>
            </a:endParaRPr>
          </a:p>
          <a:p>
            <a:pPr marL="0" marR="5080" indent="0">
              <a:lnSpc>
                <a:spcPts val="1390"/>
              </a:lnSpc>
              <a:buNone/>
            </a:pPr>
            <a:r>
              <a:rPr sz="2800" spc="-5" dirty="0">
                <a:latin typeface="Times New Roman"/>
                <a:cs typeface="Times New Roman"/>
              </a:rPr>
              <a:t>high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C21D2-2362-4158-E7B3-43D31809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91" y="1917700"/>
            <a:ext cx="9489678" cy="2498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CC7DE-78D3-3163-85EC-815F280F75A3}"/>
              </a:ext>
            </a:extLst>
          </p:cNvPr>
          <p:cNvSpPr txBox="1"/>
          <p:nvPr/>
        </p:nvSpPr>
        <p:spPr>
          <a:xfrm>
            <a:off x="956469" y="4331328"/>
            <a:ext cx="7154778" cy="1082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30"/>
              </a:spcBef>
            </a:pPr>
            <a:r>
              <a:rPr lang="en-US"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lang="en-US" sz="20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gate: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39370">
              <a:lnSpc>
                <a:spcPts val="1370"/>
              </a:lnSpc>
              <a:spcBef>
                <a:spcPts val="1040"/>
              </a:spcBef>
            </a:pPr>
            <a:r>
              <a:rPr lang="en-US" sz="2000" spc="-10" dirty="0">
                <a:latin typeface="Times New Roman"/>
                <a:cs typeface="Times New Roman"/>
              </a:rPr>
              <a:t>It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basic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gate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which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complements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input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signal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value.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It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also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called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as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inverter.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It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28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logic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gate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only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one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input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and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one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output.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27B86-5814-FAFF-FB2C-5C6425B2E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69" y="5956300"/>
            <a:ext cx="1054825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3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3">
            <a:extLst>
              <a:ext uri="{FF2B5EF4-FFF2-40B4-BE49-F238E27FC236}">
                <a16:creationId xmlns:a16="http://schemas.microsoft.com/office/drawing/2014/main" id="{5406209C-E48E-3301-0503-0D45A8789B61}"/>
              </a:ext>
            </a:extLst>
          </p:cNvPr>
          <p:cNvSpPr/>
          <p:nvPr/>
        </p:nvSpPr>
        <p:spPr>
          <a:xfrm>
            <a:off x="2154663" y="-1301877"/>
            <a:ext cx="309245" cy="272415"/>
          </a:xfrm>
          <a:custGeom>
            <a:avLst/>
            <a:gdLst/>
            <a:ahLst/>
            <a:cxnLst/>
            <a:rect l="l" t="t" r="r" b="b"/>
            <a:pathLst>
              <a:path w="309244" h="272414">
                <a:moveTo>
                  <a:pt x="309245" y="0"/>
                </a:moveTo>
                <a:lnTo>
                  <a:pt x="0" y="0"/>
                </a:lnTo>
                <a:lnTo>
                  <a:pt x="0" y="272415"/>
                </a:lnTo>
                <a:lnTo>
                  <a:pt x="309245" y="272415"/>
                </a:lnTo>
                <a:lnTo>
                  <a:pt x="309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08">
            <a:extLst>
              <a:ext uri="{FF2B5EF4-FFF2-40B4-BE49-F238E27FC236}">
                <a16:creationId xmlns:a16="http://schemas.microsoft.com/office/drawing/2014/main" id="{AD7FD4DC-CA82-65A2-C3F7-1F6B66E3150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4879896" y="6688313"/>
            <a:ext cx="799305" cy="22230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spcBef>
                  <a:spcPts val="50"/>
                </a:spcBef>
              </a:pPr>
              <a:t>34</a:t>
            </a:fld>
            <a:endParaRPr dirty="0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C7C25CE0-726F-AE27-16E0-57A027E2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69" y="2822595"/>
            <a:ext cx="8229600" cy="55676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575469" y="165100"/>
            <a:ext cx="13106400" cy="150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NOR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gate:</a:t>
            </a:r>
            <a:endParaRPr sz="2800" dirty="0">
              <a:latin typeface="Times New Roman"/>
              <a:cs typeface="Times New Roman"/>
            </a:endParaRPr>
          </a:p>
          <a:p>
            <a:pPr marL="0" marR="5080" indent="0">
              <a:lnSpc>
                <a:spcPct val="111700"/>
              </a:lnSpc>
              <a:spcBef>
                <a:spcPts val="960"/>
              </a:spcBef>
              <a:buNone/>
            </a:pPr>
            <a:r>
              <a:rPr sz="2800" spc="-5" dirty="0">
                <a:latin typeface="Times New Roman"/>
                <a:cs typeface="Times New Roman"/>
              </a:rPr>
              <a:t>NOR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gate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universal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gate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performs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complement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logic.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gate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but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only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output. 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output is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-10" dirty="0">
                <a:latin typeface="Times New Roman"/>
                <a:cs typeface="Times New Roman"/>
              </a:rPr>
              <a:t> only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low.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E1ED8-23C2-6507-D2AA-D3E7C06D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3" y="2070101"/>
            <a:ext cx="11728826" cy="2514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5469" y="4483955"/>
            <a:ext cx="1295400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Exclusive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(XOR)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gate: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200"/>
              </a:lnSpc>
            </a:pPr>
            <a:r>
              <a:rPr sz="2000" spc="-5" dirty="0">
                <a:latin typeface="Times New Roman"/>
                <a:cs typeface="Times New Roman"/>
              </a:rPr>
              <a:t>XOR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more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only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output.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output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high 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odd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high.</a:t>
            </a:r>
          </a:p>
          <a:p>
            <a:pPr marL="469265">
              <a:spcBef>
                <a:spcPts val="120"/>
              </a:spcBef>
            </a:pPr>
            <a:r>
              <a:rPr sz="2000" spc="-5" dirty="0">
                <a:latin typeface="Times New Roman"/>
                <a:cs typeface="Times New Roman"/>
              </a:rPr>
              <a:t>XOR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gate </a:t>
            </a:r>
            <a:r>
              <a:rPr sz="2000" spc="-3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also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called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Inequality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AE748-EB95-2E1A-907B-E0902CCF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12" y="6074500"/>
            <a:ext cx="11962016" cy="30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959" y="627633"/>
            <a:ext cx="4251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Realization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NOT,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AND,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XNOR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gate.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6160" y="1228090"/>
            <a:ext cx="1829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6159" y="2036190"/>
            <a:ext cx="1728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6159" y="2841116"/>
            <a:ext cx="18472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gate</a:t>
            </a:r>
            <a:r>
              <a:rPr sz="1200" spc="-5" dirty="0">
                <a:latin typeface="Times New Roman"/>
                <a:cs typeface="Times New Roman"/>
              </a:rPr>
              <a:t> 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008" y="4030217"/>
            <a:ext cx="1945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 gate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XNOR gate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31820" y="1202690"/>
            <a:ext cx="1195705" cy="368935"/>
            <a:chOff x="3581400" y="1202689"/>
            <a:chExt cx="1195705" cy="368935"/>
          </a:xfrm>
        </p:grpSpPr>
        <p:sp>
          <p:nvSpPr>
            <p:cNvPr id="8" name="object 8"/>
            <p:cNvSpPr/>
            <p:nvPr/>
          </p:nvSpPr>
          <p:spPr>
            <a:xfrm>
              <a:off x="3998594" y="1212532"/>
              <a:ext cx="142875" cy="349250"/>
            </a:xfrm>
            <a:custGeom>
              <a:avLst/>
              <a:gdLst/>
              <a:ahLst/>
              <a:cxnLst/>
              <a:rect l="l" t="t" r="r" b="b"/>
              <a:pathLst>
                <a:path w="142875" h="349250">
                  <a:moveTo>
                    <a:pt x="0" y="349250"/>
                  </a:moveTo>
                  <a:lnTo>
                    <a:pt x="142875" y="349250"/>
                  </a:lnTo>
                </a:path>
                <a:path w="142875" h="349250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8119" y="1212849"/>
              <a:ext cx="427355" cy="349250"/>
            </a:xfrm>
            <a:custGeom>
              <a:avLst/>
              <a:gdLst/>
              <a:ahLst/>
              <a:cxnLst/>
              <a:rect l="l" t="t" r="r" b="b"/>
              <a:pathLst>
                <a:path w="427354" h="349250">
                  <a:moveTo>
                    <a:pt x="123825" y="349250"/>
                  </a:moveTo>
                  <a:lnTo>
                    <a:pt x="184998" y="345700"/>
                  </a:lnTo>
                  <a:lnTo>
                    <a:pt x="241974" y="335520"/>
                  </a:lnTo>
                  <a:lnTo>
                    <a:pt x="293533" y="319413"/>
                  </a:lnTo>
                  <a:lnTo>
                    <a:pt x="338455" y="298084"/>
                  </a:lnTo>
                  <a:lnTo>
                    <a:pt x="375518" y="272237"/>
                  </a:lnTo>
                  <a:lnTo>
                    <a:pt x="403502" y="242575"/>
                  </a:lnTo>
                  <a:lnTo>
                    <a:pt x="427354" y="174625"/>
                  </a:lnTo>
                  <a:lnTo>
                    <a:pt x="421188" y="139446"/>
                  </a:lnTo>
                  <a:lnTo>
                    <a:pt x="375518" y="77012"/>
                  </a:lnTo>
                  <a:lnTo>
                    <a:pt x="338454" y="51165"/>
                  </a:lnTo>
                  <a:lnTo>
                    <a:pt x="293533" y="29836"/>
                  </a:lnTo>
                  <a:lnTo>
                    <a:pt x="241974" y="13729"/>
                  </a:lnTo>
                  <a:lnTo>
                    <a:pt x="184998" y="3549"/>
                  </a:lnTo>
                  <a:lnTo>
                    <a:pt x="123825" y="0"/>
                  </a:lnTo>
                </a:path>
                <a:path w="427354" h="349250">
                  <a:moveTo>
                    <a:pt x="0" y="349250"/>
                  </a:moveTo>
                  <a:lnTo>
                    <a:pt x="253" y="349250"/>
                  </a:lnTo>
                  <a:lnTo>
                    <a:pt x="634" y="349250"/>
                  </a:lnTo>
                  <a:lnTo>
                    <a:pt x="27056" y="335520"/>
                  </a:lnTo>
                  <a:lnTo>
                    <a:pt x="48656" y="298084"/>
                  </a:lnTo>
                  <a:lnTo>
                    <a:pt x="63232" y="242575"/>
                  </a:lnTo>
                  <a:lnTo>
                    <a:pt x="68579" y="174625"/>
                  </a:lnTo>
                  <a:lnTo>
                    <a:pt x="63232" y="106674"/>
                  </a:lnTo>
                  <a:lnTo>
                    <a:pt x="48656" y="51165"/>
                  </a:lnTo>
                  <a:lnTo>
                    <a:pt x="27056" y="13729"/>
                  </a:lnTo>
                  <a:lnTo>
                    <a:pt x="634" y="0"/>
                  </a:lnTo>
                  <a:lnTo>
                    <a:pt x="38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7800" y="1317307"/>
              <a:ext cx="592455" cy="69850"/>
            </a:xfrm>
            <a:custGeom>
              <a:avLst/>
              <a:gdLst/>
              <a:ahLst/>
              <a:cxnLst/>
              <a:rect l="l" t="t" r="r" b="b"/>
              <a:pathLst>
                <a:path w="592454" h="69850">
                  <a:moveTo>
                    <a:pt x="0" y="0"/>
                  </a:moveTo>
                  <a:lnTo>
                    <a:pt x="86359" y="0"/>
                  </a:lnTo>
                </a:path>
                <a:path w="592454" h="69850">
                  <a:moveTo>
                    <a:pt x="506095" y="69850"/>
                  </a:moveTo>
                  <a:lnTo>
                    <a:pt x="592454" y="6985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5475" y="1352549"/>
              <a:ext cx="67945" cy="69850"/>
            </a:xfrm>
            <a:custGeom>
              <a:avLst/>
              <a:gdLst/>
              <a:ahLst/>
              <a:cxnLst/>
              <a:rect l="l" t="t" r="r" b="b"/>
              <a:pathLst>
                <a:path w="67945" h="69850">
                  <a:moveTo>
                    <a:pt x="34036" y="69850"/>
                  </a:moveTo>
                  <a:lnTo>
                    <a:pt x="20788" y="67107"/>
                  </a:lnTo>
                  <a:lnTo>
                    <a:pt x="9969" y="59626"/>
                  </a:lnTo>
                  <a:lnTo>
                    <a:pt x="2674" y="48525"/>
                  </a:lnTo>
                  <a:lnTo>
                    <a:pt x="0" y="34925"/>
                  </a:lnTo>
                  <a:lnTo>
                    <a:pt x="2674" y="21324"/>
                  </a:lnTo>
                  <a:lnTo>
                    <a:pt x="9969" y="10223"/>
                  </a:lnTo>
                  <a:lnTo>
                    <a:pt x="20788" y="2742"/>
                  </a:lnTo>
                  <a:lnTo>
                    <a:pt x="34036" y="0"/>
                  </a:lnTo>
                  <a:lnTo>
                    <a:pt x="47210" y="2742"/>
                  </a:lnTo>
                  <a:lnTo>
                    <a:pt x="57991" y="10223"/>
                  </a:lnTo>
                  <a:lnTo>
                    <a:pt x="65272" y="21324"/>
                  </a:lnTo>
                  <a:lnTo>
                    <a:pt x="67945" y="34925"/>
                  </a:lnTo>
                  <a:lnTo>
                    <a:pt x="65272" y="48525"/>
                  </a:lnTo>
                  <a:lnTo>
                    <a:pt x="57991" y="59626"/>
                  </a:lnTo>
                  <a:lnTo>
                    <a:pt x="47210" y="67107"/>
                  </a:lnTo>
                  <a:lnTo>
                    <a:pt x="34036" y="698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1304289"/>
              <a:ext cx="1195705" cy="139700"/>
            </a:xfrm>
            <a:custGeom>
              <a:avLst/>
              <a:gdLst/>
              <a:ahLst/>
              <a:cxnLst/>
              <a:rect l="l" t="t" r="r" b="b"/>
              <a:pathLst>
                <a:path w="1195704" h="139700">
                  <a:moveTo>
                    <a:pt x="214629" y="635"/>
                  </a:moveTo>
                  <a:lnTo>
                    <a:pt x="214629" y="139700"/>
                  </a:lnTo>
                </a:path>
                <a:path w="1195704" h="139700">
                  <a:moveTo>
                    <a:pt x="210185" y="0"/>
                  </a:moveTo>
                  <a:lnTo>
                    <a:pt x="476885" y="635"/>
                  </a:lnTo>
                </a:path>
                <a:path w="1195704" h="139700">
                  <a:moveTo>
                    <a:pt x="0" y="78104"/>
                  </a:moveTo>
                  <a:lnTo>
                    <a:pt x="206375" y="78104"/>
                  </a:lnTo>
                </a:path>
                <a:path w="1195704" h="139700">
                  <a:moveTo>
                    <a:pt x="989329" y="69850"/>
                  </a:moveTo>
                  <a:lnTo>
                    <a:pt x="1195704" y="698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16758" y="1298195"/>
            <a:ext cx="6496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9565" algn="l"/>
                <a:tab pos="636270" algn="l"/>
              </a:tabLst>
            </a:pPr>
            <a:r>
              <a:rPr sz="1100" dirty="0">
                <a:latin typeface="Calibri"/>
                <a:cs typeface="Calibri"/>
              </a:rPr>
              <a:t>A	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6890" y="1276857"/>
            <a:ext cx="385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65" dirty="0">
                <a:latin typeface="Cambria Math"/>
                <a:cs typeface="Cambria Math"/>
              </a:rPr>
              <a:t>A</a:t>
            </a:r>
            <a:r>
              <a:rPr spc="-547" baseline="11574" dirty="0">
                <a:latin typeface="Cambria Math"/>
                <a:cs typeface="Cambria Math"/>
              </a:rPr>
              <a:t>̅</a:t>
            </a:r>
            <a:endParaRPr baseline="1157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1489" y="2132964"/>
            <a:ext cx="118110" cy="243204"/>
          </a:xfrm>
          <a:custGeom>
            <a:avLst/>
            <a:gdLst/>
            <a:ahLst/>
            <a:cxnLst/>
            <a:rect l="l" t="t" r="r" b="b"/>
            <a:pathLst>
              <a:path w="118110" h="243205">
                <a:moveTo>
                  <a:pt x="118110" y="0"/>
                </a:moveTo>
                <a:lnTo>
                  <a:pt x="0" y="0"/>
                </a:lnTo>
                <a:lnTo>
                  <a:pt x="0" y="243204"/>
                </a:lnTo>
                <a:lnTo>
                  <a:pt x="118110" y="243204"/>
                </a:lnTo>
                <a:lnTo>
                  <a:pt x="118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1141" y="1959992"/>
            <a:ext cx="5060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2759" algn="l"/>
              </a:tabLst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7717" y="2161159"/>
            <a:ext cx="102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05526" y="2042287"/>
            <a:ext cx="4521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A+B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49599" y="1955164"/>
            <a:ext cx="1920875" cy="356870"/>
            <a:chOff x="3599179" y="1955164"/>
            <a:chExt cx="1920875" cy="356870"/>
          </a:xfrm>
        </p:grpSpPr>
        <p:sp>
          <p:nvSpPr>
            <p:cNvPr id="20" name="object 20"/>
            <p:cNvSpPr/>
            <p:nvPr/>
          </p:nvSpPr>
          <p:spPr>
            <a:xfrm>
              <a:off x="3879214" y="1965007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8739" y="196468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5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4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6"/>
                  </a:lnTo>
                  <a:lnTo>
                    <a:pt x="63232" y="102762"/>
                  </a:lnTo>
                  <a:lnTo>
                    <a:pt x="68580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1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7944" y="206565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5" y="317"/>
                  </a:moveTo>
                  <a:lnTo>
                    <a:pt x="76834" y="317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4039" y="213296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16094" y="209930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3908" y="0"/>
                  </a:moveTo>
                  <a:lnTo>
                    <a:pt x="20734" y="2651"/>
                  </a:lnTo>
                  <a:lnTo>
                    <a:pt x="9953" y="9874"/>
                  </a:lnTo>
                  <a:lnTo>
                    <a:pt x="2672" y="20574"/>
                  </a:lnTo>
                  <a:lnTo>
                    <a:pt x="0" y="33654"/>
                  </a:lnTo>
                  <a:lnTo>
                    <a:pt x="2672" y="46735"/>
                  </a:lnTo>
                  <a:lnTo>
                    <a:pt x="9953" y="57435"/>
                  </a:lnTo>
                  <a:lnTo>
                    <a:pt x="20734" y="64658"/>
                  </a:lnTo>
                  <a:lnTo>
                    <a:pt x="33908" y="67309"/>
                  </a:lnTo>
                  <a:lnTo>
                    <a:pt x="47156" y="64658"/>
                  </a:lnTo>
                  <a:lnTo>
                    <a:pt x="57975" y="57435"/>
                  </a:lnTo>
                  <a:lnTo>
                    <a:pt x="65270" y="46735"/>
                  </a:lnTo>
                  <a:lnTo>
                    <a:pt x="67944" y="33654"/>
                  </a:lnTo>
                  <a:lnTo>
                    <a:pt x="65270" y="20574"/>
                  </a:lnTo>
                  <a:lnTo>
                    <a:pt x="57975" y="9874"/>
                  </a:lnTo>
                  <a:lnTo>
                    <a:pt x="47156" y="2651"/>
                  </a:lnTo>
                  <a:lnTo>
                    <a:pt x="33908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9179" y="2065654"/>
              <a:ext cx="1064895" cy="68580"/>
            </a:xfrm>
            <a:custGeom>
              <a:avLst/>
              <a:gdLst/>
              <a:ahLst/>
              <a:cxnLst/>
              <a:rect l="l" t="t" r="r" b="b"/>
              <a:pathLst>
                <a:path w="1064895" h="68580">
                  <a:moveTo>
                    <a:pt x="0" y="0"/>
                  </a:moveTo>
                  <a:lnTo>
                    <a:pt x="330200" y="0"/>
                  </a:lnTo>
                </a:path>
                <a:path w="1064895" h="68580">
                  <a:moveTo>
                    <a:pt x="799465" y="68579"/>
                  </a:moveTo>
                  <a:lnTo>
                    <a:pt x="1064895" y="6857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0584" y="1965642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0109" y="1965324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4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3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5"/>
                  </a:lnTo>
                  <a:lnTo>
                    <a:pt x="63232" y="102762"/>
                  </a:lnTo>
                  <a:lnTo>
                    <a:pt x="68579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0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79314" y="2066289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69789" y="2133917"/>
              <a:ext cx="592455" cy="67310"/>
            </a:xfrm>
            <a:custGeom>
              <a:avLst/>
              <a:gdLst/>
              <a:ahLst/>
              <a:cxnLst/>
              <a:rect l="l" t="t" r="r" b="b"/>
              <a:pathLst>
                <a:path w="592454" h="67310">
                  <a:moveTo>
                    <a:pt x="0" y="67309"/>
                  </a:moveTo>
                  <a:lnTo>
                    <a:pt x="86359" y="67309"/>
                  </a:lnTo>
                </a:path>
                <a:path w="592454" h="67310">
                  <a:moveTo>
                    <a:pt x="506095" y="0"/>
                  </a:moveTo>
                  <a:lnTo>
                    <a:pt x="592454" y="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7464" y="2099944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4036" y="0"/>
                  </a:moveTo>
                  <a:lnTo>
                    <a:pt x="20788" y="2651"/>
                  </a:lnTo>
                  <a:lnTo>
                    <a:pt x="9969" y="9874"/>
                  </a:lnTo>
                  <a:lnTo>
                    <a:pt x="2674" y="20574"/>
                  </a:lnTo>
                  <a:lnTo>
                    <a:pt x="0" y="33655"/>
                  </a:lnTo>
                  <a:lnTo>
                    <a:pt x="2674" y="46736"/>
                  </a:lnTo>
                  <a:lnTo>
                    <a:pt x="9969" y="57435"/>
                  </a:lnTo>
                  <a:lnTo>
                    <a:pt x="20788" y="64658"/>
                  </a:lnTo>
                  <a:lnTo>
                    <a:pt x="34036" y="67310"/>
                  </a:lnTo>
                  <a:lnTo>
                    <a:pt x="47210" y="64658"/>
                  </a:lnTo>
                  <a:lnTo>
                    <a:pt x="57991" y="57435"/>
                  </a:lnTo>
                  <a:lnTo>
                    <a:pt x="65272" y="46736"/>
                  </a:lnTo>
                  <a:lnTo>
                    <a:pt x="67945" y="33655"/>
                  </a:lnTo>
                  <a:lnTo>
                    <a:pt x="65272" y="20574"/>
                  </a:lnTo>
                  <a:lnTo>
                    <a:pt x="57991" y="9874"/>
                  </a:lnTo>
                  <a:lnTo>
                    <a:pt x="47210" y="2651"/>
                  </a:lnTo>
                  <a:lnTo>
                    <a:pt x="34036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79314" y="2065654"/>
              <a:ext cx="10795" cy="134620"/>
            </a:xfrm>
            <a:custGeom>
              <a:avLst/>
              <a:gdLst/>
              <a:ahLst/>
              <a:cxnLst/>
              <a:rect l="l" t="t" r="r" b="b"/>
              <a:pathLst>
                <a:path w="10795" h="134619">
                  <a:moveTo>
                    <a:pt x="5397" y="-9525"/>
                  </a:moveTo>
                  <a:lnTo>
                    <a:pt x="5397" y="144144"/>
                  </a:lnTo>
                </a:path>
              </a:pathLst>
            </a:custGeom>
            <a:ln w="298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7709" y="2121534"/>
              <a:ext cx="982344" cy="12700"/>
            </a:xfrm>
            <a:custGeom>
              <a:avLst/>
              <a:gdLst/>
              <a:ahLst/>
              <a:cxnLst/>
              <a:rect l="l" t="t" r="r" b="b"/>
              <a:pathLst>
                <a:path w="982345" h="12700">
                  <a:moveTo>
                    <a:pt x="0" y="12700"/>
                  </a:moveTo>
                  <a:lnTo>
                    <a:pt x="147954" y="12700"/>
                  </a:lnTo>
                </a:path>
                <a:path w="982345" h="12700">
                  <a:moveTo>
                    <a:pt x="716914" y="0"/>
                  </a:moveTo>
                  <a:lnTo>
                    <a:pt x="98234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07028" y="2652142"/>
            <a:ext cx="1066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60974" y="2865501"/>
            <a:ext cx="4184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A.B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92753" y="2599055"/>
            <a:ext cx="2254250" cy="776605"/>
            <a:chOff x="3442334" y="2599054"/>
            <a:chExt cx="2254250" cy="776605"/>
          </a:xfrm>
        </p:grpSpPr>
        <p:sp>
          <p:nvSpPr>
            <p:cNvPr id="36" name="object 36"/>
            <p:cNvSpPr/>
            <p:nvPr/>
          </p:nvSpPr>
          <p:spPr>
            <a:xfrm>
              <a:off x="4887594" y="2786697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97119" y="278637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4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3" y="0"/>
                  </a:lnTo>
                  <a:lnTo>
                    <a:pt x="634" y="0"/>
                  </a:lnTo>
                  <a:lnTo>
                    <a:pt x="27056" y="13219"/>
                  </a:lnTo>
                  <a:lnTo>
                    <a:pt x="48656" y="49275"/>
                  </a:lnTo>
                  <a:lnTo>
                    <a:pt x="63232" y="102762"/>
                  </a:lnTo>
                  <a:lnTo>
                    <a:pt x="68579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4" y="336550"/>
                  </a:lnTo>
                  <a:lnTo>
                    <a:pt x="380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76799" y="2887662"/>
              <a:ext cx="86360" cy="134620"/>
            </a:xfrm>
            <a:custGeom>
              <a:avLst/>
              <a:gdLst/>
              <a:ahLst/>
              <a:cxnLst/>
              <a:rect l="l" t="t" r="r" b="b"/>
              <a:pathLst>
                <a:path w="86360" h="134619">
                  <a:moveTo>
                    <a:pt x="0" y="0"/>
                  </a:moveTo>
                  <a:lnTo>
                    <a:pt x="86359" y="0"/>
                  </a:lnTo>
                </a:path>
                <a:path w="86360" h="134619">
                  <a:moveTo>
                    <a:pt x="0" y="134620"/>
                  </a:moveTo>
                  <a:lnTo>
                    <a:pt x="86359" y="13462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92419" y="295465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5" y="317"/>
                  </a:moveTo>
                  <a:lnTo>
                    <a:pt x="76834" y="317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24474" y="292099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3909" y="0"/>
                  </a:moveTo>
                  <a:lnTo>
                    <a:pt x="20734" y="2651"/>
                  </a:lnTo>
                  <a:lnTo>
                    <a:pt x="9953" y="9874"/>
                  </a:lnTo>
                  <a:lnTo>
                    <a:pt x="2672" y="20574"/>
                  </a:lnTo>
                  <a:lnTo>
                    <a:pt x="0" y="33654"/>
                  </a:lnTo>
                  <a:lnTo>
                    <a:pt x="2672" y="46735"/>
                  </a:lnTo>
                  <a:lnTo>
                    <a:pt x="9953" y="57435"/>
                  </a:lnTo>
                  <a:lnTo>
                    <a:pt x="20734" y="64658"/>
                  </a:lnTo>
                  <a:lnTo>
                    <a:pt x="33909" y="67309"/>
                  </a:lnTo>
                  <a:lnTo>
                    <a:pt x="47156" y="64658"/>
                  </a:lnTo>
                  <a:lnTo>
                    <a:pt x="57975" y="57435"/>
                  </a:lnTo>
                  <a:lnTo>
                    <a:pt x="65270" y="46735"/>
                  </a:lnTo>
                  <a:lnTo>
                    <a:pt x="67945" y="33654"/>
                  </a:lnTo>
                  <a:lnTo>
                    <a:pt x="65270" y="20574"/>
                  </a:lnTo>
                  <a:lnTo>
                    <a:pt x="57975" y="9874"/>
                  </a:lnTo>
                  <a:lnTo>
                    <a:pt x="47156" y="2651"/>
                  </a:lnTo>
                  <a:lnTo>
                    <a:pt x="3390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67149" y="2608897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6674" y="260857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4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3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5"/>
                  </a:lnTo>
                  <a:lnTo>
                    <a:pt x="63232" y="102762"/>
                  </a:lnTo>
                  <a:lnTo>
                    <a:pt x="68579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0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56354" y="2709862"/>
              <a:ext cx="86360" cy="134620"/>
            </a:xfrm>
            <a:custGeom>
              <a:avLst/>
              <a:gdLst/>
              <a:ahLst/>
              <a:cxnLst/>
              <a:rect l="l" t="t" r="r" b="b"/>
              <a:pathLst>
                <a:path w="86360" h="134619">
                  <a:moveTo>
                    <a:pt x="0" y="0"/>
                  </a:moveTo>
                  <a:lnTo>
                    <a:pt x="86359" y="0"/>
                  </a:lnTo>
                </a:path>
                <a:path w="86360" h="134619">
                  <a:moveTo>
                    <a:pt x="0" y="134620"/>
                  </a:moveTo>
                  <a:lnTo>
                    <a:pt x="86359" y="13462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71974" y="277685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5" y="317"/>
                  </a:moveTo>
                  <a:lnTo>
                    <a:pt x="76834" y="317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04029" y="274319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4036" y="0"/>
                  </a:moveTo>
                  <a:lnTo>
                    <a:pt x="20788" y="2651"/>
                  </a:lnTo>
                  <a:lnTo>
                    <a:pt x="9969" y="9874"/>
                  </a:lnTo>
                  <a:lnTo>
                    <a:pt x="2674" y="20574"/>
                  </a:lnTo>
                  <a:lnTo>
                    <a:pt x="0" y="33654"/>
                  </a:lnTo>
                  <a:lnTo>
                    <a:pt x="2674" y="46735"/>
                  </a:lnTo>
                  <a:lnTo>
                    <a:pt x="9969" y="57435"/>
                  </a:lnTo>
                  <a:lnTo>
                    <a:pt x="20788" y="64658"/>
                  </a:lnTo>
                  <a:lnTo>
                    <a:pt x="34036" y="67309"/>
                  </a:lnTo>
                  <a:lnTo>
                    <a:pt x="47210" y="64658"/>
                  </a:lnTo>
                  <a:lnTo>
                    <a:pt x="57991" y="57435"/>
                  </a:lnTo>
                  <a:lnTo>
                    <a:pt x="65272" y="46735"/>
                  </a:lnTo>
                  <a:lnTo>
                    <a:pt x="67945" y="33654"/>
                  </a:lnTo>
                  <a:lnTo>
                    <a:pt x="65272" y="20574"/>
                  </a:lnTo>
                  <a:lnTo>
                    <a:pt x="57991" y="9874"/>
                  </a:lnTo>
                  <a:lnTo>
                    <a:pt x="47210" y="2651"/>
                  </a:lnTo>
                  <a:lnTo>
                    <a:pt x="34036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76674" y="2709544"/>
              <a:ext cx="0" cy="135255"/>
            </a:xfrm>
            <a:custGeom>
              <a:avLst/>
              <a:gdLst/>
              <a:ahLst/>
              <a:cxnLst/>
              <a:rect l="l" t="t" r="r" b="b"/>
              <a:pathLst>
                <a:path h="135255">
                  <a:moveTo>
                    <a:pt x="0" y="0"/>
                  </a:moveTo>
                  <a:lnTo>
                    <a:pt x="0" y="13525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39919" y="2780029"/>
              <a:ext cx="478155" cy="107950"/>
            </a:xfrm>
            <a:custGeom>
              <a:avLst/>
              <a:gdLst/>
              <a:ahLst/>
              <a:cxnLst/>
              <a:rect l="l" t="t" r="r" b="b"/>
              <a:pathLst>
                <a:path w="478154" h="107950">
                  <a:moveTo>
                    <a:pt x="0" y="0"/>
                  </a:moveTo>
                  <a:lnTo>
                    <a:pt x="238759" y="0"/>
                  </a:lnTo>
                  <a:lnTo>
                    <a:pt x="238759" y="107950"/>
                  </a:lnTo>
                  <a:lnTo>
                    <a:pt x="478154" y="1079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58894" y="3029267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68419" y="302894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4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3" y="0"/>
                  </a:lnTo>
                  <a:lnTo>
                    <a:pt x="634" y="0"/>
                  </a:lnTo>
                  <a:lnTo>
                    <a:pt x="27056" y="13219"/>
                  </a:lnTo>
                  <a:lnTo>
                    <a:pt x="48656" y="49275"/>
                  </a:lnTo>
                  <a:lnTo>
                    <a:pt x="63232" y="102762"/>
                  </a:lnTo>
                  <a:lnTo>
                    <a:pt x="68579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4" y="336550"/>
                  </a:lnTo>
                  <a:lnTo>
                    <a:pt x="380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57624" y="312991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5" y="317"/>
                  </a:moveTo>
                  <a:lnTo>
                    <a:pt x="76834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48099" y="3197542"/>
              <a:ext cx="592455" cy="67310"/>
            </a:xfrm>
            <a:custGeom>
              <a:avLst/>
              <a:gdLst/>
              <a:ahLst/>
              <a:cxnLst/>
              <a:rect l="l" t="t" r="r" b="b"/>
              <a:pathLst>
                <a:path w="592454" h="67310">
                  <a:moveTo>
                    <a:pt x="0" y="67309"/>
                  </a:moveTo>
                  <a:lnTo>
                    <a:pt x="86359" y="67309"/>
                  </a:lnTo>
                </a:path>
                <a:path w="592454" h="67310">
                  <a:moveTo>
                    <a:pt x="506095" y="0"/>
                  </a:moveTo>
                  <a:lnTo>
                    <a:pt x="592454" y="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95774" y="316356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3909" y="0"/>
                  </a:moveTo>
                  <a:lnTo>
                    <a:pt x="20734" y="2651"/>
                  </a:lnTo>
                  <a:lnTo>
                    <a:pt x="9953" y="9874"/>
                  </a:lnTo>
                  <a:lnTo>
                    <a:pt x="2672" y="20574"/>
                  </a:lnTo>
                  <a:lnTo>
                    <a:pt x="0" y="33655"/>
                  </a:lnTo>
                  <a:lnTo>
                    <a:pt x="2672" y="46736"/>
                  </a:lnTo>
                  <a:lnTo>
                    <a:pt x="9953" y="57435"/>
                  </a:lnTo>
                  <a:lnTo>
                    <a:pt x="20734" y="64658"/>
                  </a:lnTo>
                  <a:lnTo>
                    <a:pt x="33909" y="67310"/>
                  </a:lnTo>
                  <a:lnTo>
                    <a:pt x="47156" y="64658"/>
                  </a:lnTo>
                  <a:lnTo>
                    <a:pt x="57975" y="57435"/>
                  </a:lnTo>
                  <a:lnTo>
                    <a:pt x="65270" y="46736"/>
                  </a:lnTo>
                  <a:lnTo>
                    <a:pt x="67945" y="33655"/>
                  </a:lnTo>
                  <a:lnTo>
                    <a:pt x="65270" y="20574"/>
                  </a:lnTo>
                  <a:lnTo>
                    <a:pt x="57975" y="9874"/>
                  </a:lnTo>
                  <a:lnTo>
                    <a:pt x="47156" y="2651"/>
                  </a:lnTo>
                  <a:lnTo>
                    <a:pt x="3390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0639" y="3093084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19">
                  <a:moveTo>
                    <a:pt x="0" y="0"/>
                  </a:moveTo>
                  <a:lnTo>
                    <a:pt x="0" y="13462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03724" y="3022599"/>
              <a:ext cx="561975" cy="175260"/>
            </a:xfrm>
            <a:custGeom>
              <a:avLst/>
              <a:gdLst/>
              <a:ahLst/>
              <a:cxnLst/>
              <a:rect l="l" t="t" r="r" b="b"/>
              <a:pathLst>
                <a:path w="561975" h="175260">
                  <a:moveTo>
                    <a:pt x="0" y="175259"/>
                  </a:moveTo>
                  <a:lnTo>
                    <a:pt x="280670" y="175259"/>
                  </a:lnTo>
                  <a:lnTo>
                    <a:pt x="280670" y="0"/>
                  </a:lnTo>
                  <a:lnTo>
                    <a:pt x="5619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42334" y="2776854"/>
              <a:ext cx="2254250" cy="368935"/>
            </a:xfrm>
            <a:custGeom>
              <a:avLst/>
              <a:gdLst/>
              <a:ahLst/>
              <a:cxnLst/>
              <a:rect l="l" t="t" r="r" b="b"/>
              <a:pathLst>
                <a:path w="2254250" h="368935">
                  <a:moveTo>
                    <a:pt x="36829" y="634"/>
                  </a:moveTo>
                  <a:lnTo>
                    <a:pt x="434339" y="0"/>
                  </a:lnTo>
                </a:path>
                <a:path w="2254250" h="368935">
                  <a:moveTo>
                    <a:pt x="0" y="368934"/>
                  </a:moveTo>
                  <a:lnTo>
                    <a:pt x="424814" y="368934"/>
                  </a:lnTo>
                </a:path>
                <a:path w="2254250" h="368935">
                  <a:moveTo>
                    <a:pt x="1988819" y="178434"/>
                  </a:moveTo>
                  <a:lnTo>
                    <a:pt x="2254250" y="17843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063004" y="4045458"/>
            <a:ext cx="7689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B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665" dirty="0">
                <a:latin typeface="Cambria Math"/>
                <a:cs typeface="Cambria Math"/>
              </a:rPr>
              <a:t>A</a:t>
            </a:r>
            <a:r>
              <a:rPr sz="1650" baseline="10101" dirty="0">
                <a:latin typeface="Cambria Math"/>
                <a:cs typeface="Cambria Math"/>
              </a:rPr>
              <a:t>̅</a:t>
            </a:r>
            <a:r>
              <a:rPr sz="1650" spc="60" baseline="10101" dirty="0">
                <a:latin typeface="Cambria Math"/>
                <a:cs typeface="Cambria Math"/>
              </a:rPr>
              <a:t> </a:t>
            </a:r>
            <a:r>
              <a:rPr sz="1100" spc="-655" dirty="0">
                <a:latin typeface="Cambria Math"/>
                <a:cs typeface="Cambria Math"/>
              </a:rPr>
              <a:t>B</a:t>
            </a:r>
            <a:r>
              <a:rPr sz="1650" baseline="10101" dirty="0">
                <a:latin typeface="Cambria Math"/>
                <a:cs typeface="Cambria Math"/>
              </a:rPr>
              <a:t>̅</a:t>
            </a:r>
            <a:endParaRPr sz="1650" baseline="10101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88158" y="3081909"/>
            <a:ext cx="214629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12700"/>
            <a:r>
              <a:rPr sz="110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80059" y="4774184"/>
            <a:ext cx="6499860" cy="520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08990" algn="ctr"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101600"/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Simplification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expressions</a:t>
            </a:r>
            <a:endParaRPr sz="1200">
              <a:latin typeface="Times New Roman"/>
              <a:cs typeface="Times New Roman"/>
            </a:endParaRPr>
          </a:p>
          <a:p>
            <a:pPr marL="101600" marR="95250" algn="just">
              <a:lnSpc>
                <a:spcPct val="110100"/>
              </a:lnSpc>
              <a:spcBef>
                <a:spcPts val="98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product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Boolean </a:t>
            </a:r>
            <a:r>
              <a:rPr sz="1200" spc="-10" dirty="0">
                <a:latin typeface="Times New Roman"/>
                <a:cs typeface="Times New Roman"/>
              </a:rPr>
              <a:t>variables, </a:t>
            </a:r>
            <a:r>
              <a:rPr sz="1200" spc="-5" dirty="0">
                <a:latin typeface="Times New Roman"/>
                <a:cs typeface="Times New Roman"/>
              </a:rPr>
              <a:t>complemented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uncomplemented </a:t>
            </a:r>
            <a:r>
              <a:rPr sz="1200" dirty="0">
                <a:latin typeface="Times New Roman"/>
                <a:cs typeface="Times New Roman"/>
              </a:rPr>
              <a:t>form </a:t>
            </a:r>
            <a:r>
              <a:rPr sz="1200" spc="-3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product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term.</a:t>
            </a:r>
            <a:endParaRPr sz="1200">
              <a:latin typeface="Times New Roman"/>
              <a:cs typeface="Times New Roman"/>
            </a:endParaRPr>
          </a:p>
          <a:p>
            <a:pPr marL="101600" algn="just">
              <a:spcBef>
                <a:spcPts val="215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55" dirty="0">
                <a:latin typeface="Cambria Math"/>
                <a:cs typeface="Cambria Math"/>
              </a:rPr>
              <a:t>B</a:t>
            </a:r>
            <a:r>
              <a:rPr spc="-532" baseline="11574" dirty="0">
                <a:latin typeface="Cambria Math"/>
                <a:cs typeface="Cambria Math"/>
              </a:rPr>
              <a:t>̅</a:t>
            </a:r>
            <a:r>
              <a:rPr spc="127" baseline="11574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C, 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4" dirty="0">
                <a:latin typeface="Cambria Math"/>
                <a:cs typeface="Cambria Math"/>
              </a:rPr>
              <a:t>C</a:t>
            </a:r>
            <a:r>
              <a:rPr spc="-307" baseline="11574" dirty="0">
                <a:latin typeface="Cambria Math"/>
                <a:cs typeface="Cambria Math"/>
              </a:rPr>
              <a:t>̅</a:t>
            </a:r>
            <a:r>
              <a:rPr sz="1200" spc="-204" dirty="0">
                <a:latin typeface="Times New Roman"/>
                <a:cs typeface="Times New Roman"/>
              </a:rPr>
              <a:t>,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365" dirty="0">
                <a:latin typeface="Cambria Math"/>
                <a:cs typeface="Cambria Math"/>
              </a:rPr>
              <a:t>A</a:t>
            </a:r>
            <a:r>
              <a:rPr spc="-547" baseline="11574" dirty="0">
                <a:latin typeface="Cambria Math"/>
                <a:cs typeface="Cambria Math"/>
              </a:rPr>
              <a:t>̅</a:t>
            </a:r>
            <a:r>
              <a:rPr spc="89" baseline="11574" dirty="0">
                <a:latin typeface="Cambria Math"/>
                <a:cs typeface="Cambria Math"/>
              </a:rPr>
              <a:t> </a:t>
            </a:r>
            <a:r>
              <a:rPr sz="1200" spc="-355" dirty="0">
                <a:latin typeface="Cambria Math"/>
                <a:cs typeface="Cambria Math"/>
              </a:rPr>
              <a:t>B</a:t>
            </a:r>
            <a:r>
              <a:rPr spc="-532" baseline="11574" dirty="0">
                <a:latin typeface="Cambria Math"/>
                <a:cs typeface="Cambria Math"/>
              </a:rPr>
              <a:t>̅</a:t>
            </a:r>
            <a:r>
              <a:rPr spc="135" baseline="11574" dirty="0">
                <a:latin typeface="Cambria Math"/>
                <a:cs typeface="Cambria Math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 marL="101600" marR="93980" algn="just">
              <a:lnSpc>
                <a:spcPct val="110000"/>
              </a:lnSpc>
              <a:spcBef>
                <a:spcPts val="98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Boolean </a:t>
            </a:r>
            <a:r>
              <a:rPr sz="1200" spc="-5" dirty="0">
                <a:latin typeface="Times New Roman"/>
                <a:cs typeface="Times New Roman"/>
              </a:rPr>
              <a:t>variables, </a:t>
            </a:r>
            <a:r>
              <a:rPr sz="1200" spc="-10" dirty="0">
                <a:latin typeface="Times New Roman"/>
                <a:cs typeface="Times New Roman"/>
              </a:rPr>
              <a:t>complemented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uncomplemented </a:t>
            </a:r>
            <a:r>
              <a:rPr sz="1200" dirty="0">
                <a:latin typeface="Times New Roman"/>
                <a:cs typeface="Times New Roman"/>
              </a:rPr>
              <a:t>form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sum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term.</a:t>
            </a:r>
            <a:endParaRPr sz="1200">
              <a:latin typeface="Times New Roman"/>
              <a:cs typeface="Times New Roman"/>
            </a:endParaRPr>
          </a:p>
          <a:p>
            <a:pPr marL="101600">
              <a:spcBef>
                <a:spcPts val="240"/>
              </a:spcBef>
            </a:pP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710" dirty="0">
                <a:latin typeface="Cambria Math"/>
                <a:cs typeface="Cambria Math"/>
              </a:rPr>
              <a:t>B</a:t>
            </a:r>
            <a:r>
              <a:rPr baseline="11574" dirty="0">
                <a:latin typeface="Cambria Math"/>
                <a:cs typeface="Cambria Math"/>
              </a:rPr>
              <a:t>̅</a:t>
            </a:r>
            <a:r>
              <a:rPr spc="127" baseline="11574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2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  </a:t>
            </a:r>
            <a:r>
              <a:rPr sz="1200" spc="5" dirty="0">
                <a:latin typeface="Times New Roman"/>
                <a:cs typeface="Times New Roman"/>
              </a:rPr>
              <a:t>(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spc="-725" dirty="0">
                <a:latin typeface="Cambria Math"/>
                <a:cs typeface="Cambria Math"/>
              </a:rPr>
              <a:t>A</a:t>
            </a:r>
            <a:r>
              <a:rPr baseline="11574" dirty="0">
                <a:latin typeface="Cambria Math"/>
                <a:cs typeface="Cambria Math"/>
              </a:rPr>
              <a:t>̅</a:t>
            </a:r>
            <a:r>
              <a:rPr spc="127" baseline="11574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710" dirty="0">
                <a:latin typeface="Cambria Math"/>
                <a:cs typeface="Cambria Math"/>
              </a:rPr>
              <a:t>B</a:t>
            </a:r>
            <a:r>
              <a:rPr baseline="11574" dirty="0">
                <a:latin typeface="Cambria Math"/>
                <a:cs typeface="Cambria Math"/>
              </a:rPr>
              <a:t>̅</a:t>
            </a:r>
            <a:r>
              <a:rPr spc="127" baseline="11574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01600" marR="88265" algn="just">
              <a:lnSpc>
                <a:spcPct val="110000"/>
              </a:lnSpc>
              <a:spcBef>
                <a:spcPts val="98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products (SOP):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logical </a:t>
            </a: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logical </a:t>
            </a:r>
            <a:r>
              <a:rPr sz="1200" dirty="0">
                <a:latin typeface="Times New Roman"/>
                <a:cs typeface="Times New Roman"/>
              </a:rPr>
              <a:t>product </a:t>
            </a:r>
            <a:r>
              <a:rPr sz="1200" spc="-5" dirty="0">
                <a:latin typeface="Times New Roman"/>
                <a:cs typeface="Times New Roman"/>
              </a:rPr>
              <a:t>terms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known as </a:t>
            </a:r>
            <a:r>
              <a:rPr sz="1200" dirty="0">
                <a:latin typeface="Times New Roman"/>
                <a:cs typeface="Times New Roman"/>
              </a:rPr>
              <a:t>sum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products.</a:t>
            </a:r>
            <a:endParaRPr sz="1200">
              <a:latin typeface="Times New Roman"/>
              <a:cs typeface="Times New Roman"/>
            </a:endParaRPr>
          </a:p>
          <a:p>
            <a:pPr marL="101600" algn="just">
              <a:spcBef>
                <a:spcPts val="215"/>
              </a:spcBef>
            </a:pP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710" dirty="0">
                <a:latin typeface="Cambria Math"/>
                <a:cs typeface="Cambria Math"/>
              </a:rPr>
              <a:t>B</a:t>
            </a:r>
            <a:r>
              <a:rPr baseline="11574" dirty="0">
                <a:latin typeface="Cambria Math"/>
                <a:cs typeface="Cambria Math"/>
              </a:rPr>
              <a:t>̅</a:t>
            </a:r>
            <a:r>
              <a:rPr spc="127" baseline="11574" dirty="0">
                <a:latin typeface="Cambria Math"/>
                <a:cs typeface="Cambria Math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605" dirty="0">
                <a:latin typeface="Cambria Math"/>
                <a:cs typeface="Cambria Math"/>
              </a:rPr>
              <a:t>C</a:t>
            </a:r>
            <a:r>
              <a:rPr baseline="11574" dirty="0">
                <a:latin typeface="Cambria Math"/>
                <a:cs typeface="Cambria Math"/>
              </a:rPr>
              <a:t>̅</a:t>
            </a:r>
            <a:r>
              <a:rPr spc="195" baseline="11574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01600" marR="93980" algn="just">
              <a:lnSpc>
                <a:spcPct val="110000"/>
              </a:lnSpc>
              <a:spcBef>
                <a:spcPts val="101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(POS):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logical </a:t>
            </a:r>
            <a:r>
              <a:rPr sz="1200" spc="-5" dirty="0">
                <a:latin typeface="Times New Roman"/>
                <a:cs typeface="Times New Roman"/>
              </a:rPr>
              <a:t>product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two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more logical </a:t>
            </a:r>
            <a:r>
              <a:rPr sz="1200" dirty="0">
                <a:latin typeface="Times New Roman"/>
                <a:cs typeface="Times New Roman"/>
              </a:rPr>
              <a:t>sum terms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product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sum.</a:t>
            </a:r>
            <a:endParaRPr sz="1200">
              <a:latin typeface="Times New Roman"/>
              <a:cs typeface="Times New Roman"/>
            </a:endParaRPr>
          </a:p>
          <a:p>
            <a:pPr marL="101600"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Example: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40" dirty="0">
                <a:latin typeface="Cambria Math"/>
                <a:cs typeface="Cambria Math"/>
              </a:rPr>
              <a:t>B</a:t>
            </a:r>
            <a:r>
              <a:rPr spc="-359" baseline="11574" dirty="0">
                <a:latin typeface="Cambria Math"/>
                <a:cs typeface="Cambria Math"/>
              </a:rPr>
              <a:t>̅</a:t>
            </a:r>
            <a:r>
              <a:rPr sz="1200" spc="-240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 (B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5" dirty="0">
                <a:latin typeface="Times New Roman"/>
                <a:cs typeface="Times New Roman"/>
              </a:rPr>
              <a:t>C)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B)</a:t>
            </a:r>
            <a:endParaRPr sz="1200">
              <a:latin typeface="Times New Roman"/>
              <a:cs typeface="Times New Roman"/>
            </a:endParaRPr>
          </a:p>
          <a:p>
            <a:pPr marL="101600" marR="91440" algn="just">
              <a:lnSpc>
                <a:spcPct val="110900"/>
              </a:lnSpc>
              <a:spcBef>
                <a:spcPts val="994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Canonical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SOP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(or)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Standard SOP expression: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Boolean </a:t>
            </a:r>
            <a:r>
              <a:rPr sz="1200" dirty="0">
                <a:latin typeface="Times New Roman"/>
                <a:cs typeface="Times New Roman"/>
              </a:rPr>
              <a:t>expression </a:t>
            </a:r>
            <a:r>
              <a:rPr sz="1200" spc="-5" dirty="0">
                <a:latin typeface="Times New Roman"/>
                <a:cs typeface="Times New Roman"/>
              </a:rPr>
              <a:t>containing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input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each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product </a:t>
            </a:r>
            <a:r>
              <a:rPr sz="1200" spc="5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complemented </a:t>
            </a:r>
            <a:r>
              <a:rPr sz="1200" spc="1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uncomplemented </a:t>
            </a:r>
            <a:r>
              <a:rPr sz="1200" dirty="0">
                <a:latin typeface="Times New Roman"/>
                <a:cs typeface="Times New Roman"/>
              </a:rPr>
              <a:t>form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canonical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expression.</a:t>
            </a:r>
            <a:endParaRPr sz="1200">
              <a:latin typeface="Times New Roman"/>
              <a:cs typeface="Times New Roman"/>
            </a:endParaRPr>
          </a:p>
          <a:p>
            <a:pPr marL="101600" marR="92075" algn="just">
              <a:lnSpc>
                <a:spcPct val="110000"/>
              </a:lnSpc>
              <a:spcBef>
                <a:spcPts val="100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Canonical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 (or)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Standard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expression: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Boolean </a:t>
            </a:r>
            <a:r>
              <a:rPr sz="1200" dirty="0">
                <a:latin typeface="Times New Roman"/>
                <a:cs typeface="Times New Roman"/>
              </a:rPr>
              <a:t>expression </a:t>
            </a:r>
            <a:r>
              <a:rPr sz="1200" spc="-5" dirty="0">
                <a:latin typeface="Times New Roman"/>
                <a:cs typeface="Times New Roman"/>
              </a:rPr>
              <a:t>containing all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input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each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sum </a:t>
            </a:r>
            <a:r>
              <a:rPr sz="1200" spc="5" dirty="0">
                <a:latin typeface="Times New Roman"/>
                <a:cs typeface="Times New Roman"/>
              </a:rPr>
              <a:t>term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complemented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uncomplemented </a:t>
            </a:r>
            <a:r>
              <a:rPr sz="1200" dirty="0">
                <a:latin typeface="Times New Roman"/>
                <a:cs typeface="Times New Roman"/>
              </a:rPr>
              <a:t>form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canonical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expression.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90519" y="3527425"/>
            <a:ext cx="3373120" cy="1476375"/>
            <a:chOff x="3340100" y="3527424"/>
            <a:chExt cx="3373120" cy="1476375"/>
          </a:xfrm>
        </p:grpSpPr>
        <p:sp>
          <p:nvSpPr>
            <p:cNvPr id="60" name="object 60"/>
            <p:cNvSpPr/>
            <p:nvPr/>
          </p:nvSpPr>
          <p:spPr>
            <a:xfrm>
              <a:off x="5882639" y="4008119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5">
                  <a:moveTo>
                    <a:pt x="-9525" y="317"/>
                  </a:moveTo>
                  <a:lnTo>
                    <a:pt x="133350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82639" y="4344669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5">
                  <a:moveTo>
                    <a:pt x="-9525" y="317"/>
                  </a:moveTo>
                  <a:lnTo>
                    <a:pt x="133350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82639" y="400811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5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4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6"/>
                  </a:lnTo>
                  <a:lnTo>
                    <a:pt x="63232" y="102762"/>
                  </a:lnTo>
                  <a:lnTo>
                    <a:pt x="68580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1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62320" y="4109402"/>
              <a:ext cx="86360" cy="134620"/>
            </a:xfrm>
            <a:custGeom>
              <a:avLst/>
              <a:gdLst/>
              <a:ahLst/>
              <a:cxnLst/>
              <a:rect l="l" t="t" r="r" b="b"/>
              <a:pathLst>
                <a:path w="86360" h="134620">
                  <a:moveTo>
                    <a:pt x="0" y="0"/>
                  </a:moveTo>
                  <a:lnTo>
                    <a:pt x="86359" y="0"/>
                  </a:lnTo>
                </a:path>
                <a:path w="86360" h="134620">
                  <a:moveTo>
                    <a:pt x="0" y="134620"/>
                  </a:moveTo>
                  <a:lnTo>
                    <a:pt x="86359" y="13462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77939" y="417639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09995" y="414273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3908" y="0"/>
                  </a:moveTo>
                  <a:lnTo>
                    <a:pt x="20734" y="2651"/>
                  </a:lnTo>
                  <a:lnTo>
                    <a:pt x="9953" y="9874"/>
                  </a:lnTo>
                  <a:lnTo>
                    <a:pt x="2672" y="20574"/>
                  </a:lnTo>
                  <a:lnTo>
                    <a:pt x="0" y="33654"/>
                  </a:lnTo>
                  <a:lnTo>
                    <a:pt x="2672" y="46735"/>
                  </a:lnTo>
                  <a:lnTo>
                    <a:pt x="9953" y="57435"/>
                  </a:lnTo>
                  <a:lnTo>
                    <a:pt x="20734" y="64658"/>
                  </a:lnTo>
                  <a:lnTo>
                    <a:pt x="33908" y="67310"/>
                  </a:lnTo>
                  <a:lnTo>
                    <a:pt x="47156" y="64658"/>
                  </a:lnTo>
                  <a:lnTo>
                    <a:pt x="57975" y="57435"/>
                  </a:lnTo>
                  <a:lnTo>
                    <a:pt x="65270" y="46735"/>
                  </a:lnTo>
                  <a:lnTo>
                    <a:pt x="67944" y="33654"/>
                  </a:lnTo>
                  <a:lnTo>
                    <a:pt x="65270" y="20574"/>
                  </a:lnTo>
                  <a:lnTo>
                    <a:pt x="57975" y="9874"/>
                  </a:lnTo>
                  <a:lnTo>
                    <a:pt x="47156" y="2651"/>
                  </a:lnTo>
                  <a:lnTo>
                    <a:pt x="33908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5205" y="3537267"/>
              <a:ext cx="142875" cy="336550"/>
            </a:xfrm>
            <a:custGeom>
              <a:avLst/>
              <a:gdLst/>
              <a:ahLst/>
              <a:cxnLst/>
              <a:rect l="l" t="t" r="r" b="b"/>
              <a:pathLst>
                <a:path w="142875" h="336550">
                  <a:moveTo>
                    <a:pt x="0" y="0"/>
                  </a:moveTo>
                  <a:lnTo>
                    <a:pt x="142875" y="0"/>
                  </a:lnTo>
                </a:path>
                <a:path w="142875" h="336550">
                  <a:moveTo>
                    <a:pt x="0" y="336550"/>
                  </a:moveTo>
                  <a:lnTo>
                    <a:pt x="142875" y="33655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24730" y="353694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5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4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5"/>
                  </a:lnTo>
                  <a:lnTo>
                    <a:pt x="63232" y="102762"/>
                  </a:lnTo>
                  <a:lnTo>
                    <a:pt x="68580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1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13935" y="363791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04410" y="3705542"/>
              <a:ext cx="592455" cy="67310"/>
            </a:xfrm>
            <a:custGeom>
              <a:avLst/>
              <a:gdLst/>
              <a:ahLst/>
              <a:cxnLst/>
              <a:rect l="l" t="t" r="r" b="b"/>
              <a:pathLst>
                <a:path w="592454" h="67310">
                  <a:moveTo>
                    <a:pt x="0" y="67309"/>
                  </a:moveTo>
                  <a:lnTo>
                    <a:pt x="86359" y="67309"/>
                  </a:lnTo>
                </a:path>
                <a:path w="592454" h="67310">
                  <a:moveTo>
                    <a:pt x="506094" y="0"/>
                  </a:moveTo>
                  <a:lnTo>
                    <a:pt x="592454" y="0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2085" y="367156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4036" y="0"/>
                  </a:moveTo>
                  <a:lnTo>
                    <a:pt x="20788" y="2651"/>
                  </a:lnTo>
                  <a:lnTo>
                    <a:pt x="9969" y="9874"/>
                  </a:lnTo>
                  <a:lnTo>
                    <a:pt x="2674" y="20574"/>
                  </a:lnTo>
                  <a:lnTo>
                    <a:pt x="0" y="33655"/>
                  </a:lnTo>
                  <a:lnTo>
                    <a:pt x="2674" y="46736"/>
                  </a:lnTo>
                  <a:lnTo>
                    <a:pt x="9969" y="57435"/>
                  </a:lnTo>
                  <a:lnTo>
                    <a:pt x="20788" y="64658"/>
                  </a:lnTo>
                  <a:lnTo>
                    <a:pt x="34036" y="67310"/>
                  </a:lnTo>
                  <a:lnTo>
                    <a:pt x="47210" y="64658"/>
                  </a:lnTo>
                  <a:lnTo>
                    <a:pt x="57991" y="57435"/>
                  </a:lnTo>
                  <a:lnTo>
                    <a:pt x="65272" y="46736"/>
                  </a:lnTo>
                  <a:lnTo>
                    <a:pt x="67944" y="33655"/>
                  </a:lnTo>
                  <a:lnTo>
                    <a:pt x="65272" y="20574"/>
                  </a:lnTo>
                  <a:lnTo>
                    <a:pt x="57991" y="9874"/>
                  </a:lnTo>
                  <a:lnTo>
                    <a:pt x="47210" y="2651"/>
                  </a:lnTo>
                  <a:lnTo>
                    <a:pt x="34036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50510" y="3705859"/>
              <a:ext cx="521334" cy="416559"/>
            </a:xfrm>
            <a:custGeom>
              <a:avLst/>
              <a:gdLst/>
              <a:ahLst/>
              <a:cxnLst/>
              <a:rect l="l" t="t" r="r" b="b"/>
              <a:pathLst>
                <a:path w="521335" h="416560">
                  <a:moveTo>
                    <a:pt x="0" y="0"/>
                  </a:moveTo>
                  <a:lnTo>
                    <a:pt x="260350" y="0"/>
                  </a:lnTo>
                  <a:lnTo>
                    <a:pt x="260350" y="416559"/>
                  </a:lnTo>
                  <a:lnTo>
                    <a:pt x="521335" y="4165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40100" y="3637279"/>
              <a:ext cx="1491615" cy="0"/>
            </a:xfrm>
            <a:custGeom>
              <a:avLst/>
              <a:gdLst/>
              <a:ahLst/>
              <a:cxnLst/>
              <a:rect l="l" t="t" r="r" b="b"/>
              <a:pathLst>
                <a:path w="1491614">
                  <a:moveTo>
                    <a:pt x="0" y="0"/>
                  </a:moveTo>
                  <a:lnTo>
                    <a:pt x="149161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65880" y="4097019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5">
                  <a:moveTo>
                    <a:pt x="-9525" y="317"/>
                  </a:moveTo>
                  <a:lnTo>
                    <a:pt x="133350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65880" y="4433569"/>
              <a:ext cx="123825" cy="635"/>
            </a:xfrm>
            <a:custGeom>
              <a:avLst/>
              <a:gdLst/>
              <a:ahLst/>
              <a:cxnLst/>
              <a:rect l="l" t="t" r="r" b="b"/>
              <a:pathLst>
                <a:path w="123825" h="635">
                  <a:moveTo>
                    <a:pt x="-9525" y="317"/>
                  </a:moveTo>
                  <a:lnTo>
                    <a:pt x="133350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65880" y="4097019"/>
              <a:ext cx="427355" cy="336550"/>
            </a:xfrm>
            <a:custGeom>
              <a:avLst/>
              <a:gdLst/>
              <a:ahLst/>
              <a:cxnLst/>
              <a:rect l="l" t="t" r="r" b="b"/>
              <a:pathLst>
                <a:path w="427354" h="336550">
                  <a:moveTo>
                    <a:pt x="123825" y="0"/>
                  </a:moveTo>
                  <a:lnTo>
                    <a:pt x="184998" y="3417"/>
                  </a:lnTo>
                  <a:lnTo>
                    <a:pt x="241974" y="13219"/>
                  </a:lnTo>
                  <a:lnTo>
                    <a:pt x="293533" y="28731"/>
                  </a:lnTo>
                  <a:lnTo>
                    <a:pt x="338455" y="49276"/>
                  </a:lnTo>
                  <a:lnTo>
                    <a:pt x="375518" y="74178"/>
                  </a:lnTo>
                  <a:lnTo>
                    <a:pt x="403502" y="102762"/>
                  </a:lnTo>
                  <a:lnTo>
                    <a:pt x="427355" y="168275"/>
                  </a:lnTo>
                  <a:lnTo>
                    <a:pt x="421188" y="202196"/>
                  </a:lnTo>
                  <a:lnTo>
                    <a:pt x="375518" y="262371"/>
                  </a:lnTo>
                  <a:lnTo>
                    <a:pt x="338454" y="287274"/>
                  </a:lnTo>
                  <a:lnTo>
                    <a:pt x="293533" y="307818"/>
                  </a:lnTo>
                  <a:lnTo>
                    <a:pt x="241974" y="323330"/>
                  </a:lnTo>
                  <a:lnTo>
                    <a:pt x="184998" y="333132"/>
                  </a:lnTo>
                  <a:lnTo>
                    <a:pt x="123825" y="336550"/>
                  </a:lnTo>
                </a:path>
                <a:path w="427354" h="336550">
                  <a:moveTo>
                    <a:pt x="0" y="0"/>
                  </a:moveTo>
                  <a:lnTo>
                    <a:pt x="254" y="0"/>
                  </a:lnTo>
                  <a:lnTo>
                    <a:pt x="635" y="0"/>
                  </a:lnTo>
                  <a:lnTo>
                    <a:pt x="27056" y="13219"/>
                  </a:lnTo>
                  <a:lnTo>
                    <a:pt x="48656" y="49276"/>
                  </a:lnTo>
                  <a:lnTo>
                    <a:pt x="63232" y="102762"/>
                  </a:lnTo>
                  <a:lnTo>
                    <a:pt x="68580" y="168275"/>
                  </a:lnTo>
                  <a:lnTo>
                    <a:pt x="63232" y="233787"/>
                  </a:lnTo>
                  <a:lnTo>
                    <a:pt x="48656" y="287274"/>
                  </a:lnTo>
                  <a:lnTo>
                    <a:pt x="27056" y="323330"/>
                  </a:lnTo>
                  <a:lnTo>
                    <a:pt x="635" y="336550"/>
                  </a:lnTo>
                  <a:lnTo>
                    <a:pt x="381" y="336550"/>
                  </a:lnTo>
                  <a:lnTo>
                    <a:pt x="0" y="3365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55084" y="419798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55084" y="433260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4" y="317"/>
                  </a:moveTo>
                  <a:lnTo>
                    <a:pt x="76835" y="317"/>
                  </a:lnTo>
                </a:path>
              </a:pathLst>
            </a:custGeom>
            <a:ln w="19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61180" y="4265294"/>
              <a:ext cx="67310" cy="635"/>
            </a:xfrm>
            <a:custGeom>
              <a:avLst/>
              <a:gdLst/>
              <a:ahLst/>
              <a:cxnLst/>
              <a:rect l="l" t="t" r="r" b="b"/>
              <a:pathLst>
                <a:path w="67310" h="635">
                  <a:moveTo>
                    <a:pt x="-9525" y="317"/>
                  </a:moveTo>
                  <a:lnTo>
                    <a:pt x="76834" y="317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93235" y="4231639"/>
              <a:ext cx="67945" cy="67310"/>
            </a:xfrm>
            <a:custGeom>
              <a:avLst/>
              <a:gdLst/>
              <a:ahLst/>
              <a:cxnLst/>
              <a:rect l="l" t="t" r="r" b="b"/>
              <a:pathLst>
                <a:path w="67945" h="67310">
                  <a:moveTo>
                    <a:pt x="34036" y="0"/>
                  </a:moveTo>
                  <a:lnTo>
                    <a:pt x="20788" y="2651"/>
                  </a:lnTo>
                  <a:lnTo>
                    <a:pt x="9969" y="9874"/>
                  </a:lnTo>
                  <a:lnTo>
                    <a:pt x="2674" y="20574"/>
                  </a:lnTo>
                  <a:lnTo>
                    <a:pt x="0" y="33655"/>
                  </a:lnTo>
                  <a:lnTo>
                    <a:pt x="2674" y="46736"/>
                  </a:lnTo>
                  <a:lnTo>
                    <a:pt x="9969" y="57435"/>
                  </a:lnTo>
                  <a:lnTo>
                    <a:pt x="20788" y="64658"/>
                  </a:lnTo>
                  <a:lnTo>
                    <a:pt x="34036" y="67310"/>
                  </a:lnTo>
                  <a:lnTo>
                    <a:pt x="47210" y="64658"/>
                  </a:lnTo>
                  <a:lnTo>
                    <a:pt x="57991" y="57435"/>
                  </a:lnTo>
                  <a:lnTo>
                    <a:pt x="65272" y="46736"/>
                  </a:lnTo>
                  <a:lnTo>
                    <a:pt x="67944" y="33655"/>
                  </a:lnTo>
                  <a:lnTo>
                    <a:pt x="65272" y="20574"/>
                  </a:lnTo>
                  <a:lnTo>
                    <a:pt x="57991" y="9874"/>
                  </a:lnTo>
                  <a:lnTo>
                    <a:pt x="47210" y="2651"/>
                  </a:lnTo>
                  <a:lnTo>
                    <a:pt x="34036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27754" y="3759199"/>
              <a:ext cx="2289175" cy="1047750"/>
            </a:xfrm>
            <a:custGeom>
              <a:avLst/>
              <a:gdLst/>
              <a:ahLst/>
              <a:cxnLst/>
              <a:rect l="l" t="t" r="r" b="b"/>
              <a:pathLst>
                <a:path w="2289175" h="1047750">
                  <a:moveTo>
                    <a:pt x="0" y="439419"/>
                  </a:moveTo>
                  <a:lnTo>
                    <a:pt x="294640" y="439419"/>
                  </a:lnTo>
                </a:path>
                <a:path w="2289175" h="1047750">
                  <a:moveTo>
                    <a:pt x="978535" y="0"/>
                  </a:moveTo>
                  <a:lnTo>
                    <a:pt x="1245235" y="634"/>
                  </a:lnTo>
                </a:path>
                <a:path w="2289175" h="1047750">
                  <a:moveTo>
                    <a:pt x="1991995" y="473074"/>
                  </a:moveTo>
                  <a:lnTo>
                    <a:pt x="2289175" y="473074"/>
                  </a:lnTo>
                </a:path>
                <a:path w="2289175" h="1047750">
                  <a:moveTo>
                    <a:pt x="756285" y="506094"/>
                  </a:moveTo>
                  <a:lnTo>
                    <a:pt x="986790" y="506094"/>
                  </a:lnTo>
                </a:path>
                <a:path w="2289175" h="1047750">
                  <a:moveTo>
                    <a:pt x="1791335" y="1045844"/>
                  </a:moveTo>
                  <a:lnTo>
                    <a:pt x="1991995" y="104774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01564" y="4644707"/>
              <a:ext cx="581660" cy="349250"/>
            </a:xfrm>
            <a:custGeom>
              <a:avLst/>
              <a:gdLst/>
              <a:ahLst/>
              <a:cxnLst/>
              <a:rect l="l" t="t" r="r" b="b"/>
              <a:pathLst>
                <a:path w="581660" h="349250">
                  <a:moveTo>
                    <a:pt x="495300" y="174625"/>
                  </a:moveTo>
                  <a:lnTo>
                    <a:pt x="581660" y="174625"/>
                  </a:lnTo>
                </a:path>
                <a:path w="581660" h="349250">
                  <a:moveTo>
                    <a:pt x="0" y="349250"/>
                  </a:moveTo>
                  <a:lnTo>
                    <a:pt x="142875" y="349250"/>
                  </a:lnTo>
                </a:path>
                <a:path w="581660" h="349250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11089" y="4645024"/>
              <a:ext cx="427355" cy="349250"/>
            </a:xfrm>
            <a:custGeom>
              <a:avLst/>
              <a:gdLst/>
              <a:ahLst/>
              <a:cxnLst/>
              <a:rect l="l" t="t" r="r" b="b"/>
              <a:pathLst>
                <a:path w="427354" h="349250">
                  <a:moveTo>
                    <a:pt x="123825" y="349250"/>
                  </a:moveTo>
                  <a:lnTo>
                    <a:pt x="184998" y="345700"/>
                  </a:lnTo>
                  <a:lnTo>
                    <a:pt x="241974" y="335520"/>
                  </a:lnTo>
                  <a:lnTo>
                    <a:pt x="293533" y="319413"/>
                  </a:lnTo>
                  <a:lnTo>
                    <a:pt x="338455" y="298084"/>
                  </a:lnTo>
                  <a:lnTo>
                    <a:pt x="375518" y="272237"/>
                  </a:lnTo>
                  <a:lnTo>
                    <a:pt x="403502" y="242575"/>
                  </a:lnTo>
                  <a:lnTo>
                    <a:pt x="427355" y="174625"/>
                  </a:lnTo>
                  <a:lnTo>
                    <a:pt x="421188" y="139446"/>
                  </a:lnTo>
                  <a:lnTo>
                    <a:pt x="375518" y="77012"/>
                  </a:lnTo>
                  <a:lnTo>
                    <a:pt x="338454" y="51165"/>
                  </a:lnTo>
                  <a:lnTo>
                    <a:pt x="293533" y="29836"/>
                  </a:lnTo>
                  <a:lnTo>
                    <a:pt x="241974" y="13729"/>
                  </a:lnTo>
                  <a:lnTo>
                    <a:pt x="184998" y="3549"/>
                  </a:lnTo>
                  <a:lnTo>
                    <a:pt x="123825" y="0"/>
                  </a:lnTo>
                </a:path>
                <a:path w="427354" h="349250">
                  <a:moveTo>
                    <a:pt x="0" y="349250"/>
                  </a:moveTo>
                  <a:lnTo>
                    <a:pt x="254" y="349250"/>
                  </a:lnTo>
                  <a:lnTo>
                    <a:pt x="635" y="349250"/>
                  </a:lnTo>
                  <a:lnTo>
                    <a:pt x="27056" y="335520"/>
                  </a:lnTo>
                  <a:lnTo>
                    <a:pt x="48656" y="298084"/>
                  </a:lnTo>
                  <a:lnTo>
                    <a:pt x="63232" y="242575"/>
                  </a:lnTo>
                  <a:lnTo>
                    <a:pt x="68580" y="174625"/>
                  </a:lnTo>
                  <a:lnTo>
                    <a:pt x="63232" y="106674"/>
                  </a:lnTo>
                  <a:lnTo>
                    <a:pt x="48656" y="51165"/>
                  </a:lnTo>
                  <a:lnTo>
                    <a:pt x="27056" y="13729"/>
                  </a:lnTo>
                  <a:lnTo>
                    <a:pt x="635" y="0"/>
                  </a:lnTo>
                  <a:lnTo>
                    <a:pt x="381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90769" y="4749482"/>
              <a:ext cx="86360" cy="139700"/>
            </a:xfrm>
            <a:custGeom>
              <a:avLst/>
              <a:gdLst/>
              <a:ahLst/>
              <a:cxnLst/>
              <a:rect l="l" t="t" r="r" b="b"/>
              <a:pathLst>
                <a:path w="86360" h="139700">
                  <a:moveTo>
                    <a:pt x="0" y="139700"/>
                  </a:moveTo>
                  <a:lnTo>
                    <a:pt x="86359" y="139700"/>
                  </a:lnTo>
                </a:path>
                <a:path w="86360" h="139700">
                  <a:moveTo>
                    <a:pt x="0" y="0"/>
                  </a:moveTo>
                  <a:lnTo>
                    <a:pt x="86359" y="0"/>
                  </a:lnTo>
                </a:path>
              </a:pathLst>
            </a:custGeom>
            <a:ln w="19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38445" y="4784724"/>
              <a:ext cx="67945" cy="69850"/>
            </a:xfrm>
            <a:custGeom>
              <a:avLst/>
              <a:gdLst/>
              <a:ahLst/>
              <a:cxnLst/>
              <a:rect l="l" t="t" r="r" b="b"/>
              <a:pathLst>
                <a:path w="67945" h="69850">
                  <a:moveTo>
                    <a:pt x="34035" y="69850"/>
                  </a:moveTo>
                  <a:lnTo>
                    <a:pt x="20788" y="67107"/>
                  </a:lnTo>
                  <a:lnTo>
                    <a:pt x="9969" y="59626"/>
                  </a:lnTo>
                  <a:lnTo>
                    <a:pt x="2674" y="48525"/>
                  </a:lnTo>
                  <a:lnTo>
                    <a:pt x="0" y="34925"/>
                  </a:lnTo>
                  <a:lnTo>
                    <a:pt x="2674" y="21324"/>
                  </a:lnTo>
                  <a:lnTo>
                    <a:pt x="9969" y="10223"/>
                  </a:lnTo>
                  <a:lnTo>
                    <a:pt x="20788" y="2742"/>
                  </a:lnTo>
                  <a:lnTo>
                    <a:pt x="34035" y="0"/>
                  </a:lnTo>
                  <a:lnTo>
                    <a:pt x="47210" y="2742"/>
                  </a:lnTo>
                  <a:lnTo>
                    <a:pt x="57991" y="10223"/>
                  </a:lnTo>
                  <a:lnTo>
                    <a:pt x="65272" y="21324"/>
                  </a:lnTo>
                  <a:lnTo>
                    <a:pt x="67944" y="34925"/>
                  </a:lnTo>
                  <a:lnTo>
                    <a:pt x="65272" y="48525"/>
                  </a:lnTo>
                  <a:lnTo>
                    <a:pt x="57991" y="59626"/>
                  </a:lnTo>
                  <a:lnTo>
                    <a:pt x="47210" y="67107"/>
                  </a:lnTo>
                  <a:lnTo>
                    <a:pt x="34035" y="698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17569" y="3638549"/>
              <a:ext cx="3286125" cy="1263015"/>
            </a:xfrm>
            <a:custGeom>
              <a:avLst/>
              <a:gdLst/>
              <a:ahLst/>
              <a:cxnLst/>
              <a:rect l="l" t="t" r="r" b="b"/>
              <a:pathLst>
                <a:path w="3286125" h="1263014">
                  <a:moveTo>
                    <a:pt x="1188719" y="1098549"/>
                  </a:moveTo>
                  <a:lnTo>
                    <a:pt x="1515744" y="1098549"/>
                  </a:lnTo>
                </a:path>
                <a:path w="3286125" h="1263014">
                  <a:moveTo>
                    <a:pt x="0" y="1238249"/>
                  </a:moveTo>
                  <a:lnTo>
                    <a:pt x="1491614" y="1238249"/>
                  </a:lnTo>
                </a:path>
                <a:path w="3286125" h="1263014">
                  <a:moveTo>
                    <a:pt x="1196975" y="122554"/>
                  </a:moveTo>
                  <a:lnTo>
                    <a:pt x="1196975" y="1135379"/>
                  </a:lnTo>
                </a:path>
                <a:path w="3286125" h="1263014">
                  <a:moveTo>
                    <a:pt x="193675" y="694054"/>
                  </a:moveTo>
                  <a:lnTo>
                    <a:pt x="492125" y="695959"/>
                  </a:lnTo>
                </a:path>
                <a:path w="3286125" h="1263014">
                  <a:moveTo>
                    <a:pt x="210184" y="584834"/>
                  </a:moveTo>
                  <a:lnTo>
                    <a:pt x="210184" y="0"/>
                  </a:lnTo>
                </a:path>
                <a:path w="3286125" h="1263014">
                  <a:moveTo>
                    <a:pt x="193675" y="694054"/>
                  </a:moveTo>
                  <a:lnTo>
                    <a:pt x="193675" y="1263014"/>
                  </a:lnTo>
                </a:path>
                <a:path w="3286125" h="1263014">
                  <a:moveTo>
                    <a:pt x="2202179" y="593089"/>
                  </a:moveTo>
                  <a:lnTo>
                    <a:pt x="2202179" y="1191259"/>
                  </a:lnTo>
                </a:path>
                <a:path w="3286125" h="1263014">
                  <a:moveTo>
                    <a:pt x="3019425" y="524509"/>
                  </a:moveTo>
                  <a:lnTo>
                    <a:pt x="3286125" y="52514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/>
          <p:nvPr/>
        </p:nvSpPr>
        <p:spPr>
          <a:xfrm>
            <a:off x="3655220" y="304799"/>
            <a:ext cx="6952615" cy="10086340"/>
          </a:xfrm>
          <a:custGeom>
            <a:avLst/>
            <a:gdLst/>
            <a:ahLst/>
            <a:cxnLst/>
            <a:rect l="l" t="t" r="r" b="b"/>
            <a:pathLst>
              <a:path w="6952615" h="10086340">
                <a:moveTo>
                  <a:pt x="6952234" y="0"/>
                </a:moveTo>
                <a:lnTo>
                  <a:pt x="6933946" y="0"/>
                </a:lnTo>
                <a:lnTo>
                  <a:pt x="6933946" y="18288"/>
                </a:lnTo>
                <a:lnTo>
                  <a:pt x="6933946" y="10067544"/>
                </a:lnTo>
                <a:lnTo>
                  <a:pt x="18288" y="10067544"/>
                </a:lnTo>
                <a:lnTo>
                  <a:pt x="18288" y="18288"/>
                </a:lnTo>
                <a:lnTo>
                  <a:pt x="6933946" y="18288"/>
                </a:lnTo>
                <a:lnTo>
                  <a:pt x="6933946" y="0"/>
                </a:ln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0067544"/>
                </a:lnTo>
                <a:lnTo>
                  <a:pt x="0" y="10085832"/>
                </a:lnTo>
                <a:lnTo>
                  <a:pt x="18288" y="10085832"/>
                </a:lnTo>
                <a:lnTo>
                  <a:pt x="6933946" y="10085832"/>
                </a:lnTo>
                <a:lnTo>
                  <a:pt x="6952234" y="10085832"/>
                </a:lnTo>
                <a:lnTo>
                  <a:pt x="6952234" y="10067544"/>
                </a:lnTo>
                <a:lnTo>
                  <a:pt x="6952234" y="18288"/>
                </a:lnTo>
                <a:lnTo>
                  <a:pt x="695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11"/>
          </p:nvPr>
        </p:nvSpPr>
        <p:spPr>
          <a:xfrm>
            <a:off x="4300908" y="9644251"/>
            <a:ext cx="7208147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DEPARTMENT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ELECTRONICS, JSSCACS, MYSORE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xfrm>
            <a:off x="16749387" y="9644251"/>
            <a:ext cx="799305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spcBef>
                  <a:spcPts val="50"/>
                </a:spcBef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468" y="1276299"/>
            <a:ext cx="94843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sz="400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representing</a:t>
            </a:r>
            <a:r>
              <a:rPr sz="4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decimal,</a:t>
            </a:r>
            <a:r>
              <a:rPr sz="4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Octal 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4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sz="40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endParaRPr sz="4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50855"/>
              </p:ext>
            </p:extLst>
          </p:nvPr>
        </p:nvGraphicFramePr>
        <p:xfrm>
          <a:off x="2578180" y="3213100"/>
          <a:ext cx="7764887" cy="5582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631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endParaRPr lang="en-US" sz="2400" b="1" spc="-5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340"/>
                        </a:lnSpc>
                      </a:pPr>
                      <a:endParaRPr lang="en-US" sz="2400" b="1" spc="-5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endParaRPr lang="en-US" sz="2400" b="1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Octal</a:t>
                      </a:r>
                      <a:r>
                        <a:rPr sz="24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b="1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endParaRPr lang="en-US" sz="2400" b="1" spc="-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2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3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990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7248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endParaRPr lang="en-US" sz="2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300908" y="9644251"/>
            <a:ext cx="7208147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DEPARTMENT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ELECTRONICS, JSSCACS, MYSORE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6749387" y="9644251"/>
            <a:ext cx="799305" cy="120931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12700">
              <a:spcBef>
                <a:spcPts val="50"/>
              </a:spcBef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dirty="0"/>
              <a:pPr marL="12700">
                <a:spcBef>
                  <a:spcPts val="50"/>
                </a:spcBef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70669" y="3289300"/>
            <a:ext cx="13306425" cy="470385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spcBef>
                <a:spcPts val="22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Decimal</a:t>
            </a: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36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3600" dirty="0">
              <a:latin typeface="Times New Roman"/>
              <a:cs typeface="Times New Roman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base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of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decimal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number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10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  <a:p>
            <a:pPr marL="0" indent="0">
              <a:spcBef>
                <a:spcPts val="145"/>
              </a:spcBef>
              <a:buNone/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digits</a:t>
            </a:r>
            <a:r>
              <a:rPr sz="3600" spc="-5" dirty="0">
                <a:latin typeface="Times New Roman"/>
                <a:cs typeface="Times New Roman"/>
              </a:rPr>
              <a:t> used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 0,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6,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8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9.</a:t>
            </a:r>
          </a:p>
          <a:p>
            <a:pPr marL="0" indent="0">
              <a:spcBef>
                <a:spcPts val="240"/>
              </a:spcBef>
              <a:buNone/>
            </a:pPr>
            <a:r>
              <a:rPr sz="3600" spc="-7" baseline="4629" dirty="0">
                <a:latin typeface="Times New Roman"/>
                <a:cs typeface="Times New Roman"/>
              </a:rPr>
              <a:t>Example:</a:t>
            </a:r>
            <a:r>
              <a:rPr sz="3600" baseline="4629" dirty="0">
                <a:latin typeface="Times New Roman"/>
                <a:cs typeface="Times New Roman"/>
              </a:rPr>
              <a:t> 0157</a:t>
            </a:r>
            <a:r>
              <a:rPr sz="3600" dirty="0">
                <a:latin typeface="Times New Roman"/>
                <a:cs typeface="Times New Roman"/>
              </a:rPr>
              <a:t>(10)</a:t>
            </a:r>
            <a:r>
              <a:rPr sz="3600" baseline="4629" dirty="0">
                <a:latin typeface="Times New Roman"/>
                <a:cs typeface="Times New Roman"/>
              </a:rPr>
              <a:t>,</a:t>
            </a:r>
            <a:r>
              <a:rPr sz="3600" spc="15" baseline="4629" dirty="0">
                <a:latin typeface="Times New Roman"/>
                <a:cs typeface="Times New Roman"/>
              </a:rPr>
              <a:t> </a:t>
            </a:r>
            <a:r>
              <a:rPr sz="3600" spc="-7" baseline="4629" dirty="0">
                <a:latin typeface="Times New Roman"/>
                <a:cs typeface="Times New Roman"/>
              </a:rPr>
              <a:t>6587</a:t>
            </a:r>
            <a:r>
              <a:rPr sz="3600" spc="-5" dirty="0">
                <a:latin typeface="Times New Roman"/>
                <a:cs typeface="Times New Roman"/>
              </a:rPr>
              <a:t>(10)</a:t>
            </a:r>
            <a:r>
              <a:rPr sz="3600" spc="-7" baseline="4629" dirty="0">
                <a:latin typeface="Times New Roman"/>
                <a:cs typeface="Times New Roman"/>
              </a:rPr>
              <a:t>,</a:t>
            </a:r>
            <a:r>
              <a:rPr sz="3600" spc="-22" baseline="4629" dirty="0">
                <a:latin typeface="Times New Roman"/>
                <a:cs typeface="Times New Roman"/>
              </a:rPr>
              <a:t> </a:t>
            </a:r>
            <a:r>
              <a:rPr sz="3600" spc="-7" baseline="4629" dirty="0">
                <a:latin typeface="Times New Roman"/>
                <a:cs typeface="Times New Roman"/>
              </a:rPr>
              <a:t>0110</a:t>
            </a:r>
            <a:r>
              <a:rPr sz="3600" spc="-5" dirty="0">
                <a:latin typeface="Times New Roman"/>
                <a:cs typeface="Times New Roman"/>
              </a:rPr>
              <a:t>(10)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spcBef>
                <a:spcPts val="108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Hexadecimal</a:t>
            </a:r>
            <a:r>
              <a:rPr sz="3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sz="36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endParaRPr sz="3600" dirty="0">
              <a:latin typeface="Times New Roman"/>
              <a:cs typeface="Times New Roman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base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Times New Roman"/>
                <a:cs typeface="Times New Roman"/>
              </a:rPr>
              <a:t>of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hexadecimal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number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is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16</a:t>
            </a:r>
            <a:r>
              <a:rPr sz="3600" dirty="0">
                <a:latin typeface="Times New Roman"/>
                <a:cs typeface="Times New Roman"/>
              </a:rPr>
              <a:t>.</a:t>
            </a:r>
          </a:p>
          <a:p>
            <a:pPr marL="0" indent="0">
              <a:spcBef>
                <a:spcPts val="145"/>
              </a:spcBef>
              <a:buNone/>
            </a:pPr>
            <a:r>
              <a:rPr sz="3600" spc="-10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digits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used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 0,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1,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3,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5,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6,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7,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8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9,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B,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D, 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F.</a:t>
            </a:r>
            <a:endParaRPr sz="3600" dirty="0">
              <a:latin typeface="Times New Roman"/>
              <a:cs typeface="Times New Roman"/>
            </a:endParaRPr>
          </a:p>
          <a:p>
            <a:pPr marL="0" indent="0">
              <a:spcBef>
                <a:spcPts val="240"/>
              </a:spcBef>
              <a:buNone/>
            </a:pPr>
            <a:r>
              <a:rPr sz="3600" spc="-7" baseline="4629" dirty="0">
                <a:latin typeface="Times New Roman"/>
                <a:cs typeface="Times New Roman"/>
              </a:rPr>
              <a:t>Example:</a:t>
            </a:r>
            <a:r>
              <a:rPr sz="3600" spc="15" baseline="4629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Times New Roman"/>
                <a:cs typeface="Times New Roman"/>
              </a:rPr>
              <a:t>0157</a:t>
            </a:r>
            <a:r>
              <a:rPr sz="3600" dirty="0">
                <a:latin typeface="Times New Roman"/>
                <a:cs typeface="Times New Roman"/>
              </a:rPr>
              <a:t>(16)</a:t>
            </a:r>
            <a:r>
              <a:rPr sz="3600" baseline="4629" dirty="0">
                <a:latin typeface="Times New Roman"/>
                <a:cs typeface="Times New Roman"/>
              </a:rPr>
              <a:t>,</a:t>
            </a:r>
            <a:r>
              <a:rPr sz="3600" spc="30" baseline="4629" dirty="0">
                <a:latin typeface="Times New Roman"/>
                <a:cs typeface="Times New Roman"/>
              </a:rPr>
              <a:t> </a:t>
            </a:r>
            <a:r>
              <a:rPr sz="3600" spc="-7" baseline="4629" dirty="0">
                <a:latin typeface="Times New Roman"/>
                <a:cs typeface="Times New Roman"/>
              </a:rPr>
              <a:t>2312</a:t>
            </a:r>
            <a:r>
              <a:rPr sz="3600" spc="-5" dirty="0">
                <a:latin typeface="Times New Roman"/>
                <a:cs typeface="Times New Roman"/>
              </a:rPr>
              <a:t>(16)</a:t>
            </a:r>
            <a:r>
              <a:rPr sz="3600" spc="-7" baseline="4629" dirty="0">
                <a:latin typeface="Times New Roman"/>
                <a:cs typeface="Times New Roman"/>
              </a:rPr>
              <a:t>, 0110</a:t>
            </a:r>
            <a:r>
              <a:rPr sz="3600" spc="-5" dirty="0">
                <a:latin typeface="Times New Roman"/>
                <a:cs typeface="Times New Roman"/>
              </a:rPr>
              <a:t>(16)</a:t>
            </a:r>
            <a:r>
              <a:rPr sz="3600" spc="-7" baseline="4629" dirty="0">
                <a:latin typeface="Times New Roman"/>
                <a:cs typeface="Times New Roman"/>
              </a:rPr>
              <a:t>,</a:t>
            </a:r>
            <a:r>
              <a:rPr sz="3600" spc="30" baseline="4629" dirty="0">
                <a:latin typeface="Times New Roman"/>
                <a:cs typeface="Times New Roman"/>
              </a:rPr>
              <a:t> </a:t>
            </a:r>
            <a:r>
              <a:rPr sz="3600" spc="-7" baseline="4629" dirty="0">
                <a:latin typeface="Times New Roman"/>
                <a:cs typeface="Times New Roman"/>
              </a:rPr>
              <a:t>ABC5</a:t>
            </a:r>
            <a:r>
              <a:rPr sz="3600" spc="-5" dirty="0">
                <a:latin typeface="Times New Roman"/>
                <a:cs typeface="Times New Roman"/>
              </a:rPr>
              <a:t>(16)</a:t>
            </a:r>
            <a:r>
              <a:rPr sz="3600" spc="-7" baseline="4629" dirty="0">
                <a:latin typeface="Times New Roman"/>
                <a:cs typeface="Times New Roman"/>
              </a:rPr>
              <a:t>,</a:t>
            </a:r>
            <a:r>
              <a:rPr sz="3600" spc="30" baseline="4629" dirty="0">
                <a:latin typeface="Times New Roman"/>
                <a:cs typeface="Times New Roman"/>
              </a:rPr>
              <a:t> </a:t>
            </a:r>
            <a:r>
              <a:rPr sz="3600" spc="-15" baseline="4629" dirty="0">
                <a:latin typeface="Times New Roman"/>
                <a:cs typeface="Times New Roman"/>
              </a:rPr>
              <a:t>BDEF</a:t>
            </a:r>
            <a:r>
              <a:rPr sz="3600" spc="-10" dirty="0">
                <a:latin typeface="Times New Roman"/>
                <a:cs typeface="Times New Roman"/>
              </a:rPr>
              <a:t>(16)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47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BCA-1247-CFBB-0B64-97AEC1A1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12350380" cy="1729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</a:t>
            </a:r>
            <a:r>
              <a:rPr lang="en-US" sz="6000" b="1" spc="3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representing</a:t>
            </a:r>
            <a:r>
              <a:rPr lang="en-US" sz="6000" b="1" spc="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decimal,</a:t>
            </a:r>
            <a:r>
              <a:rPr lang="en-US" sz="6000" b="1" spc="5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hexadecimal</a:t>
            </a:r>
            <a:r>
              <a:rPr lang="en-US" sz="60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6000" b="1" spc="2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1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binary</a:t>
            </a:r>
            <a:r>
              <a:rPr lang="en-US" sz="6000" b="1" spc="1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6000" b="1" spc="-5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br>
              <a:rPr lang="en-US" sz="60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KE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675620"/>
              </p:ext>
            </p:extLst>
          </p:nvPr>
        </p:nvGraphicFramePr>
        <p:xfrm>
          <a:off x="2179987" y="3169626"/>
          <a:ext cx="9897363" cy="6564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026"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ts val="131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Hexadecimal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15"/>
                        </a:lnSpc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9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0001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3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0010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27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195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196">
                <a:tc>
                  <a:txBody>
                    <a:bodyPr/>
                    <a:lstStyle/>
                    <a:p>
                      <a:pPr marL="2540"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marL="2540"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135">
                <a:tc>
                  <a:txBody>
                    <a:bodyPr/>
                    <a:lstStyle/>
                    <a:p>
                      <a:pPr marL="2540" algn="ctr">
                        <a:lnSpc>
                          <a:spcPts val="13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19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842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1011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196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19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1724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1111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840D-50FE-6F70-6BB9-92B83C6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11195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HOW TO CONVERT DECIMALS  NUMBER SYSTEM TO BINARY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6F824-803B-43EF-21F4-7ECF9BCA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89" y="2034674"/>
            <a:ext cx="9897365" cy="60511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have a number like 52 we can convert it to binary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÷ 2 =26 rem 0             LSB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÷ 2 =13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÷ 2 = 6 rem 1                                   K = 110100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÷  2= 3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÷ 2    =1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÷ 2     =0 rem 1           MSB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CC2ED9-E072-0AAE-F70A-B5CCA6F6643C}"/>
              </a:ext>
            </a:extLst>
          </p:cNvPr>
          <p:cNvCxnSpPr/>
          <p:nvPr/>
        </p:nvCxnSpPr>
        <p:spPr>
          <a:xfrm flipV="1">
            <a:off x="4537869" y="3746500"/>
            <a:ext cx="0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60AA-6D54-B996-D201-B75F7C09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1043376"/>
          </a:xfrm>
        </p:spPr>
        <p:txBody>
          <a:bodyPr/>
          <a:lstStyle/>
          <a:p>
            <a:r>
              <a:rPr lang="en-US" dirty="0"/>
              <a:t>Example 2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BEC8-1B36-289A-294D-62B714A0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53" y="1962484"/>
            <a:ext cx="9897365" cy="6051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have a number like 67 we can convert it to binary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67 ÷ 2 =33 rem 1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33 ÷ 2 = 16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÷ 2 = 8 rem 0                                   K =1000011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÷ 2= 4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÷ 2    =2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÷ 2     =1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÷  2  = 0  rem 1          MSB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C0219B-E4D3-AB61-2C9D-748D6677D212}"/>
              </a:ext>
            </a:extLst>
          </p:cNvPr>
          <p:cNvCxnSpPr/>
          <p:nvPr/>
        </p:nvCxnSpPr>
        <p:spPr>
          <a:xfrm flipV="1">
            <a:off x="4156869" y="3594100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0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90B6-36D9-6C61-E2BF-A72C7AC1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489" y="950524"/>
            <a:ext cx="9897363" cy="11538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0B4A-834A-BE7B-06C8-315A086D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56" y="1863934"/>
            <a:ext cx="9897365" cy="6051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we have a number like 71 we can convert it to binary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 ÷ 2 =35 rem 1             LSB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÷ 2 =17 rem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÷ 2 = 8 rem 1                                   K = 1000111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÷  2= 4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÷ 2    = 2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÷ 2     =1 rem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÷ 2 =0 rem  1            MSB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ED69B-401A-F76F-0F6D-9A2566410355}"/>
              </a:ext>
            </a:extLst>
          </p:cNvPr>
          <p:cNvCxnSpPr/>
          <p:nvPr/>
        </p:nvCxnSpPr>
        <p:spPr>
          <a:xfrm flipV="1">
            <a:off x="4309269" y="35179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99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2650</TotalTime>
  <Words>3136</Words>
  <Application>Microsoft Office PowerPoint</Application>
  <PresentationFormat>Custom</PresentationFormat>
  <Paragraphs>730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representing decimal, hexadecimal and binary number </vt:lpstr>
      <vt:lpstr>HOW TO CONVERT DECIMALS  NUMBER SYSTEM TO BINARY</vt:lpstr>
      <vt:lpstr>Example 2</vt:lpstr>
      <vt:lpstr> Example 3</vt:lpstr>
      <vt:lpstr>Conversion of binary to decimal number system</vt:lpstr>
      <vt:lpstr>Lets do the confirmation </vt:lpstr>
      <vt:lpstr>Conversion of binary to decimal number system (example 2)</vt:lpstr>
      <vt:lpstr>Lets do the confirmation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the newly obtained decimal number back to binary number to get required excess-3  equivalent. These are following excess-3 codes for decimal digits – </vt:lpstr>
      <vt:lpstr>PowerPoint Presentation</vt:lpstr>
      <vt:lpstr>PowerPoint Presentation</vt:lpstr>
      <vt:lpstr>PowerPoint Presentation</vt:lpstr>
      <vt:lpstr>Circuit diagram of gray code to binary conversion </vt:lpstr>
      <vt:lpstr>PowerPoint Presentation</vt:lpstr>
      <vt:lpstr>PowerPoint Presentation</vt:lpstr>
      <vt:lpstr> The following table shows the even and odd parity bits for 4 bit data word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pc</cp:lastModifiedBy>
  <cp:revision>3</cp:revision>
  <dcterms:created xsi:type="dcterms:W3CDTF">2024-02-15T10:48:06Z</dcterms:created>
  <dcterms:modified xsi:type="dcterms:W3CDTF">2024-02-17T07:13:15Z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2024-02-15T00:00:00Z</vt:filetime>
  </property>
</Properties>
</file>