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279" r:id="rId4"/>
    <p:sldId id="280" r:id="rId5"/>
    <p:sldId id="273" r:id="rId6"/>
    <p:sldId id="274" r:id="rId7"/>
    <p:sldId id="289" r:id="rId8"/>
    <p:sldId id="275" r:id="rId9"/>
    <p:sldId id="261" r:id="rId10"/>
    <p:sldId id="262" r:id="rId11"/>
    <p:sldId id="263" r:id="rId12"/>
    <p:sldId id="264" r:id="rId13"/>
    <p:sldId id="265" r:id="rId14"/>
    <p:sldId id="266" r:id="rId15"/>
    <p:sldId id="268" r:id="rId16"/>
    <p:sldId id="267" r:id="rId17"/>
    <p:sldId id="269" r:id="rId18"/>
    <p:sldId id="276" r:id="rId19"/>
    <p:sldId id="270" r:id="rId20"/>
    <p:sldId id="271"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35362"/>
          </a:xfrm>
        </p:spPr>
        <p:txBody>
          <a:bodyPr>
            <a:noAutofit/>
          </a:bodyPr>
          <a:lstStyle/>
          <a:p>
            <a:r>
              <a:rPr lang="en-US" sz="7200" dirty="0" smtClean="0">
                <a:latin typeface="Times New Roman" panose="02020603050405020304" pitchFamily="18" charset="0"/>
                <a:cs typeface="Times New Roman" panose="02020603050405020304" pitchFamily="18" charset="0"/>
              </a:rPr>
              <a:t>PN JUNCTION</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458200" cy="6832640"/>
          </a:xfrm>
          <a:prstGeom prst="rect">
            <a:avLst/>
          </a:prstGeom>
        </p:spPr>
        <p:txBody>
          <a:bodyPr wrap="square">
            <a:spAutoFit/>
          </a:bodyPr>
          <a:lstStyle/>
          <a:p>
            <a:endParaRPr lang="en-US" dirty="0" smtClean="0"/>
          </a:p>
          <a:p>
            <a:pPr>
              <a:buFont typeface="Arial" pitchFamily="34" charset="0"/>
              <a:buChar char="•"/>
            </a:pPr>
            <a:r>
              <a:rPr lang="en-US" sz="2800" dirty="0" smtClean="0"/>
              <a:t>Under reverse bias condition, the minority carrier flowing through the P- N junction acquires a kinetic energy depending upon the velocity with which they move. </a:t>
            </a:r>
          </a:p>
          <a:p>
            <a:pPr>
              <a:buFont typeface="Arial" pitchFamily="34" charset="0"/>
              <a:buChar char="•"/>
            </a:pPr>
            <a:r>
              <a:rPr lang="en-US" sz="2800" dirty="0" smtClean="0"/>
              <a:t> The increase in reverse voltage increases the amount of kinetic energy imparted to minority carrier, as they diffuse across the PN junction. </a:t>
            </a:r>
          </a:p>
          <a:p>
            <a:pPr>
              <a:buFont typeface="Arial" pitchFamily="34" charset="0"/>
              <a:buChar char="•"/>
            </a:pPr>
            <a:r>
              <a:rPr lang="en-US" sz="2800" dirty="0" smtClean="0"/>
              <a:t> When sufficient voltage is applied, the minority carrier acquires a large amount of kinetic energy (or momentum). </a:t>
            </a:r>
          </a:p>
          <a:p>
            <a:pPr>
              <a:buFont typeface="Arial" pitchFamily="34" charset="0"/>
              <a:buChar char="•"/>
            </a:pPr>
            <a:r>
              <a:rPr lang="en-US" sz="2800" dirty="0" smtClean="0"/>
              <a:t> When these minority carriers collide with semiconductor (Germanium or silicon) atoms within the crystal structure of a PN junction they impart sufficient energy to break covalent bond and generate additional carrier (i.e. electron- hole pairs).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1"/>
            <a:ext cx="8229600" cy="5970865"/>
          </a:xfrm>
          <a:prstGeom prst="rect">
            <a:avLst/>
          </a:prstGeom>
        </p:spPr>
        <p:txBody>
          <a:bodyPr wrap="square">
            <a:spAutoFit/>
          </a:bodyPr>
          <a:lstStyle/>
          <a:p>
            <a:endParaRPr lang="en-US" dirty="0" smtClean="0"/>
          </a:p>
          <a:p>
            <a:pPr>
              <a:buFont typeface="Arial" pitchFamily="34" charset="0"/>
              <a:buChar char="•"/>
            </a:pPr>
            <a:r>
              <a:rPr lang="en-US" sz="2800" dirty="0" smtClean="0"/>
              <a:t>They knock out the electrons from the covalent bonds of a PN junction. </a:t>
            </a:r>
          </a:p>
          <a:p>
            <a:pPr>
              <a:buFont typeface="Arial" pitchFamily="34" charset="0"/>
              <a:buChar char="•"/>
            </a:pPr>
            <a:r>
              <a:rPr lang="en-US" sz="2800" dirty="0" smtClean="0"/>
              <a:t> These additional carriers pick up the energy from the applied voltage and generate still more carriers. As a result of this, the reverse current through the PN junction increase. </a:t>
            </a:r>
          </a:p>
          <a:p>
            <a:pPr>
              <a:buFont typeface="Arial" pitchFamily="34" charset="0"/>
              <a:buChar char="•"/>
            </a:pPr>
            <a:r>
              <a:rPr lang="en-US" sz="2800" dirty="0" smtClean="0"/>
              <a:t>The cumulative process of carrier generation (i.e. multiplication) is known as avalanche breakdown. </a:t>
            </a:r>
          </a:p>
          <a:p>
            <a:pPr>
              <a:buFont typeface="Arial" pitchFamily="34" charset="0"/>
              <a:buChar char="•"/>
            </a:pPr>
            <a:r>
              <a:rPr lang="en-US" sz="2800" dirty="0" smtClean="0"/>
              <a:t> Under breakdown condition, the reverse current is no longer limited by the PN junction. But it can be limited only by the circuit components. </a:t>
            </a:r>
          </a:p>
          <a:p>
            <a:pPr>
              <a:buFont typeface="Arial" pitchFamily="34" charset="0"/>
              <a:buChar char="•"/>
            </a:pPr>
            <a:r>
              <a:rPr lang="en-US" sz="2800" dirty="0" smtClean="0"/>
              <a:t> The value of breakdown voltage depends upon the degree of doping in PN junction</a:t>
            </a:r>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461665"/>
          </a:xfrm>
          <a:prstGeom prst="rect">
            <a:avLst/>
          </a:prstGeom>
        </p:spPr>
        <p:txBody>
          <a:bodyPr wrap="square">
            <a:spAutoFit/>
          </a:bodyPr>
          <a:lstStyle/>
          <a:p>
            <a:r>
              <a:rPr lang="en-US" sz="2400" b="1" dirty="0" smtClean="0"/>
              <a:t>The forward and reverse characteristics of PN junction diode </a:t>
            </a:r>
            <a:endParaRPr lang="en-US" sz="2400" b="1" dirty="0"/>
          </a:p>
        </p:txBody>
      </p:sp>
      <p:pic>
        <p:nvPicPr>
          <p:cNvPr id="4098" name="Picture 2"/>
          <p:cNvPicPr>
            <a:picLocks noChangeAspect="1" noChangeArrowheads="1"/>
          </p:cNvPicPr>
          <p:nvPr/>
        </p:nvPicPr>
        <p:blipFill>
          <a:blip r:embed="rId2" cstate="print"/>
          <a:srcRect/>
          <a:stretch>
            <a:fillRect/>
          </a:stretch>
        </p:blipFill>
        <p:spPr bwMode="auto">
          <a:xfrm>
            <a:off x="533400" y="1143000"/>
            <a:ext cx="8305799" cy="5486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534400" cy="5970865"/>
          </a:xfrm>
          <a:prstGeom prst="rect">
            <a:avLst/>
          </a:prstGeom>
        </p:spPr>
        <p:txBody>
          <a:bodyPr wrap="square">
            <a:spAutoFit/>
          </a:bodyPr>
          <a:lstStyle/>
          <a:p>
            <a:endParaRPr lang="en-US" dirty="0" smtClean="0"/>
          </a:p>
          <a:p>
            <a:pPr>
              <a:buFont typeface="Arial" pitchFamily="34" charset="0"/>
              <a:buChar char="•"/>
            </a:pPr>
            <a:r>
              <a:rPr lang="en-US" sz="2800" dirty="0" smtClean="0"/>
              <a:t>The forward characteristic is the graph of the anode to cathode forward voltage VF versus the forward current through the diode (IF). </a:t>
            </a:r>
          </a:p>
          <a:p>
            <a:pPr>
              <a:buFont typeface="Arial" pitchFamily="34" charset="0"/>
              <a:buChar char="•"/>
            </a:pPr>
            <a:endParaRPr lang="en-US" sz="2800" dirty="0" smtClean="0"/>
          </a:p>
          <a:p>
            <a:pPr>
              <a:buFont typeface="Arial" pitchFamily="34" charset="0"/>
              <a:buChar char="•"/>
            </a:pPr>
            <a:r>
              <a:rPr lang="en-US" sz="2800" dirty="0" smtClean="0"/>
              <a:t> The forward characteristics is divided into two portions, AB and BC </a:t>
            </a:r>
          </a:p>
          <a:p>
            <a:pPr>
              <a:buFont typeface="Arial" pitchFamily="34" charset="0"/>
              <a:buChar char="•"/>
            </a:pPr>
            <a:endParaRPr lang="en-US" sz="2800" dirty="0" smtClean="0"/>
          </a:p>
          <a:p>
            <a:pPr>
              <a:buFont typeface="Arial" pitchFamily="34" charset="0"/>
              <a:buChar char="•"/>
            </a:pPr>
            <a:r>
              <a:rPr lang="en-US" sz="2800" dirty="0" smtClean="0"/>
              <a:t>Region A to B of the forward characteristics. </a:t>
            </a:r>
          </a:p>
          <a:p>
            <a:pPr>
              <a:buFont typeface="Arial" pitchFamily="34" charset="0"/>
              <a:buChar char="•"/>
            </a:pPr>
            <a:r>
              <a:rPr lang="en-US" sz="2800" dirty="0" smtClean="0"/>
              <a:t>The forward voltage is small and less than the cut in voltage. Therefore the forward current flowing through the diode is small. With further increase in the forward voltage, it reaches the level of the cut in voltage and the width the depletion region goes on decreasing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534400" cy="5693866"/>
          </a:xfrm>
          <a:prstGeom prst="rect">
            <a:avLst/>
          </a:prstGeom>
        </p:spPr>
        <p:txBody>
          <a:bodyPr wrap="square">
            <a:spAutoFit/>
          </a:bodyPr>
          <a:lstStyle/>
          <a:p>
            <a:r>
              <a:rPr lang="en-US" sz="2800" b="1" dirty="0" smtClean="0"/>
              <a:t>Region B to C: </a:t>
            </a:r>
          </a:p>
          <a:p>
            <a:endParaRPr lang="en-US" sz="2800" b="1" dirty="0" smtClean="0"/>
          </a:p>
          <a:p>
            <a:pPr>
              <a:buFont typeface="Arial" pitchFamily="34" charset="0"/>
              <a:buChar char="•"/>
            </a:pPr>
            <a:r>
              <a:rPr lang="en-US" sz="2800" dirty="0" smtClean="0"/>
              <a:t>As soon as the forward voltage equals the cut in voltage, current through the diode increase suddenly. The nature of this current is exponential. The large forward current in the region B-C of the forward characteristics is limited by connecting a resistor R in series with the diode. Forward current is of the order of a few mA. </a:t>
            </a:r>
          </a:p>
          <a:p>
            <a:endParaRPr lang="en-US" sz="2800" dirty="0" smtClean="0"/>
          </a:p>
          <a:p>
            <a:pPr>
              <a:buFont typeface="Arial" pitchFamily="34" charset="0"/>
              <a:buChar char="•"/>
            </a:pPr>
            <a:r>
              <a:rPr lang="en-US" sz="2800" dirty="0" smtClean="0"/>
              <a:t> The forward current is a conventional current that flows from anode to cathode. Therefore it is considered to be a positive current, and the forward characteristics appears in the first quadrant.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5358646" cy="523220"/>
          </a:xfrm>
          <a:prstGeom prst="rect">
            <a:avLst/>
          </a:prstGeom>
        </p:spPr>
        <p:txBody>
          <a:bodyPr wrap="none">
            <a:spAutoFit/>
          </a:bodyPr>
          <a:lstStyle/>
          <a:p>
            <a:r>
              <a:rPr lang="en-US" sz="2800" b="1" dirty="0" smtClean="0"/>
              <a:t>Reverse characteristics of a Diode. </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838200" y="1219200"/>
            <a:ext cx="7696200" cy="4876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4401205"/>
          </a:xfrm>
          <a:prstGeom prst="rect">
            <a:avLst/>
          </a:prstGeom>
        </p:spPr>
        <p:txBody>
          <a:bodyPr wrap="square">
            <a:spAutoFit/>
          </a:bodyPr>
          <a:lstStyle/>
          <a:p>
            <a:r>
              <a:rPr lang="en-US" sz="2800" b="1" dirty="0" smtClean="0"/>
              <a:t>Cut in voltage (Knee voltage): </a:t>
            </a:r>
          </a:p>
          <a:p>
            <a:endParaRPr lang="en-US" sz="2800" dirty="0" smtClean="0"/>
          </a:p>
          <a:p>
            <a:pPr>
              <a:buFont typeface="Arial" pitchFamily="34" charset="0"/>
              <a:buChar char="•"/>
            </a:pPr>
            <a:r>
              <a:rPr lang="en-US" sz="2800" dirty="0" smtClean="0"/>
              <a:t> The voltage at which the forward diode current starts increasing rapidly is known as the cut in voltage of a diode. The cut in voltage is very close to the barrier potential. Cut in voltage is also called as knee voltage. </a:t>
            </a:r>
          </a:p>
          <a:p>
            <a:endParaRPr lang="en-US" sz="2800" dirty="0" smtClean="0"/>
          </a:p>
          <a:p>
            <a:pPr>
              <a:buFont typeface="Arial" pitchFamily="34" charset="0"/>
              <a:buChar char="•"/>
            </a:pPr>
            <a:r>
              <a:rPr lang="en-US" sz="2800" dirty="0" smtClean="0"/>
              <a:t> Generally a diode is forward biased above the cut in voltage. The cut in voltage for a silicon diode is 0.6 V and that for a germanium diode is 0.2V.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82000" cy="7086600"/>
          </a:xfrm>
          <a:prstGeom prst="rect">
            <a:avLst/>
          </a:prstGeom>
        </p:spPr>
        <p:txBody>
          <a:bodyPr wrap="square">
            <a:spAutoFit/>
          </a:bodyPr>
          <a:lstStyle/>
          <a:p>
            <a:pPr>
              <a:buFont typeface="Arial" pitchFamily="34" charset="0"/>
              <a:buChar char="•"/>
            </a:pPr>
            <a:r>
              <a:rPr lang="en-US" sz="2400" dirty="0" smtClean="0"/>
              <a:t>Current flowing through a diode in the reverse biased state is the reverse saturation current which flows due to the minority carriers. </a:t>
            </a:r>
          </a:p>
          <a:p>
            <a:pPr>
              <a:buFont typeface="Arial" pitchFamily="34" charset="0"/>
              <a:buChar char="•"/>
            </a:pPr>
            <a:r>
              <a:rPr lang="en-US" sz="2400" dirty="0" smtClean="0"/>
              <a:t>Therefore it is treated as a negative current. Hence the reverse </a:t>
            </a:r>
            <a:r>
              <a:rPr lang="en-US" sz="2400" dirty="0" err="1" smtClean="0"/>
              <a:t>characterisitcs</a:t>
            </a:r>
            <a:r>
              <a:rPr lang="en-US" sz="2400" dirty="0" smtClean="0"/>
              <a:t> appears equal to Io if the temperature is constant. </a:t>
            </a:r>
          </a:p>
          <a:p>
            <a:pPr>
              <a:buFont typeface="Arial" pitchFamily="34" charset="0"/>
              <a:buChar char="•"/>
            </a:pPr>
            <a:r>
              <a:rPr lang="en-US" sz="2400" dirty="0" smtClean="0"/>
              <a:t> As the reverse voltage is increased, the reverse saturation current remains constant equal to 10 if the temperature is constant. This is because, reverse saturation current does not depend on reverse voltage but it depends only on temperature. </a:t>
            </a:r>
          </a:p>
          <a:p>
            <a:pPr>
              <a:buFont typeface="Arial" pitchFamily="34" charset="0"/>
              <a:buChar char="•"/>
            </a:pPr>
            <a:r>
              <a:rPr lang="en-US" sz="2400" dirty="0" smtClean="0"/>
              <a:t> But as the reverse voltage reaches the breakdown voltage value. a large current flows through the diode, due to the reasons discussed earlier. </a:t>
            </a:r>
          </a:p>
          <a:p>
            <a:pPr>
              <a:buFont typeface="Arial" pitchFamily="34" charset="0"/>
              <a:buChar char="•"/>
            </a:pPr>
            <a:r>
              <a:rPr lang="en-US" sz="2400" dirty="0" smtClean="0"/>
              <a:t> Thus we define the reverse breakdown voltage of a </a:t>
            </a:r>
            <a:r>
              <a:rPr lang="en-US" sz="2400" dirty="0" err="1" smtClean="0"/>
              <a:t>pn</a:t>
            </a:r>
            <a:r>
              <a:rPr lang="en-US" sz="2400" dirty="0" smtClean="0"/>
              <a:t> junction diode as the reverse voltage at which breakdown takes place and a large reverse current starts flowing through the diode. </a:t>
            </a:r>
          </a:p>
          <a:p>
            <a:pPr>
              <a:buFont typeface="Arial" pitchFamily="34" charset="0"/>
              <a:buChar char="•"/>
            </a:pPr>
            <a:r>
              <a:rPr lang="en-US" sz="2400" dirty="0" smtClean="0"/>
              <a:t> Operation in the breakdown region should be avoided because the diode may be damaged due to excessive power dissipation. </a:t>
            </a:r>
          </a:p>
          <a:p>
            <a:pPr>
              <a:buFont typeface="Arial" pitchFamily="34" charset="0"/>
              <a:buChar char="•"/>
            </a:pPr>
            <a:r>
              <a:rPr lang="en-US" sz="2400" dirty="0" smtClean="0"/>
              <a:t>Typically the reverse breakdown voltage for p-n junction diode is in range of 50 to 100 volts.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4280341" cy="584775"/>
          </a:xfrm>
          <a:prstGeom prst="rect">
            <a:avLst/>
          </a:prstGeom>
        </p:spPr>
        <p:txBody>
          <a:bodyPr wrap="square">
            <a:spAutoFit/>
          </a:bodyPr>
          <a:lstStyle/>
          <a:p>
            <a:r>
              <a:rPr lang="en-US" sz="3200" b="1" dirty="0" smtClean="0"/>
              <a:t>Zener Diode </a:t>
            </a:r>
            <a:endParaRPr lang="en-US" sz="3200" dirty="0"/>
          </a:p>
        </p:txBody>
      </p:sp>
      <p:pic>
        <p:nvPicPr>
          <p:cNvPr id="8194" name="Picture 2"/>
          <p:cNvPicPr>
            <a:picLocks noChangeAspect="1" noChangeArrowheads="1"/>
          </p:cNvPicPr>
          <p:nvPr/>
        </p:nvPicPr>
        <p:blipFill>
          <a:blip r:embed="rId2" cstate="print"/>
          <a:srcRect/>
          <a:stretch>
            <a:fillRect/>
          </a:stretch>
        </p:blipFill>
        <p:spPr bwMode="auto">
          <a:xfrm>
            <a:off x="533400" y="1371600"/>
            <a:ext cx="2762250" cy="1276350"/>
          </a:xfrm>
          <a:prstGeom prst="rect">
            <a:avLst/>
          </a:prstGeom>
          <a:noFill/>
          <a:ln w="9525">
            <a:noFill/>
            <a:miter lim="800000"/>
            <a:headEnd/>
            <a:tailEnd/>
          </a:ln>
        </p:spPr>
      </p:pic>
      <p:pic>
        <p:nvPicPr>
          <p:cNvPr id="13314" name="Picture 2" descr="pn junction diode साठी प्रतिमा परिणाम"/>
          <p:cNvPicPr>
            <a:picLocks noChangeAspect="1" noChangeArrowheads="1"/>
          </p:cNvPicPr>
          <p:nvPr/>
        </p:nvPicPr>
        <p:blipFill>
          <a:blip r:embed="rId3" cstate="print"/>
          <a:srcRect/>
          <a:stretch>
            <a:fillRect/>
          </a:stretch>
        </p:blipFill>
        <p:spPr bwMode="auto">
          <a:xfrm>
            <a:off x="5257800" y="2133600"/>
            <a:ext cx="1905000" cy="22860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686800" cy="923330"/>
          </a:xfrm>
          <a:prstGeom prst="rect">
            <a:avLst/>
          </a:prstGeom>
        </p:spPr>
        <p:txBody>
          <a:bodyPr wrap="square">
            <a:spAutoFit/>
          </a:bodyPr>
          <a:lstStyle/>
          <a:p>
            <a:endParaRPr lang="en-US" dirty="0" smtClean="0"/>
          </a:p>
          <a:p>
            <a:r>
              <a:rPr lang="en-US" sz="3600" dirty="0" smtClean="0"/>
              <a:t>the V- I characteristics of </a:t>
            </a:r>
            <a:r>
              <a:rPr lang="en-US" sz="3600" dirty="0" err="1" smtClean="0"/>
              <a:t>zener</a:t>
            </a:r>
            <a:r>
              <a:rPr lang="en-US" sz="3600" dirty="0" smtClean="0"/>
              <a:t> diode. </a:t>
            </a:r>
          </a:p>
        </p:txBody>
      </p:sp>
      <p:pic>
        <p:nvPicPr>
          <p:cNvPr id="6146" name="Picture 2"/>
          <p:cNvPicPr>
            <a:picLocks noChangeAspect="1" noChangeArrowheads="1"/>
          </p:cNvPicPr>
          <p:nvPr/>
        </p:nvPicPr>
        <p:blipFill>
          <a:blip r:embed="rId2" cstate="print"/>
          <a:srcRect/>
          <a:stretch>
            <a:fillRect/>
          </a:stretch>
        </p:blipFill>
        <p:spPr bwMode="auto">
          <a:xfrm>
            <a:off x="533400" y="990600"/>
            <a:ext cx="8305800" cy="54863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n junction diode साठी प्रतिमा परिणाम"/>
          <p:cNvPicPr>
            <a:picLocks noChangeAspect="1" noChangeArrowheads="1"/>
          </p:cNvPicPr>
          <p:nvPr/>
        </p:nvPicPr>
        <p:blipFill>
          <a:blip r:embed="rId2" cstate="print"/>
          <a:srcRect/>
          <a:stretch>
            <a:fillRect/>
          </a:stretch>
        </p:blipFill>
        <p:spPr bwMode="auto">
          <a:xfrm>
            <a:off x="762000" y="1981200"/>
            <a:ext cx="7696200" cy="3962400"/>
          </a:xfrm>
          <a:prstGeom prst="rect">
            <a:avLst/>
          </a:prstGeom>
          <a:noFill/>
        </p:spPr>
      </p:pic>
      <p:sp>
        <p:nvSpPr>
          <p:cNvPr id="3" name="TextBox 2"/>
          <p:cNvSpPr txBox="1"/>
          <p:nvPr/>
        </p:nvSpPr>
        <p:spPr>
          <a:xfrm>
            <a:off x="533400" y="609600"/>
            <a:ext cx="5867400" cy="1015663"/>
          </a:xfrm>
          <a:prstGeom prst="rect">
            <a:avLst/>
          </a:prstGeom>
          <a:noFill/>
        </p:spPr>
        <p:txBody>
          <a:bodyPr wrap="square" rtlCol="0">
            <a:spAutoFit/>
          </a:bodyPr>
          <a:lstStyle/>
          <a:p>
            <a:r>
              <a:rPr lang="en-US" sz="6000" b="1" dirty="0" smtClean="0"/>
              <a:t>PN </a:t>
            </a:r>
            <a:r>
              <a:rPr lang="en-US" sz="4000" b="1" dirty="0" smtClean="0"/>
              <a:t>JUNCTIONDIODE</a:t>
            </a:r>
            <a:endParaRPr lang="en-US" sz="4000" b="1" dirty="0"/>
          </a:p>
        </p:txBody>
      </p:sp>
      <p:pic>
        <p:nvPicPr>
          <p:cNvPr id="43012" name="Picture 4" descr="pn junction diode साठी प्रतिमा परिणाम"/>
          <p:cNvPicPr>
            <a:picLocks noChangeAspect="1" noChangeArrowheads="1"/>
          </p:cNvPicPr>
          <p:nvPr/>
        </p:nvPicPr>
        <p:blipFill>
          <a:blip r:embed="rId3" cstate="print"/>
          <a:srcRect/>
          <a:stretch>
            <a:fillRect/>
          </a:stretch>
        </p:blipFill>
        <p:spPr bwMode="auto">
          <a:xfrm>
            <a:off x="5562600" y="381000"/>
            <a:ext cx="3048000" cy="1524001"/>
          </a:xfrm>
          <a:prstGeom prst="rect">
            <a:avLst/>
          </a:prstGeom>
          <a:noFill/>
        </p:spPr>
      </p:pic>
    </p:spTree>
    <p:extLst>
      <p:ext uri="{BB962C8B-B14F-4D97-AF65-F5344CB8AC3E}">
        <p14:creationId xmlns:p14="http://schemas.microsoft.com/office/powerpoint/2010/main" val="197666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6986528"/>
          </a:xfrm>
          <a:prstGeom prst="rect">
            <a:avLst/>
          </a:prstGeom>
        </p:spPr>
        <p:txBody>
          <a:bodyPr wrap="square">
            <a:spAutoFit/>
          </a:bodyPr>
          <a:lstStyle/>
          <a:p>
            <a:r>
              <a:rPr lang="en-US" sz="2800" dirty="0" smtClean="0"/>
              <a:t>The characteristics are similar to that of an ordinary silicon PN junction diode. </a:t>
            </a:r>
          </a:p>
          <a:p>
            <a:pPr>
              <a:buFont typeface="Arial" pitchFamily="34" charset="0"/>
              <a:buChar char="•"/>
            </a:pPr>
            <a:r>
              <a:rPr lang="en-US" sz="2800" dirty="0" smtClean="0"/>
              <a:t> It indicates that the forward current is very small for voltages below knee voltage and large for voltages above knee (i.e. cut in) voltage. </a:t>
            </a:r>
          </a:p>
          <a:p>
            <a:pPr>
              <a:buFont typeface="Arial" pitchFamily="34" charset="0"/>
              <a:buChar char="•"/>
            </a:pPr>
            <a:r>
              <a:rPr lang="en-US" sz="2800" dirty="0" smtClean="0"/>
              <a:t> The reverse characteristics curve indicates that negligible reverse saturation current flows until we reach the breakdown (i.e. Zener) voltage </a:t>
            </a:r>
            <a:r>
              <a:rPr lang="en-US" sz="2800" dirty="0" err="1" smtClean="0"/>
              <a:t>Vz</a:t>
            </a:r>
            <a:r>
              <a:rPr lang="en-US" sz="2800" dirty="0" smtClean="0"/>
              <a:t> </a:t>
            </a:r>
          </a:p>
          <a:p>
            <a:pPr>
              <a:buFont typeface="Arial" pitchFamily="34" charset="0"/>
              <a:buChar char="•"/>
            </a:pPr>
            <a:r>
              <a:rPr lang="en-US" sz="2800" dirty="0" smtClean="0"/>
              <a:t> The breakdown has a very sharp knee, followed by an almost vertical increase in reverse current. </a:t>
            </a:r>
          </a:p>
          <a:p>
            <a:pPr>
              <a:buFont typeface="Arial" pitchFamily="34" charset="0"/>
              <a:buChar char="•"/>
            </a:pPr>
            <a:r>
              <a:rPr lang="en-US" sz="2800" dirty="0" smtClean="0"/>
              <a:t> The voltage across the </a:t>
            </a:r>
            <a:r>
              <a:rPr lang="en-US" sz="2800" dirty="0" err="1" smtClean="0"/>
              <a:t>zener</a:t>
            </a:r>
            <a:r>
              <a:rPr lang="en-US" sz="2800" dirty="0" smtClean="0"/>
              <a:t> diode is approximately constant and equal to Zener voltage VZ over most of the </a:t>
            </a:r>
            <a:r>
              <a:rPr lang="en-US" sz="2800" dirty="0" err="1" smtClean="0"/>
              <a:t>zener</a:t>
            </a:r>
            <a:r>
              <a:rPr lang="en-US" sz="2800" dirty="0" smtClean="0"/>
              <a:t> breakdown region. </a:t>
            </a:r>
          </a:p>
          <a:p>
            <a:pPr>
              <a:buFont typeface="Arial" pitchFamily="34" charset="0"/>
              <a:buChar char="•"/>
            </a:pPr>
            <a:r>
              <a:rPr lang="en-US" sz="2800" dirty="0" smtClean="0"/>
              <a:t> It will come out of the breakdown region, when the applied reverse voltage is reduced below the Zener breakdown voltage.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68901"/>
            <a:ext cx="8077200" cy="830997"/>
          </a:xfrm>
          <a:prstGeom prst="rect">
            <a:avLst/>
          </a:prstGeom>
        </p:spPr>
        <p:txBody>
          <a:bodyPr wrap="square">
            <a:spAutoFit/>
          </a:bodyPr>
          <a:lstStyle/>
          <a:p>
            <a:endParaRPr lang="en-US" sz="2400" dirty="0" smtClean="0"/>
          </a:p>
          <a:p>
            <a:r>
              <a:rPr lang="en-US" sz="2400" dirty="0" smtClean="0"/>
              <a:t>Distinguish between PN junction diode and </a:t>
            </a:r>
            <a:r>
              <a:rPr lang="en-US" sz="2400" dirty="0" err="1" smtClean="0"/>
              <a:t>zener</a:t>
            </a:r>
            <a:r>
              <a:rPr lang="en-US" sz="2400" dirty="0" smtClean="0"/>
              <a:t> </a:t>
            </a:r>
            <a:r>
              <a:rPr lang="en-US" sz="2400" dirty="0" smtClean="0"/>
              <a:t>diode</a:t>
            </a:r>
          </a:p>
        </p:txBody>
      </p:sp>
      <p:sp>
        <p:nvSpPr>
          <p:cNvPr id="4" name="Text Placeholder 3"/>
          <p:cNvSpPr>
            <a:spLocks noGrp="1"/>
          </p:cNvSpPr>
          <p:nvPr>
            <p:ph type="body" idx="1"/>
          </p:nvPr>
        </p:nvSpPr>
        <p:spPr>
          <a:xfrm>
            <a:off x="457200" y="1600200"/>
            <a:ext cx="4040188" cy="838199"/>
          </a:xfrm>
        </p:spPr>
        <p:txBody>
          <a:bodyPr>
            <a:normAutofit lnSpcReduction="10000"/>
          </a:bodyPr>
          <a:lstStyle/>
          <a:p>
            <a:endParaRPr lang="en-US" dirty="0" smtClean="0"/>
          </a:p>
          <a:p>
            <a:r>
              <a:rPr lang="en-US" dirty="0" smtClean="0"/>
              <a:t>PN Junction Diode 	</a:t>
            </a:r>
          </a:p>
          <a:p>
            <a:endParaRPr lang="en-US" dirty="0"/>
          </a:p>
        </p:txBody>
      </p:sp>
      <p:sp>
        <p:nvSpPr>
          <p:cNvPr id="5" name="Content Placeholder 4"/>
          <p:cNvSpPr>
            <a:spLocks noGrp="1"/>
          </p:cNvSpPr>
          <p:nvPr>
            <p:ph sz="half" idx="2"/>
          </p:nvPr>
        </p:nvSpPr>
        <p:spPr>
          <a:xfrm>
            <a:off x="457200" y="2590799"/>
            <a:ext cx="4040188" cy="3535363"/>
          </a:xfrm>
        </p:spPr>
        <p:txBody>
          <a:bodyPr>
            <a:normAutofit fontScale="92500" lnSpcReduction="10000"/>
          </a:bodyPr>
          <a:lstStyle/>
          <a:p>
            <a:r>
              <a:rPr lang="en-US" dirty="0" smtClean="0"/>
              <a:t>It is not properly doped to control reverse breakdown. </a:t>
            </a:r>
          </a:p>
          <a:p>
            <a:r>
              <a:rPr lang="en-US" dirty="0" smtClean="0"/>
              <a:t>It conducts only in one direction. 	</a:t>
            </a:r>
          </a:p>
          <a:p>
            <a:r>
              <a:rPr lang="en-US" dirty="0" smtClean="0"/>
              <a:t>It is always operated in forward-bias condition. </a:t>
            </a:r>
          </a:p>
          <a:p>
            <a:r>
              <a:rPr lang="en-US" dirty="0" smtClean="0"/>
              <a:t>It has no sharp reverse breakdown. 	</a:t>
            </a:r>
          </a:p>
          <a:p>
            <a:r>
              <a:rPr lang="en-US" dirty="0" smtClean="0"/>
              <a:t>used for rectification 	</a:t>
            </a:r>
          </a:p>
          <a:p>
            <a:pPr>
              <a:buNone/>
            </a:pPr>
            <a:r>
              <a:rPr lang="en-US" dirty="0" smtClean="0"/>
              <a:t>	</a:t>
            </a:r>
          </a:p>
          <a:p>
            <a:endParaRPr lang="en-US" dirty="0"/>
          </a:p>
        </p:txBody>
      </p:sp>
      <p:sp>
        <p:nvSpPr>
          <p:cNvPr id="6" name="Text Placeholder 5"/>
          <p:cNvSpPr>
            <a:spLocks noGrp="1"/>
          </p:cNvSpPr>
          <p:nvPr>
            <p:ph type="body" sz="quarter" idx="3"/>
          </p:nvPr>
        </p:nvSpPr>
        <p:spPr>
          <a:xfrm>
            <a:off x="4953000" y="1863724"/>
            <a:ext cx="4041775" cy="574675"/>
          </a:xfrm>
        </p:spPr>
        <p:txBody>
          <a:bodyPr>
            <a:normAutofit fontScale="25000" lnSpcReduction="20000"/>
          </a:bodyPr>
          <a:lstStyle/>
          <a:p>
            <a:endParaRPr lang="en-US" dirty="0" smtClean="0"/>
          </a:p>
          <a:p>
            <a:endParaRPr lang="en-US" sz="7200" dirty="0" smtClean="0"/>
          </a:p>
          <a:p>
            <a:r>
              <a:rPr lang="en-US" sz="9600" dirty="0" err="1" smtClean="0"/>
              <a:t>Zener</a:t>
            </a:r>
            <a:r>
              <a:rPr lang="en-US" sz="9600" dirty="0" smtClean="0"/>
              <a:t> </a:t>
            </a:r>
            <a:r>
              <a:rPr lang="en-US" sz="9600" dirty="0" smtClean="0"/>
              <a:t>Diode </a:t>
            </a:r>
          </a:p>
          <a:p>
            <a:r>
              <a:rPr lang="en-US" sz="7200" dirty="0" smtClean="0"/>
              <a:t>  </a:t>
            </a:r>
          </a:p>
          <a:p>
            <a:endParaRPr lang="en-US" dirty="0"/>
          </a:p>
        </p:txBody>
      </p:sp>
      <p:sp>
        <p:nvSpPr>
          <p:cNvPr id="7" name="Content Placeholder 6"/>
          <p:cNvSpPr>
            <a:spLocks noGrp="1"/>
          </p:cNvSpPr>
          <p:nvPr>
            <p:ph sz="quarter" idx="4"/>
          </p:nvPr>
        </p:nvSpPr>
        <p:spPr>
          <a:xfrm>
            <a:off x="4419601" y="2638701"/>
            <a:ext cx="4267200" cy="3487462"/>
          </a:xfrm>
        </p:spPr>
        <p:txBody>
          <a:bodyPr>
            <a:normAutofit fontScale="85000" lnSpcReduction="10000"/>
          </a:bodyPr>
          <a:lstStyle/>
          <a:p>
            <a:r>
              <a:rPr lang="en-US" dirty="0" smtClean="0"/>
              <a:t>It is properly doped to control reverse breakdown. </a:t>
            </a:r>
          </a:p>
          <a:p>
            <a:r>
              <a:rPr lang="en-US" dirty="0" smtClean="0"/>
              <a:t>It conducts in both directions. </a:t>
            </a:r>
          </a:p>
          <a:p>
            <a:r>
              <a:rPr lang="en-US" dirty="0" smtClean="0"/>
              <a:t>It is always operated in reverse-bias condition. 	</a:t>
            </a:r>
          </a:p>
          <a:p>
            <a:r>
              <a:rPr lang="en-US" dirty="0" smtClean="0"/>
              <a:t>It has quite sharp reverse breakdown. 	</a:t>
            </a:r>
          </a:p>
          <a:p>
            <a:r>
              <a:rPr lang="en-US" dirty="0" smtClean="0"/>
              <a:t>It will not burn, but functions properly in breakdown region 	</a:t>
            </a:r>
          </a:p>
          <a:p>
            <a:r>
              <a:rPr lang="en-US" dirty="0" smtClean="0"/>
              <a:t>used for voltage regulation. 	</a:t>
            </a:r>
          </a:p>
          <a:p>
            <a:pPr>
              <a:buNone/>
            </a:pP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81000"/>
            <a:ext cx="5708294" cy="1569660"/>
          </a:xfrm>
          <a:prstGeom prst="rect">
            <a:avLst/>
          </a:prstGeom>
        </p:spPr>
        <p:txBody>
          <a:bodyPr wrap="none">
            <a:spAutoFit/>
          </a:bodyPr>
          <a:lstStyle/>
          <a:p>
            <a:r>
              <a:rPr lang="en-US" sz="3200" b="1" dirty="0" smtClean="0"/>
              <a:t>Biasing of PN junction diode</a:t>
            </a:r>
          </a:p>
          <a:p>
            <a:r>
              <a:rPr lang="en-US" sz="3200" dirty="0" smtClean="0"/>
              <a:t>1. Forward bias  and Reverse bias</a:t>
            </a:r>
          </a:p>
          <a:p>
            <a:r>
              <a:rPr lang="en-US" sz="3200" dirty="0" smtClean="0"/>
              <a:t> </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533400" y="3124200"/>
            <a:ext cx="3200400" cy="19526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114800" y="2362200"/>
            <a:ext cx="4632342" cy="3733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10600" cy="5755422"/>
          </a:xfrm>
          <a:prstGeom prst="rect">
            <a:avLst/>
          </a:prstGeom>
        </p:spPr>
        <p:txBody>
          <a:bodyPr wrap="square">
            <a:spAutoFit/>
          </a:bodyPr>
          <a:lstStyle/>
          <a:p>
            <a:r>
              <a:rPr lang="en-US" sz="2800" b="1" dirty="0" smtClean="0"/>
              <a:t>Principle </a:t>
            </a:r>
          </a:p>
          <a:p>
            <a:pPr>
              <a:buFont typeface="Arial" pitchFamily="34" charset="0"/>
              <a:buChar char="•"/>
            </a:pPr>
            <a:r>
              <a:rPr lang="en-US" dirty="0" smtClean="0"/>
              <a:t> </a:t>
            </a:r>
            <a:r>
              <a:rPr lang="en-US" sz="2000" dirty="0" smtClean="0"/>
              <a:t>If the p-region (anode) is connected to the positive terminal of the external DC source and n-side (cathode) is connected to the negative terminal of the DC source then the biasing is said to be “forward biasing”. </a:t>
            </a:r>
          </a:p>
          <a:p>
            <a:pPr>
              <a:buFont typeface="Arial" pitchFamily="34" charset="0"/>
              <a:buChar char="•"/>
            </a:pPr>
            <a:r>
              <a:rPr lang="en-US" sz="2000" dirty="0" smtClean="0"/>
              <a:t> Due to the negative terminal of external source connected to the n-region, free electrons from n-side are pushed towards the p-side. Similarly the positive end of the supply will push holes from p-side towards the n-side. </a:t>
            </a:r>
          </a:p>
          <a:p>
            <a:r>
              <a:rPr lang="en-US" sz="2000" dirty="0" smtClean="0"/>
              <a:t>With increase in the external supply voltage V, more and more number of holes (p-side) and electrons (n-side) start travelling towards the junction as shown in figure. </a:t>
            </a:r>
          </a:p>
          <a:p>
            <a:pPr>
              <a:buFont typeface="Arial" pitchFamily="34" charset="0"/>
              <a:buChar char="•"/>
            </a:pPr>
            <a:r>
              <a:rPr lang="en-US" sz="2000" dirty="0" smtClean="0"/>
              <a:t> The holes will start converting the negative ions into neutral atoms and the electrons will convert the positive ions into neutral atoms. As a result of this, the width of depletion region will reduce. </a:t>
            </a:r>
          </a:p>
          <a:p>
            <a:pPr>
              <a:buFont typeface="Arial" pitchFamily="34" charset="0"/>
              <a:buChar char="•"/>
            </a:pPr>
            <a:r>
              <a:rPr lang="en-US" sz="2000" dirty="0" smtClean="0"/>
              <a:t> Due to reduction in the depletion region width, the barrier potential will also reduce. Eventually at a particular value of V the depletion region will collapse. Now there is absolutely no opposition to the flow of electrons and holes. </a:t>
            </a:r>
          </a:p>
          <a:p>
            <a:r>
              <a:rPr lang="en-US" sz="2000" dirty="0" smtClean="0"/>
              <a:t> Hence a large number of electrons and holes (majority carriers) can cross the junction under the influence of externally connected DC voltage.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954107"/>
          </a:xfrm>
          <a:prstGeom prst="rect">
            <a:avLst/>
          </a:prstGeom>
        </p:spPr>
        <p:txBody>
          <a:bodyPr wrap="square">
            <a:spAutoFit/>
          </a:bodyPr>
          <a:lstStyle/>
          <a:p>
            <a:endParaRPr lang="en-US" sz="2800" dirty="0" smtClean="0"/>
          </a:p>
          <a:p>
            <a:r>
              <a:rPr lang="en-US" sz="2800" dirty="0" smtClean="0"/>
              <a:t>The formation of depletion layer in PN junction.</a:t>
            </a:r>
          </a:p>
        </p:txBody>
      </p:sp>
      <p:pic>
        <p:nvPicPr>
          <p:cNvPr id="7170" name="Picture 2"/>
          <p:cNvPicPr>
            <a:picLocks noChangeAspect="1" noChangeArrowheads="1"/>
          </p:cNvPicPr>
          <p:nvPr/>
        </p:nvPicPr>
        <p:blipFill>
          <a:blip r:embed="rId2" cstate="print"/>
          <a:srcRect/>
          <a:stretch>
            <a:fillRect/>
          </a:stretch>
        </p:blipFill>
        <p:spPr bwMode="auto">
          <a:xfrm>
            <a:off x="533400" y="1666875"/>
            <a:ext cx="8134350" cy="4886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91600" cy="5909310"/>
          </a:xfrm>
          <a:prstGeom prst="rect">
            <a:avLst/>
          </a:prstGeom>
        </p:spPr>
        <p:txBody>
          <a:bodyPr wrap="square">
            <a:spAutoFit/>
          </a:bodyPr>
          <a:lstStyle/>
          <a:p>
            <a:endParaRPr lang="en-US" dirty="0" smtClean="0"/>
          </a:p>
          <a:p>
            <a:pPr>
              <a:buFont typeface="Arial" pitchFamily="34" charset="0"/>
              <a:buChar char="•"/>
            </a:pPr>
            <a:r>
              <a:rPr lang="en-US" sz="2400" dirty="0" smtClean="0"/>
              <a:t> At the instant P-N junction formation, the free electrons near the junction in the N- region begin to diffuse across the junction in to P- region where they combine with holes near the junction. </a:t>
            </a:r>
          </a:p>
          <a:p>
            <a:pPr>
              <a:buFont typeface="Arial" pitchFamily="34" charset="0"/>
              <a:buChar char="•"/>
            </a:pPr>
            <a:r>
              <a:rPr lang="en-US" sz="2400" dirty="0" smtClean="0"/>
              <a:t> The result is that N-region loses free electrons this creates a layer of positive charges (</a:t>
            </a:r>
            <a:r>
              <a:rPr lang="en-US" sz="2400" dirty="0" err="1" smtClean="0"/>
              <a:t>pentavalent</a:t>
            </a:r>
            <a:r>
              <a:rPr lang="en-US" sz="2400" dirty="0" smtClean="0"/>
              <a:t> ions) near the junction. </a:t>
            </a:r>
          </a:p>
          <a:p>
            <a:pPr>
              <a:buFont typeface="Arial" pitchFamily="34" charset="0"/>
              <a:buChar char="•"/>
            </a:pPr>
            <a:r>
              <a:rPr lang="en-US" sz="2400" dirty="0" smtClean="0"/>
              <a:t> The P-region loses holes and the result that there is a negative charges (trivalent ions near the junction. </a:t>
            </a:r>
          </a:p>
          <a:p>
            <a:pPr>
              <a:buFont typeface="Arial" pitchFamily="34" charset="0"/>
              <a:buChar char="•"/>
            </a:pPr>
            <a:r>
              <a:rPr lang="en-US" sz="2400" dirty="0" smtClean="0"/>
              <a:t> The shaded region on both sides of the junction in Fig. below contains only immobile ions and no free charge carriers such as electrons or holes. </a:t>
            </a:r>
          </a:p>
          <a:p>
            <a:pPr>
              <a:buFont typeface="Arial" pitchFamily="34" charset="0"/>
              <a:buChar char="•"/>
            </a:pPr>
            <a:r>
              <a:rPr lang="en-US" sz="2400" dirty="0" smtClean="0"/>
              <a:t> In other words this region is </a:t>
            </a:r>
            <a:r>
              <a:rPr lang="en-US" sz="2400" i="1" dirty="0" smtClean="0"/>
              <a:t>depleted of free charge carriers. Therefore region is called as depletion region. </a:t>
            </a:r>
          </a:p>
          <a:p>
            <a:pPr>
              <a:buFont typeface="Arial" pitchFamily="34" charset="0"/>
              <a:buChar char="•"/>
            </a:pPr>
            <a:r>
              <a:rPr lang="en-US" sz="2400" dirty="0" smtClean="0"/>
              <a:t> Once P-N junction is formed and depletion layer is created the diffusion of free electrons stops. </a:t>
            </a:r>
          </a:p>
          <a:p>
            <a:pPr>
              <a:buFont typeface="Arial" pitchFamily="34" charset="0"/>
              <a:buChar char="•"/>
            </a:pPr>
            <a:r>
              <a:rPr lang="en-US" sz="2400" dirty="0" smtClean="0"/>
              <a:t> The positive and negative charges set an electric field.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pn junction diode साठी प्रतिमा परिणाम"/>
          <p:cNvPicPr>
            <a:picLocks noChangeAspect="1" noChangeArrowheads="1"/>
          </p:cNvPicPr>
          <p:nvPr/>
        </p:nvPicPr>
        <p:blipFill>
          <a:blip r:embed="rId2" cstate="print"/>
          <a:srcRect/>
          <a:stretch>
            <a:fillRect/>
          </a:stretch>
        </p:blipFill>
        <p:spPr bwMode="auto">
          <a:xfrm>
            <a:off x="457200" y="228600"/>
            <a:ext cx="7467600" cy="5943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7"/>
            <a:ext cx="8534400" cy="7263527"/>
          </a:xfrm>
          <a:prstGeom prst="rect">
            <a:avLst/>
          </a:prstGeom>
        </p:spPr>
        <p:txBody>
          <a:bodyPr wrap="square">
            <a:spAutoFit/>
          </a:bodyPr>
          <a:lstStyle/>
          <a:p>
            <a:r>
              <a:rPr lang="en-US" sz="2800" u="sng" dirty="0" smtClean="0"/>
              <a:t>i)Reverse saturation current</a:t>
            </a:r>
            <a:r>
              <a:rPr lang="en-US" sz="2800" dirty="0" smtClean="0"/>
              <a:t>: In reverse bias condition there will be negligible amount of current that will flow through the device due to minority carrier which is called as reverse saturation current. </a:t>
            </a:r>
          </a:p>
          <a:p>
            <a:r>
              <a:rPr lang="en-US" sz="2800" dirty="0" smtClean="0"/>
              <a:t>ii</a:t>
            </a:r>
            <a:r>
              <a:rPr lang="en-US" sz="2800" u="sng" dirty="0" smtClean="0"/>
              <a:t>. Knee voltage</a:t>
            </a:r>
            <a:r>
              <a:rPr lang="en-US" sz="2800" dirty="0" smtClean="0"/>
              <a:t>: The applied forward voltage at which the PN junctions start conducting is called the cut-in voltage. It is also known as knee voltage (</a:t>
            </a:r>
            <a:r>
              <a:rPr lang="en-US" sz="2800" dirty="0" err="1" smtClean="0"/>
              <a:t>Vk</a:t>
            </a:r>
            <a:r>
              <a:rPr lang="en-US" sz="2800" dirty="0" smtClean="0"/>
              <a:t> or </a:t>
            </a:r>
            <a:r>
              <a:rPr lang="en-US" sz="2800" dirty="0" err="1" smtClean="0"/>
              <a:t>Vz</a:t>
            </a:r>
            <a:r>
              <a:rPr lang="en-US" sz="2800" dirty="0" smtClean="0"/>
              <a:t>). The value of cut-in voltage is 0.7 V for Silicon and 0.3 V for Germanium PN junction diodes. </a:t>
            </a:r>
          </a:p>
          <a:p>
            <a:r>
              <a:rPr lang="en-US" sz="2800" dirty="0" smtClean="0"/>
              <a:t>iii</a:t>
            </a:r>
            <a:r>
              <a:rPr lang="en-US" sz="2800" u="sng" dirty="0" smtClean="0"/>
              <a:t>. Depletion layer</a:t>
            </a:r>
            <a:r>
              <a:rPr lang="en-US" sz="2800" dirty="0" smtClean="0"/>
              <a:t>: The region in PN junction which comprises of immobile ions is called depletion region. </a:t>
            </a:r>
          </a:p>
          <a:p>
            <a:r>
              <a:rPr lang="en-US" sz="2800" dirty="0" smtClean="0"/>
              <a:t>iv. </a:t>
            </a:r>
            <a:r>
              <a:rPr lang="en-US" sz="2800" u="sng" dirty="0" smtClean="0"/>
              <a:t>Static resistance of diode</a:t>
            </a:r>
            <a:r>
              <a:rPr lang="en-US" sz="2800" dirty="0" smtClean="0"/>
              <a:t>: The resistance of a diode at the operating point can be obtained by taking the ratio of VF and IF. The resistance offered by the diode to the forward DC operating conditions is called as “DC or static resistance”.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8153400" cy="1200329"/>
          </a:xfrm>
          <a:prstGeom prst="rect">
            <a:avLst/>
          </a:prstGeom>
        </p:spPr>
        <p:txBody>
          <a:bodyPr wrap="square">
            <a:spAutoFit/>
          </a:bodyPr>
          <a:lstStyle/>
          <a:p>
            <a:r>
              <a:rPr lang="en-US" sz="3600" dirty="0" smtClean="0"/>
              <a:t>Avalanche break down in P- N junction diode. </a:t>
            </a:r>
          </a:p>
        </p:txBody>
      </p:sp>
      <p:pic>
        <p:nvPicPr>
          <p:cNvPr id="3074" name="Picture 2"/>
          <p:cNvPicPr>
            <a:picLocks noChangeAspect="1" noChangeArrowheads="1"/>
          </p:cNvPicPr>
          <p:nvPr/>
        </p:nvPicPr>
        <p:blipFill>
          <a:blip r:embed="rId2" cstate="print"/>
          <a:srcRect/>
          <a:stretch>
            <a:fillRect/>
          </a:stretch>
        </p:blipFill>
        <p:spPr bwMode="auto">
          <a:xfrm>
            <a:off x="685800" y="1600200"/>
            <a:ext cx="8001000" cy="495299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1483</Words>
  <Application>Microsoft Office PowerPoint</Application>
  <PresentationFormat>On-screen Show (4:3)</PresentationFormat>
  <Paragraphs>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PN JUNCTION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ej</dc:creator>
  <cp:lastModifiedBy>Mary</cp:lastModifiedBy>
  <cp:revision>32</cp:revision>
  <dcterms:created xsi:type="dcterms:W3CDTF">2006-08-16T00:00:00Z</dcterms:created>
  <dcterms:modified xsi:type="dcterms:W3CDTF">2021-09-13T19:44:45Z</dcterms:modified>
</cp:coreProperties>
</file>