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Montserrat" panose="020B0604020202020204" charset="0"/>
      <p:regular r:id="rId17"/>
      <p:bold r:id="rId18"/>
      <p:italic r:id="rId19"/>
      <p:boldItalic r:id="rId20"/>
    </p:embeddedFont>
    <p:embeddedFont>
      <p:font typeface="Lat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5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675057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2945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2073a8ed7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22073a8ed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5678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22073a8ed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22073a8ed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0634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22073a8ed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22073a8ed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6760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22073a8ed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22073a8ed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667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22073a8ed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22073a8ed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3054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4f60ea3c1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4f60ea3c1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448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24f60ea3c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24f60ea3c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308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22073a8ed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22073a8ed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7393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22073a8ed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22073a8ed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7616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22073a8ed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22073a8ed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6205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22073a8ed7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22073a8ed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4771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22073a8ed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22073a8ed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5552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22073a8ed7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22073a8ed7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636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625325" y="1578400"/>
            <a:ext cx="69294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MOBILE APPLICATION DEVELOPMENT</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smtClean="0"/>
              <a:t>Lesson 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Hybrid-Web Applications</a:t>
            </a:r>
            <a:endParaRPr/>
          </a:p>
        </p:txBody>
      </p:sp>
      <p:sp>
        <p:nvSpPr>
          <p:cNvPr id="187" name="Google Shape;187;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Hybrid mobile applications are built with standard web technologies - such as JavaScript, CSS, and HTML5 - and they are bundled as app installation packages.</a:t>
            </a:r>
            <a:endParaRPr/>
          </a:p>
          <a:p>
            <a:pPr marL="0" lvl="0" indent="0" algn="l" rtl="0">
              <a:spcBef>
                <a:spcPts val="1200"/>
              </a:spcBef>
              <a:spcAft>
                <a:spcPts val="0"/>
              </a:spcAft>
              <a:buNone/>
            </a:pPr>
            <a:r>
              <a:rPr lang="en"/>
              <a:t>Pros</a:t>
            </a:r>
            <a:endParaRPr/>
          </a:p>
          <a:p>
            <a:pPr marL="0" lvl="0" indent="0" algn="l" rtl="0">
              <a:spcBef>
                <a:spcPts val="1200"/>
              </a:spcBef>
              <a:spcAft>
                <a:spcPts val="0"/>
              </a:spcAft>
              <a:buNone/>
            </a:pPr>
            <a:r>
              <a:rPr lang="en"/>
              <a:t>Using web development skillset for building mobile apps</a:t>
            </a:r>
            <a:endParaRPr/>
          </a:p>
          <a:p>
            <a:pPr marL="0" lvl="0" indent="0" algn="l" rtl="0">
              <a:spcBef>
                <a:spcPts val="1200"/>
              </a:spcBef>
              <a:spcAft>
                <a:spcPts val="0"/>
              </a:spcAft>
              <a:buNone/>
            </a:pPr>
            <a:r>
              <a:rPr lang="en"/>
              <a:t>Cons</a:t>
            </a:r>
            <a:endParaRPr/>
          </a:p>
          <a:p>
            <a:pPr marL="0" lvl="0" indent="0" algn="l" rtl="0">
              <a:spcBef>
                <a:spcPts val="1200"/>
              </a:spcBef>
              <a:spcAft>
                <a:spcPts val="0"/>
              </a:spcAft>
              <a:buNone/>
            </a:pPr>
            <a:r>
              <a:rPr lang="en"/>
              <a:t>Lower performance compared to native apps</a:t>
            </a: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Progressive Web Applications</a:t>
            </a:r>
            <a:endParaRPr/>
          </a:p>
        </p:txBody>
      </p:sp>
      <p:sp>
        <p:nvSpPr>
          <p:cNvPr id="193" name="Google Shape;193;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PWAs offer an alternative approach to traditional mobile app development by skipping app store delivery and app installations. </a:t>
            </a:r>
            <a:endParaRPr/>
          </a:p>
          <a:p>
            <a:pPr marL="0" lvl="0" indent="0" algn="l" rtl="0">
              <a:spcBef>
                <a:spcPts val="1200"/>
              </a:spcBef>
              <a:spcAft>
                <a:spcPts val="0"/>
              </a:spcAft>
              <a:buNone/>
            </a:pPr>
            <a:r>
              <a:rPr lang="en"/>
              <a:t>PWAs are web applications that utilize a set of browser capabilities - such as working offline, running a background process, and adding a link to the device home screen -  to provide an 'app like' user experience.</a:t>
            </a:r>
            <a:endParaRPr/>
          </a:p>
          <a:p>
            <a:pPr marL="0" lvl="0" indent="0" algn="l" rtl="0">
              <a:spcBef>
                <a:spcPts val="1200"/>
              </a:spcBef>
              <a:spcAft>
                <a:spcPts val="0"/>
              </a:spcAft>
              <a:buNone/>
            </a:pPr>
            <a:r>
              <a:rPr lang="en"/>
              <a:t>Pros </a:t>
            </a:r>
            <a:endParaRPr/>
          </a:p>
          <a:p>
            <a:pPr marL="0" lvl="0" indent="0" algn="l" rtl="0">
              <a:spcBef>
                <a:spcPts val="1200"/>
              </a:spcBef>
              <a:spcAft>
                <a:spcPts val="0"/>
              </a:spcAft>
              <a:buNone/>
            </a:pPr>
            <a:r>
              <a:rPr lang="en"/>
              <a:t>No installation required, accessible through a URL</a:t>
            </a:r>
            <a:endParaRPr/>
          </a:p>
          <a:p>
            <a:pPr marL="0" lvl="0" indent="0" algn="l" rtl="0">
              <a:spcBef>
                <a:spcPts val="1200"/>
              </a:spcBef>
              <a:spcAft>
                <a:spcPts val="0"/>
              </a:spcAft>
              <a:buNone/>
            </a:pPr>
            <a:r>
              <a:rPr lang="en"/>
              <a:t>Cons </a:t>
            </a:r>
            <a:endParaRPr/>
          </a:p>
          <a:p>
            <a:pPr marL="0" lvl="0" indent="0" algn="l" rtl="0">
              <a:spcBef>
                <a:spcPts val="1200"/>
              </a:spcBef>
              <a:spcAft>
                <a:spcPts val="0"/>
              </a:spcAft>
              <a:buNone/>
            </a:pPr>
            <a:r>
              <a:rPr lang="en"/>
              <a:t>Limited support for native device features</a:t>
            </a:r>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Why Develop Mobile Applications?</a:t>
            </a:r>
            <a:endParaRPr/>
          </a:p>
        </p:txBody>
      </p:sp>
      <p:sp>
        <p:nvSpPr>
          <p:cNvPr id="199" name="Google Shape;199;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Provide mobile phone users with applications that can keep them productive, informed, entertained, or connected whenever they feel the need</a:t>
            </a:r>
            <a:endParaRPr/>
          </a:p>
          <a:p>
            <a:pPr marL="0" lvl="0" indent="0" algn="l" rtl="0">
              <a:spcBef>
                <a:spcPts val="1200"/>
              </a:spcBef>
              <a:spcAft>
                <a:spcPts val="0"/>
              </a:spcAft>
              <a:buNone/>
            </a:pPr>
            <a:endParaRPr/>
          </a:p>
          <a:p>
            <a:pPr marL="0" lvl="0" indent="0" algn="l" rtl="0">
              <a:spcBef>
                <a:spcPts val="1200"/>
              </a:spcBef>
              <a:spcAft>
                <a:spcPts val="0"/>
              </a:spcAft>
              <a:buNone/>
            </a:pPr>
            <a:r>
              <a:rPr lang="en"/>
              <a:t>Large potential for financial gain in the field of mobile applications</a:t>
            </a:r>
            <a:endParaRPr/>
          </a:p>
          <a:p>
            <a:pPr marL="0" lvl="0" indent="0" algn="l" rtl="0">
              <a:spcBef>
                <a:spcPts val="1200"/>
              </a:spcBef>
              <a:spcAft>
                <a:spcPts val="0"/>
              </a:spcAft>
              <a:buNone/>
            </a:pPr>
            <a:endParaRPr/>
          </a:p>
          <a:p>
            <a:pPr marL="0" lvl="0" indent="0" algn="l" rtl="0">
              <a:spcBef>
                <a:spcPts val="1200"/>
              </a:spcBef>
              <a:spcAft>
                <a:spcPts val="0"/>
              </a:spcAft>
              <a:buNone/>
            </a:pPr>
            <a:r>
              <a:rPr lang="en"/>
              <a:t>Solve problems which have many challenges and obstacles</a:t>
            </a:r>
            <a:endParaRPr/>
          </a:p>
          <a:p>
            <a:pPr marL="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Mobile Applications in Use</a:t>
            </a:r>
            <a:endParaRPr/>
          </a:p>
        </p:txBody>
      </p:sp>
      <p:sp>
        <p:nvSpPr>
          <p:cNvPr id="205" name="Google Shape;205;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Mobile Applications can be found in any industry, they have been developed for:</a:t>
            </a:r>
            <a:endParaRPr/>
          </a:p>
          <a:p>
            <a:pPr marL="0" lvl="0" indent="0" algn="l" rtl="0">
              <a:spcBef>
                <a:spcPts val="1200"/>
              </a:spcBef>
              <a:spcAft>
                <a:spcPts val="0"/>
              </a:spcAft>
              <a:buNone/>
            </a:pPr>
            <a:endParaRPr/>
          </a:p>
          <a:p>
            <a:pPr marL="457200" lvl="0" indent="-311150" algn="l" rtl="0">
              <a:spcBef>
                <a:spcPts val="1200"/>
              </a:spcBef>
              <a:spcAft>
                <a:spcPts val="0"/>
              </a:spcAft>
              <a:buSzPts val="1300"/>
              <a:buChar char="-"/>
            </a:pPr>
            <a:r>
              <a:rPr lang="en"/>
              <a:t>Mobile Gaming </a:t>
            </a:r>
            <a:endParaRPr/>
          </a:p>
          <a:p>
            <a:pPr marL="457200" lvl="0" indent="-311150" algn="l" rtl="0">
              <a:spcBef>
                <a:spcPts val="0"/>
              </a:spcBef>
              <a:spcAft>
                <a:spcPts val="0"/>
              </a:spcAft>
              <a:buSzPts val="1300"/>
              <a:buChar char="-"/>
            </a:pPr>
            <a:r>
              <a:rPr lang="en"/>
              <a:t>Mobile Banking </a:t>
            </a:r>
            <a:endParaRPr/>
          </a:p>
          <a:p>
            <a:pPr marL="457200" lvl="0" indent="-311150" algn="l" rtl="0">
              <a:spcBef>
                <a:spcPts val="0"/>
              </a:spcBef>
              <a:spcAft>
                <a:spcPts val="0"/>
              </a:spcAft>
              <a:buSzPts val="1300"/>
              <a:buChar char="-"/>
            </a:pPr>
            <a:r>
              <a:rPr lang="en"/>
              <a:t>Mobile Text, Presentation, and Spreadsheet </a:t>
            </a:r>
            <a:endParaRPr/>
          </a:p>
          <a:p>
            <a:pPr marL="457200" lvl="0" indent="-311150" algn="l" rtl="0">
              <a:spcBef>
                <a:spcPts val="0"/>
              </a:spcBef>
              <a:spcAft>
                <a:spcPts val="0"/>
              </a:spcAft>
              <a:buSzPts val="1300"/>
              <a:buChar char="-"/>
            </a:pPr>
            <a:r>
              <a:rPr lang="en"/>
              <a:t>Social Networking </a:t>
            </a:r>
            <a:endParaRPr/>
          </a:p>
          <a:p>
            <a:pPr marL="457200" lvl="0" indent="-311150" algn="l" rtl="0">
              <a:spcBef>
                <a:spcPts val="0"/>
              </a:spcBef>
              <a:spcAft>
                <a:spcPts val="0"/>
              </a:spcAft>
              <a:buSzPts val="1300"/>
              <a:buChar char="-"/>
            </a:pPr>
            <a:r>
              <a:rPr lang="en"/>
              <a:t>Mobile News </a:t>
            </a:r>
            <a:endParaRPr/>
          </a:p>
          <a:p>
            <a:pPr marL="457200" lvl="0" indent="-311150" algn="l" rtl="0">
              <a:spcBef>
                <a:spcPts val="0"/>
              </a:spcBef>
              <a:spcAft>
                <a:spcPts val="0"/>
              </a:spcAft>
              <a:buSzPts val="1300"/>
              <a:buChar char="-"/>
            </a:pPr>
            <a:r>
              <a:rPr lang="en"/>
              <a:t>Location Aware Services</a:t>
            </a:r>
            <a:endParaRPr/>
          </a:p>
          <a:p>
            <a:pPr marL="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Quiz</a:t>
            </a:r>
            <a:endParaRPr/>
          </a:p>
          <a:p>
            <a:pPr marL="0" lvl="0" indent="0" algn="l" rtl="0">
              <a:spcBef>
                <a:spcPts val="1200"/>
              </a:spcBef>
              <a:spcAft>
                <a:spcPts val="0"/>
              </a:spcAft>
              <a:buNone/>
            </a:pPr>
            <a:r>
              <a:rPr lang="en"/>
              <a:t>Compare Native and  Hybrid Applications</a:t>
            </a: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mobile application?</a:t>
            </a:r>
            <a:endParaRPr/>
          </a:p>
        </p:txBody>
      </p:sp>
      <p:sp>
        <p:nvSpPr>
          <p:cNvPr id="141" name="Google Shape;141;p14"/>
          <p:cNvSpPr txBox="1">
            <a:spLocks noGrp="1"/>
          </p:cNvSpPr>
          <p:nvPr>
            <p:ph type="body" idx="1"/>
          </p:nvPr>
        </p:nvSpPr>
        <p:spPr>
          <a:xfrm>
            <a:off x="766150" y="1498650"/>
            <a:ext cx="7570200" cy="298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457200" lvl="0" indent="-311150" algn="l" rtl="0">
              <a:spcBef>
                <a:spcPts val="1200"/>
              </a:spcBef>
              <a:spcAft>
                <a:spcPts val="0"/>
              </a:spcAft>
              <a:buSzPts val="1300"/>
              <a:buChar char="-"/>
            </a:pPr>
            <a:r>
              <a:rPr lang="en"/>
              <a:t>A wireless mobile application is a </a:t>
            </a:r>
            <a:r>
              <a:rPr lang="en" b="1"/>
              <a:t>software application</a:t>
            </a:r>
            <a:r>
              <a:rPr lang="en"/>
              <a:t>, a </a:t>
            </a:r>
            <a:r>
              <a:rPr lang="en" b="1"/>
              <a:t>wireless service</a:t>
            </a:r>
            <a:r>
              <a:rPr lang="en"/>
              <a:t> or a </a:t>
            </a:r>
            <a:r>
              <a:rPr lang="en" b="1"/>
              <a:t>mobile service </a:t>
            </a:r>
            <a:r>
              <a:rPr lang="en"/>
              <a:t>that can be either pushed to users’ handheld wireless devices or downloaded and installed, over the air, on these devices.</a:t>
            </a:r>
            <a:endParaRPr/>
          </a:p>
          <a:p>
            <a:pPr marL="457200" lvl="0" indent="-311150" algn="l" rtl="0">
              <a:spcBef>
                <a:spcPts val="0"/>
              </a:spcBef>
              <a:spcAft>
                <a:spcPts val="0"/>
              </a:spcAft>
              <a:buSzPts val="1300"/>
              <a:buChar char="-"/>
            </a:pPr>
            <a:r>
              <a:rPr lang="en"/>
              <a:t>An application which resides in the mobile phone or which is accessed/used  by a mobile phone over any channel such as SMS, MMS, GPRS, Voice, DTMF.</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Types of mobile applications</a:t>
            </a:r>
            <a:endParaRPr/>
          </a:p>
        </p:txBody>
      </p:sp>
      <p:sp>
        <p:nvSpPr>
          <p:cNvPr id="147" name="Google Shape;147;p15"/>
          <p:cNvSpPr txBox="1">
            <a:spLocks noGrp="1"/>
          </p:cNvSpPr>
          <p:nvPr>
            <p:ph type="body" idx="1"/>
          </p:nvPr>
        </p:nvSpPr>
        <p:spPr>
          <a:xfrm>
            <a:off x="271375" y="1424575"/>
            <a:ext cx="8064900" cy="305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Browser based applications</a:t>
            </a:r>
            <a:endParaRPr b="1" u="sng"/>
          </a:p>
          <a:p>
            <a:pPr marL="0" lvl="0" indent="0" algn="l" rtl="0">
              <a:spcBef>
                <a:spcPts val="1200"/>
              </a:spcBef>
              <a:spcAft>
                <a:spcPts val="0"/>
              </a:spcAft>
              <a:buNone/>
            </a:pPr>
            <a:r>
              <a:rPr lang="en"/>
              <a:t>A Browser-Based application is an application that is accessed through the use of the mobile device’s web browser</a:t>
            </a:r>
            <a:endParaRPr/>
          </a:p>
          <a:p>
            <a:pPr marL="0" lvl="0" indent="0" algn="l" rtl="0">
              <a:spcBef>
                <a:spcPts val="1200"/>
              </a:spcBef>
              <a:spcAft>
                <a:spcPts val="0"/>
              </a:spcAft>
              <a:buNone/>
            </a:pPr>
            <a:r>
              <a:rPr lang="en"/>
              <a:t>Browser-Based applications are coded with the use of a markup language</a:t>
            </a:r>
            <a:endParaRPr/>
          </a:p>
          <a:p>
            <a:pPr marL="0" lvl="0" indent="0" algn="l" rtl="0">
              <a:spcBef>
                <a:spcPts val="1200"/>
              </a:spcBef>
              <a:spcAft>
                <a:spcPts val="0"/>
              </a:spcAft>
              <a:buNone/>
            </a:pPr>
            <a:r>
              <a:rPr lang="en"/>
              <a:t>Typically, these are web apps with responsive design so that they display well on smaller devices as well. Business logic is on the server and only a single codebase needs to be maintained. There's no need to install anything from app stores. </a:t>
            </a:r>
            <a:endParaRPr/>
          </a:p>
          <a:p>
            <a:pPr marL="0" lvl="0" indent="0" algn="l" rtl="0">
              <a:spcBef>
                <a:spcPts val="1200"/>
              </a:spcBef>
              <a:spcAft>
                <a:spcPts val="0"/>
              </a:spcAft>
              <a:buNone/>
            </a:pPr>
            <a:r>
              <a:rPr lang="en"/>
              <a:t>                       Progressive Web Apps (PWA) deliver mobile app-like experience via a web browser.</a:t>
            </a:r>
            <a:endParaRPr/>
          </a:p>
          <a:p>
            <a:pPr marL="0" lvl="0" indent="0" algn="l" rtl="0">
              <a:spcBef>
                <a:spcPts val="1200"/>
              </a:spcBef>
              <a:spcAft>
                <a:spcPts val="0"/>
              </a:spcAft>
              <a:buNone/>
            </a:pPr>
            <a:endParaRPr/>
          </a:p>
          <a:p>
            <a:pPr marL="0" lvl="0" indent="0" algn="l" rtl="0">
              <a:spcBef>
                <a:spcPts val="1200"/>
              </a:spcBef>
              <a:spcAft>
                <a:spcPts val="1200"/>
              </a:spcAft>
              <a:buNone/>
            </a:pPr>
            <a:endParaRPr b="1" u="sng"/>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body" idx="1"/>
          </p:nvPr>
        </p:nvSpPr>
        <p:spPr>
          <a:xfrm>
            <a:off x="1394725" y="1587000"/>
            <a:ext cx="7038900" cy="29112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sz="2350" b="1" u="sng"/>
              <a:t>Native mobile application</a:t>
            </a:r>
            <a:endParaRPr sz="2350" b="1" u="sng"/>
          </a:p>
          <a:p>
            <a:pPr marL="0" lvl="0" indent="0" algn="l" rtl="0">
              <a:spcBef>
                <a:spcPts val="1200"/>
              </a:spcBef>
              <a:spcAft>
                <a:spcPts val="0"/>
              </a:spcAft>
              <a:buNone/>
            </a:pPr>
            <a:r>
              <a:rPr lang="en" sz="2350"/>
              <a:t>Native applications are those applications that are found entirely on the mobile device</a:t>
            </a:r>
            <a:endParaRPr sz="2350"/>
          </a:p>
          <a:p>
            <a:pPr marL="0" lvl="0" indent="0" algn="l" rtl="0">
              <a:spcBef>
                <a:spcPts val="1200"/>
              </a:spcBef>
              <a:spcAft>
                <a:spcPts val="0"/>
              </a:spcAft>
              <a:buNone/>
            </a:pPr>
            <a:r>
              <a:rPr lang="en" sz="2350"/>
              <a:t>App is developed for a specific platform using the platform's native APIs. It's therefore performant and has full access to device capabilities. The platform's ecosystem, such as an app store, helps in distributing the app. Code cannot be reused for other platforms. </a:t>
            </a:r>
            <a:endParaRPr sz="2350"/>
          </a:p>
          <a:p>
            <a:pPr marL="0" lvl="0" indent="0" algn="l" rtl="0">
              <a:spcBef>
                <a:spcPts val="1200"/>
              </a:spcBef>
              <a:spcAft>
                <a:spcPts val="0"/>
              </a:spcAft>
              <a:buNone/>
            </a:pPr>
            <a:endParaRPr sz="2350"/>
          </a:p>
          <a:p>
            <a:pPr marL="0" lvl="0" indent="0" algn="l" rtl="0">
              <a:spcBef>
                <a:spcPts val="1200"/>
              </a:spcBef>
              <a:spcAft>
                <a:spcPts val="0"/>
              </a:spcAft>
              <a:buNone/>
            </a:pPr>
            <a:r>
              <a:rPr lang="en" sz="2350"/>
              <a:t>Examples are iOS (Swift or Objective-C), Android (Kotlin or Java), Windows Phone (C# .NET).</a:t>
            </a:r>
            <a:endParaRPr sz="2350"/>
          </a:p>
          <a:p>
            <a:pPr marL="0" lvl="0" indent="0" algn="l" rtl="0">
              <a:spcBef>
                <a:spcPts val="1200"/>
              </a:spcBef>
              <a:spcAft>
                <a:spcPts val="0"/>
              </a:spcAft>
              <a:buNone/>
            </a:pPr>
            <a:endParaRPr b="1" u="sng"/>
          </a:p>
          <a:p>
            <a:pPr marL="0" lvl="0" indent="0" algn="l" rtl="0">
              <a:spcBef>
                <a:spcPts val="1200"/>
              </a:spcBef>
              <a:spcAft>
                <a:spcPts val="0"/>
              </a:spcAft>
              <a:buNone/>
            </a:pPr>
            <a:endParaRPr/>
          </a:p>
          <a:p>
            <a:pPr marL="0" lvl="0" indent="0" algn="l" rtl="0">
              <a:spcBef>
                <a:spcPts val="1200"/>
              </a:spcBef>
              <a:spcAft>
                <a:spcPts val="0"/>
              </a:spcAft>
              <a:buNone/>
            </a:pPr>
            <a:endParaRPr b="1" u="sng"/>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Hybrid Mobile Application</a:t>
            </a:r>
            <a:endParaRPr b="1" u="sng"/>
          </a:p>
          <a:p>
            <a:pPr marL="0" lvl="0" indent="0" algn="l" rtl="0">
              <a:spcBef>
                <a:spcPts val="1200"/>
              </a:spcBef>
              <a:spcAft>
                <a:spcPts val="0"/>
              </a:spcAft>
              <a:buNone/>
            </a:pPr>
            <a:endParaRPr/>
          </a:p>
          <a:p>
            <a:pPr marL="0" lvl="0" indent="0" algn="l" rtl="0">
              <a:spcBef>
                <a:spcPts val="1200"/>
              </a:spcBef>
              <a:spcAft>
                <a:spcPts val="0"/>
              </a:spcAft>
              <a:buNone/>
            </a:pPr>
            <a:r>
              <a:rPr lang="en"/>
              <a:t>App is developed using web technologies but is wrapped inside a native app. Code can be reused across platforms. App can also access native APIs. </a:t>
            </a:r>
            <a:endParaRPr/>
          </a:p>
          <a:p>
            <a:pPr marL="0" lvl="0" indent="0" algn="l" rtl="0">
              <a:spcBef>
                <a:spcPts val="1200"/>
              </a:spcBef>
              <a:spcAft>
                <a:spcPts val="0"/>
              </a:spcAft>
              <a:buNone/>
            </a:pPr>
            <a:r>
              <a:rPr lang="en"/>
              <a:t>The term "hybrid" implies that the app uses a mix of web technologies and native APIs. HTML5, CSS and JS are used so that same code can be reused across platforms.</a:t>
            </a:r>
            <a:endParaRPr/>
          </a:p>
          <a:p>
            <a:pPr marL="0" lvl="0" indent="0" algn="l" rtl="0">
              <a:spcBef>
                <a:spcPts val="1200"/>
              </a:spcBef>
              <a:spcAft>
                <a:spcPts val="1200"/>
              </a:spcAft>
              <a:buNone/>
            </a:pPr>
            <a:r>
              <a:rPr lang="en"/>
              <a:t>Examples are Ionic, Sencha Touch.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Mobile applications</a:t>
            </a:r>
            <a:endParaRPr/>
          </a:p>
        </p:txBody>
      </p:sp>
      <p:pic>
        <p:nvPicPr>
          <p:cNvPr id="163" name="Google Shape;163;p18"/>
          <p:cNvPicPr preferRelativeResize="0"/>
          <p:nvPr/>
        </p:nvPicPr>
        <p:blipFill>
          <a:blip r:embed="rId3">
            <a:alphaModFix/>
          </a:blip>
          <a:stretch>
            <a:fillRect/>
          </a:stretch>
        </p:blipFill>
        <p:spPr>
          <a:xfrm>
            <a:off x="1826225" y="1916875"/>
            <a:ext cx="5238750" cy="2476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Alternatives for Building Mobile Apps</a:t>
            </a:r>
            <a:endParaRPr/>
          </a:p>
        </p:txBody>
      </p:sp>
      <p:sp>
        <p:nvSpPr>
          <p:cNvPr id="169" name="Google Shape;169;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There are four major development approaches when building mobile applications</a:t>
            </a:r>
            <a:endParaRPr/>
          </a:p>
          <a:p>
            <a:pPr marL="0" lvl="0" indent="0" algn="l" rtl="0">
              <a:spcBef>
                <a:spcPts val="1200"/>
              </a:spcBef>
              <a:spcAft>
                <a:spcPts val="0"/>
              </a:spcAft>
              <a:buNone/>
            </a:pPr>
            <a:endParaRPr/>
          </a:p>
          <a:p>
            <a:pPr marL="0" lvl="0" indent="0" algn="l" rtl="0">
              <a:spcBef>
                <a:spcPts val="1200"/>
              </a:spcBef>
              <a:spcAft>
                <a:spcPts val="0"/>
              </a:spcAft>
              <a:buNone/>
            </a:pPr>
            <a:r>
              <a:rPr lang="en"/>
              <a:t>Native Mobile Applications</a:t>
            </a:r>
            <a:endParaRPr/>
          </a:p>
          <a:p>
            <a:pPr marL="0" lvl="0" indent="0" algn="l" rtl="0">
              <a:spcBef>
                <a:spcPts val="1200"/>
              </a:spcBef>
              <a:spcAft>
                <a:spcPts val="0"/>
              </a:spcAft>
              <a:buNone/>
            </a:pPr>
            <a:r>
              <a:rPr lang="en"/>
              <a:t>Cross-Platform Native Mobile Applications</a:t>
            </a:r>
            <a:endParaRPr/>
          </a:p>
          <a:p>
            <a:pPr marL="0" lvl="0" indent="0" algn="l" rtl="0">
              <a:spcBef>
                <a:spcPts val="1200"/>
              </a:spcBef>
              <a:spcAft>
                <a:spcPts val="0"/>
              </a:spcAft>
              <a:buNone/>
            </a:pPr>
            <a:r>
              <a:rPr lang="en"/>
              <a:t>Hybrid Mobile Applications</a:t>
            </a:r>
            <a:endParaRPr/>
          </a:p>
          <a:p>
            <a:pPr marL="0" lvl="0" indent="0" algn="l" rtl="0">
              <a:spcBef>
                <a:spcPts val="1200"/>
              </a:spcBef>
              <a:spcAft>
                <a:spcPts val="1200"/>
              </a:spcAft>
              <a:buNone/>
            </a:pPr>
            <a:r>
              <a:rPr lang="en"/>
              <a:t>Progressive Web Applications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Native Applications</a:t>
            </a:r>
            <a:endParaRPr/>
          </a:p>
        </p:txBody>
      </p:sp>
      <p:sp>
        <p:nvSpPr>
          <p:cNvPr id="175" name="Google Shape;175;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Native mobile applications are written in the programming language and frameworks provided by the platform owner and running directly on the operating system of the device such as iOS and Android.</a:t>
            </a:r>
            <a:endParaRPr/>
          </a:p>
          <a:p>
            <a:pPr marL="0" lvl="0" indent="0" algn="l" rtl="0">
              <a:spcBef>
                <a:spcPts val="1200"/>
              </a:spcBef>
              <a:spcAft>
                <a:spcPts val="0"/>
              </a:spcAft>
              <a:buNone/>
            </a:pPr>
            <a:r>
              <a:rPr lang="en"/>
              <a:t>Pros</a:t>
            </a:r>
            <a:endParaRPr/>
          </a:p>
          <a:p>
            <a:pPr marL="0" lvl="0" indent="0" algn="l" rtl="0">
              <a:spcBef>
                <a:spcPts val="1200"/>
              </a:spcBef>
              <a:spcAft>
                <a:spcPts val="0"/>
              </a:spcAft>
              <a:buNone/>
            </a:pPr>
            <a:r>
              <a:rPr lang="en"/>
              <a:t>Best runtime performance</a:t>
            </a:r>
            <a:endParaRPr/>
          </a:p>
          <a:p>
            <a:pPr marL="0" lvl="0" indent="0" algn="l" rtl="0">
              <a:spcBef>
                <a:spcPts val="1200"/>
              </a:spcBef>
              <a:spcAft>
                <a:spcPts val="0"/>
              </a:spcAft>
              <a:buNone/>
            </a:pPr>
            <a:r>
              <a:rPr lang="en"/>
              <a:t>Direct access to device APIs</a:t>
            </a:r>
            <a:endParaRPr/>
          </a:p>
          <a:p>
            <a:pPr marL="0" lvl="0" indent="0" algn="l" rtl="0">
              <a:spcBef>
                <a:spcPts val="1200"/>
              </a:spcBef>
              <a:spcAft>
                <a:spcPts val="0"/>
              </a:spcAft>
              <a:buNone/>
            </a:pPr>
            <a:r>
              <a:rPr lang="en"/>
              <a:t>Cons</a:t>
            </a:r>
            <a:endParaRPr/>
          </a:p>
          <a:p>
            <a:pPr marL="0" lvl="0" indent="0" algn="l" rtl="0">
              <a:spcBef>
                <a:spcPts val="1200"/>
              </a:spcBef>
              <a:spcAft>
                <a:spcPts val="0"/>
              </a:spcAft>
              <a:buNone/>
            </a:pPr>
            <a:r>
              <a:rPr lang="en"/>
              <a:t>Higher costs when building and maintaining your app</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Cross-Platform Applications</a:t>
            </a:r>
            <a:endParaRPr/>
          </a:p>
        </p:txBody>
      </p:sp>
      <p:sp>
        <p:nvSpPr>
          <p:cNvPr id="181" name="Google Shape;181;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Cross-platform native mobile applications can be written in variety of different programming languages and frameworks, but they are compiled into a native application running directly on the operating system of the device.</a:t>
            </a:r>
            <a:endParaRPr/>
          </a:p>
          <a:p>
            <a:pPr marL="0" lvl="0" indent="0" algn="l" rtl="0">
              <a:spcBef>
                <a:spcPts val="1200"/>
              </a:spcBef>
              <a:spcAft>
                <a:spcPts val="0"/>
              </a:spcAft>
              <a:buNone/>
            </a:pPr>
            <a:r>
              <a:rPr lang="en"/>
              <a:t>Pros</a:t>
            </a:r>
            <a:endParaRPr/>
          </a:p>
          <a:p>
            <a:pPr marL="0" lvl="0" indent="0" algn="l" rtl="0">
              <a:spcBef>
                <a:spcPts val="1200"/>
              </a:spcBef>
              <a:spcAft>
                <a:spcPts val="0"/>
              </a:spcAft>
              <a:buNone/>
            </a:pPr>
            <a:r>
              <a:rPr lang="en"/>
              <a:t>Easy to build and maintain your app</a:t>
            </a:r>
            <a:endParaRPr/>
          </a:p>
          <a:p>
            <a:pPr marL="0" lvl="0" indent="0" algn="l" rtl="0">
              <a:spcBef>
                <a:spcPts val="1200"/>
              </a:spcBef>
              <a:spcAft>
                <a:spcPts val="0"/>
              </a:spcAft>
              <a:buNone/>
            </a:pPr>
            <a:r>
              <a:rPr lang="en"/>
              <a:t>Cons</a:t>
            </a:r>
            <a:endParaRPr/>
          </a:p>
          <a:p>
            <a:pPr marL="0" lvl="0" indent="0" algn="l" rtl="0">
              <a:spcBef>
                <a:spcPts val="1200"/>
              </a:spcBef>
              <a:spcAft>
                <a:spcPts val="1200"/>
              </a:spcAft>
              <a:buNone/>
            </a:pPr>
            <a:r>
              <a:rPr lang="en"/>
              <a:t>Performance limitations due to bridging</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680</Words>
  <Application>Microsoft Office PowerPoint</Application>
  <PresentationFormat>On-screen Show (16:9)</PresentationFormat>
  <Paragraphs>75</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Montserrat</vt:lpstr>
      <vt:lpstr>Arial</vt:lpstr>
      <vt:lpstr>Lato</vt:lpstr>
      <vt:lpstr>Focus</vt:lpstr>
      <vt:lpstr>MOBILE APPLICATION DEVELOPMENT</vt:lpstr>
      <vt:lpstr>What is mobile application?</vt:lpstr>
      <vt:lpstr>Types of mobile applications</vt:lpstr>
      <vt:lpstr>PowerPoint Presentation</vt:lpstr>
      <vt:lpstr>PowerPoint Presentation</vt:lpstr>
      <vt:lpstr>PowerPoint Presentation</vt:lpstr>
      <vt:lpstr>Alternatives for Building Mobile Apps</vt:lpstr>
      <vt:lpstr>Native Applications</vt:lpstr>
      <vt:lpstr>Cross-Platform Applications</vt:lpstr>
      <vt:lpstr>Hybrid-Web Applications</vt:lpstr>
      <vt:lpstr>Progressive Web Applications</vt:lpstr>
      <vt:lpstr>Why Develop Mobile Applications?</vt:lpstr>
      <vt:lpstr>Mobile Applications in Use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DEVELOPMENT</dc:title>
  <cp:lastModifiedBy>LENOVO</cp:lastModifiedBy>
  <cp:revision>2</cp:revision>
  <dcterms:modified xsi:type="dcterms:W3CDTF">2022-05-09T05:09:55Z</dcterms:modified>
</cp:coreProperties>
</file>