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ontserrat" panose="020B0604020202020204" charset="0"/>
      <p:regular r:id="rId20"/>
      <p:bold r:id="rId21"/>
      <p:italic r:id="rId22"/>
      <p:boldItalic r:id="rId23"/>
    </p:embeddedFont>
    <p:embeddedFont>
      <p:font typeface="Lat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4517686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0578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24fe05fbf8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24fe05fbf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595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24fe05fbf8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24fe05fbf8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853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24fe05fbf8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24fe05fbf8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503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24fe05fbf8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24fe05fbf8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28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24fe05fbf8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24fe05fbf8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920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24fe05fbf8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24fe05fbf8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970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24fe05fbf8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24fe05fbf8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59938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24fe05fbf8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24fe05fbf8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139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24fe05fbf8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24fe05fbf8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128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24fe05fbf8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24fe05fbf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727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124fe05fbf8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4fe05fbf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466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24fe05fbf8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24fe05fbf8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3705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24fe05fb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24fe05fb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585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4fe05fbf8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4fe05fbf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67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24fe05fbf8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24fe05fbf8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975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24fe05fbf8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24fe05fbf8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670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371975" y="1578400"/>
            <a:ext cx="64233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Mobile Application Development Challenges</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mtClean="0"/>
              <a:t>Lesson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 Security</a:t>
            </a:r>
            <a:endParaRPr/>
          </a:p>
        </p:txBody>
      </p:sp>
      <p:sp>
        <p:nvSpPr>
          <p:cNvPr id="186" name="Google Shape;186;p22"/>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Wireless networks by default are not as secure as wired networks, it is important to note that message can be intercepted when travelling through the air.</a:t>
            </a:r>
            <a:endParaRPr/>
          </a:p>
          <a:p>
            <a:pPr marL="0" lvl="0" indent="0" algn="l" rtl="0">
              <a:spcBef>
                <a:spcPts val="1200"/>
              </a:spcBef>
              <a:spcAft>
                <a:spcPts val="0"/>
              </a:spcAft>
              <a:buNone/>
            </a:pPr>
            <a:r>
              <a:rPr lang="en"/>
              <a:t>Mobile applications must secure the sensitive data that is being transmitted over the air</a:t>
            </a:r>
            <a:endParaRPr/>
          </a:p>
          <a:p>
            <a:pPr marL="0" lvl="0" indent="0" algn="l" rtl="0">
              <a:spcBef>
                <a:spcPts val="1200"/>
              </a:spcBef>
              <a:spcAft>
                <a:spcPts val="0"/>
              </a:spcAft>
              <a:buNone/>
            </a:pPr>
            <a:r>
              <a:rPr lang="en"/>
              <a:t>There are different methods to implement security but it must be relative to the information we want to secure and the resources that we wish to use for securing it</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Solutions</a:t>
            </a:r>
            <a:endParaRPr/>
          </a:p>
        </p:txBody>
      </p:sp>
      <p:sp>
        <p:nvSpPr>
          <p:cNvPr id="192" name="Google Shape;192;p23"/>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Display/Screen Size</a:t>
            </a:r>
            <a:endParaRPr/>
          </a:p>
          <a:p>
            <a:pPr marL="0" lvl="0" indent="0" algn="l" rtl="0">
              <a:spcBef>
                <a:spcPts val="1200"/>
              </a:spcBef>
              <a:spcAft>
                <a:spcPts val="0"/>
              </a:spcAft>
              <a:buNone/>
            </a:pPr>
            <a:r>
              <a:rPr lang="en"/>
              <a:t>There is no one single method to overcome to problem of different screen sizes however there are some ways to help</a:t>
            </a:r>
            <a:endParaRPr/>
          </a:p>
          <a:p>
            <a:pPr marL="0" lvl="0" indent="0" algn="l" rtl="0">
              <a:spcBef>
                <a:spcPts val="1200"/>
              </a:spcBef>
              <a:spcAft>
                <a:spcPts val="0"/>
              </a:spcAft>
              <a:buNone/>
            </a:pPr>
            <a:endParaRPr/>
          </a:p>
          <a:p>
            <a:pPr marL="0" lvl="0" indent="0" algn="l" rtl="0">
              <a:spcBef>
                <a:spcPts val="1200"/>
              </a:spcBef>
              <a:spcAft>
                <a:spcPts val="0"/>
              </a:spcAft>
              <a:buNone/>
            </a:pPr>
            <a:r>
              <a:rPr lang="en"/>
              <a:t>	1: When dealing with graphics that should be placed on edges use methods which retrieve the edge of the display</a:t>
            </a:r>
            <a:endParaRPr/>
          </a:p>
          <a:p>
            <a:pPr marL="0" lvl="0" indent="0" algn="l" rtl="0">
              <a:spcBef>
                <a:spcPts val="1200"/>
              </a:spcBef>
              <a:spcAft>
                <a:spcPts val="0"/>
              </a:spcAft>
              <a:buNone/>
            </a:pPr>
            <a:r>
              <a:rPr lang="en"/>
              <a:t>	2: When creating an for a particular set of mobile devices (ie. Blackberry’s, cell phones) create the layout to the smallest display size</a:t>
            </a: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Memory</a:t>
            </a:r>
            <a:endParaRPr/>
          </a:p>
          <a:p>
            <a:pPr marL="0" lvl="0" indent="0" algn="l" rtl="0">
              <a:spcBef>
                <a:spcPts val="1200"/>
              </a:spcBef>
              <a:spcAft>
                <a:spcPts val="0"/>
              </a:spcAft>
              <a:buNone/>
            </a:pPr>
            <a:r>
              <a:rPr lang="en"/>
              <a:t>Compact data representation will help reduce the amount of memory it requires to load and use your application</a:t>
            </a:r>
            <a:endParaRPr/>
          </a:p>
          <a:p>
            <a:pPr marL="0" lvl="0" indent="0" algn="l" rtl="0">
              <a:spcBef>
                <a:spcPts val="1200"/>
              </a:spcBef>
              <a:spcAft>
                <a:spcPts val="0"/>
              </a:spcAft>
              <a:buNone/>
            </a:pPr>
            <a:r>
              <a:rPr lang="en"/>
              <a:t>Use optimization techniques to reduce the amount of code required to write your application (see J2ME tech tips)</a:t>
            </a:r>
            <a:endParaRPr/>
          </a:p>
          <a:p>
            <a:pPr marL="0" lvl="0" indent="0" algn="l" rtl="0">
              <a:spcBef>
                <a:spcPts val="1200"/>
              </a:spcBef>
              <a:spcAft>
                <a:spcPts val="0"/>
              </a:spcAft>
              <a:buNone/>
            </a:pPr>
            <a:r>
              <a:rPr lang="en"/>
              <a:t>Compress any graphic images that you use in your application and save graphics in a format which takes the least space</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Processing Power</a:t>
            </a:r>
            <a:endParaRPr/>
          </a:p>
          <a:p>
            <a:pPr marL="0" lvl="0" indent="0" algn="l" rtl="0">
              <a:spcBef>
                <a:spcPts val="1200"/>
              </a:spcBef>
              <a:spcAft>
                <a:spcPts val="0"/>
              </a:spcAft>
              <a:buNone/>
            </a:pPr>
            <a:r>
              <a:rPr lang="en"/>
              <a:t>A result of reducing the memory consumption and footprint of the application should help time required to load applications</a:t>
            </a:r>
            <a:endParaRPr/>
          </a:p>
          <a:p>
            <a:pPr marL="0" lvl="0" indent="0" algn="l" rtl="0">
              <a:spcBef>
                <a:spcPts val="1200"/>
              </a:spcBef>
              <a:spcAft>
                <a:spcPts val="0"/>
              </a:spcAft>
              <a:buNone/>
            </a:pPr>
            <a:r>
              <a:rPr lang="en"/>
              <a:t>If the mobile application has a client-server architecture consider the partitioning of the application</a:t>
            </a:r>
            <a:endParaRPr/>
          </a:p>
          <a:p>
            <a:pPr marL="0" lvl="0" indent="0" algn="l" rtl="0">
              <a:spcBef>
                <a:spcPts val="1200"/>
              </a:spcBef>
              <a:spcAft>
                <a:spcPts val="0"/>
              </a:spcAft>
              <a:buNone/>
            </a:pPr>
            <a:r>
              <a:rPr lang="en"/>
              <a:t>Allow the server to do the brunt of the calculations and processing work and pass the information to the mobile device for less CPU intensive calculations</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Input Devices</a:t>
            </a:r>
            <a:endParaRPr/>
          </a:p>
          <a:p>
            <a:pPr marL="0" lvl="0" indent="0" algn="l" rtl="0">
              <a:spcBef>
                <a:spcPts val="1200"/>
              </a:spcBef>
              <a:spcAft>
                <a:spcPts val="0"/>
              </a:spcAft>
              <a:buNone/>
            </a:pPr>
            <a:r>
              <a:rPr lang="en"/>
              <a:t>To overcome some of the problems that can occur with the different input devices make input requirements concise, therefore the user should be able to perform the most common tasks in an application with the least amount of button presses</a:t>
            </a:r>
            <a:endParaRPr/>
          </a:p>
          <a:p>
            <a:pPr marL="0" lvl="0" indent="0" algn="l" rtl="0">
              <a:spcBef>
                <a:spcPts val="1200"/>
              </a:spcBef>
              <a:spcAft>
                <a:spcPts val="0"/>
              </a:spcAft>
              <a:buNone/>
            </a:pPr>
            <a:endParaRPr/>
          </a:p>
          <a:p>
            <a:pPr marL="0" lvl="0" indent="0" algn="l" rtl="0">
              <a:spcBef>
                <a:spcPts val="1200"/>
              </a:spcBef>
              <a:spcAft>
                <a:spcPts val="0"/>
              </a:spcAft>
              <a:buNone/>
            </a:pPr>
            <a:r>
              <a:rPr lang="en"/>
              <a:t>Provide users with menus when possible to help reduce the amount of button input required</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
        <p:nvSpPr>
          <p:cNvPr id="213" name="Google Shape;213;p2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Transmission Errors</a:t>
            </a:r>
            <a:endParaRPr/>
          </a:p>
          <a:p>
            <a:pPr marL="0" lvl="0" indent="0" algn="l" rtl="0">
              <a:spcBef>
                <a:spcPts val="1200"/>
              </a:spcBef>
              <a:spcAft>
                <a:spcPts val="0"/>
              </a:spcAft>
              <a:buNone/>
            </a:pPr>
            <a:r>
              <a:rPr lang="en"/>
              <a:t>Transmissions errors may be inevitable when dealing with wireless networks but there are some wireless network protocols than can correct or at the least detect these errors</a:t>
            </a:r>
            <a:endParaRPr/>
          </a:p>
          <a:p>
            <a:pPr marL="0" lvl="0" indent="0" algn="l" rtl="0">
              <a:spcBef>
                <a:spcPts val="1200"/>
              </a:spcBef>
              <a:spcAft>
                <a:spcPts val="0"/>
              </a:spcAft>
              <a:buNone/>
            </a:pPr>
            <a:endParaRPr/>
          </a:p>
          <a:p>
            <a:pPr marL="0" lvl="0" indent="0" algn="l" rtl="0">
              <a:spcBef>
                <a:spcPts val="1200"/>
              </a:spcBef>
              <a:spcAft>
                <a:spcPts val="0"/>
              </a:spcAft>
              <a:buNone/>
            </a:pPr>
            <a:r>
              <a:rPr lang="en"/>
              <a:t>One solution does not exist for every single type of transmission error that may occur, it is important to plan for these types of errors and be able to deal with them accordingly</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Message Latency</a:t>
            </a:r>
            <a:endParaRPr/>
          </a:p>
          <a:p>
            <a:pPr marL="0" lvl="0" indent="0" algn="l" rtl="0">
              <a:spcBef>
                <a:spcPts val="1200"/>
              </a:spcBef>
              <a:spcAft>
                <a:spcPts val="0"/>
              </a:spcAft>
              <a:buNone/>
            </a:pPr>
            <a:r>
              <a:rPr lang="en"/>
              <a:t>In a client-server architecture the server can store messages that do not arrive at the mobile device and attempt to resend them at specific intervals</a:t>
            </a:r>
            <a:endParaRPr/>
          </a:p>
          <a:p>
            <a:pPr marL="0" lvl="0" indent="0" algn="l" rtl="0">
              <a:spcBef>
                <a:spcPts val="1200"/>
              </a:spcBef>
              <a:spcAft>
                <a:spcPts val="0"/>
              </a:spcAft>
              <a:buNone/>
            </a:pPr>
            <a:endParaRPr/>
          </a:p>
          <a:p>
            <a:pPr marL="0" lvl="0" indent="0" algn="l" rtl="0">
              <a:spcBef>
                <a:spcPts val="1200"/>
              </a:spcBef>
              <a:spcAft>
                <a:spcPts val="0"/>
              </a:spcAft>
              <a:buNone/>
            </a:pPr>
            <a:r>
              <a:rPr lang="en"/>
              <a:t>Servers can also store the message and send it when the mobile device reconnects to the system</a:t>
            </a:r>
            <a:endParaRPr/>
          </a:p>
          <a:p>
            <a:pPr marL="0" lvl="0" indent="0" algn="l" rtl="0">
              <a:spcBef>
                <a:spcPts val="1200"/>
              </a:spcBef>
              <a:spcAft>
                <a:spcPts val="0"/>
              </a:spcAft>
              <a:buNone/>
            </a:pPr>
            <a:endParaRPr/>
          </a:p>
          <a:p>
            <a:pPr marL="0" lvl="0" indent="0" algn="l" rtl="0">
              <a:spcBef>
                <a:spcPts val="1200"/>
              </a:spcBef>
              <a:spcAft>
                <a:spcPts val="0"/>
              </a:spcAft>
              <a:buNone/>
            </a:pPr>
            <a:r>
              <a:rPr lang="en"/>
              <a:t>Let the user know if they receive a message that can possibly be out of date or no longer valid, this could be done using timestamps</a:t>
            </a:r>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Security</a:t>
            </a:r>
            <a:endParaRPr/>
          </a:p>
          <a:p>
            <a:pPr marL="0" lvl="0" indent="0" algn="l" rtl="0">
              <a:spcBef>
                <a:spcPts val="1200"/>
              </a:spcBef>
              <a:spcAft>
                <a:spcPts val="0"/>
              </a:spcAft>
              <a:buNone/>
            </a:pPr>
            <a:r>
              <a:rPr lang="en"/>
              <a:t>Important to implement security to a level which is appropriate for the data being exchanged</a:t>
            </a:r>
            <a:endParaRPr/>
          </a:p>
          <a:p>
            <a:pPr marL="0" lvl="0" indent="0" algn="l" rtl="0">
              <a:spcBef>
                <a:spcPts val="1200"/>
              </a:spcBef>
              <a:spcAft>
                <a:spcPts val="0"/>
              </a:spcAft>
              <a:buNone/>
            </a:pPr>
            <a:r>
              <a:rPr lang="en"/>
              <a:t>Mobile devices, having limited processing power, cannot generate large cryptographic keys in a reasonable amount of time</a:t>
            </a:r>
            <a:endParaRPr/>
          </a:p>
          <a:p>
            <a:pPr marL="0" lvl="0" indent="0" algn="l" rtl="0">
              <a:spcBef>
                <a:spcPts val="1200"/>
              </a:spcBef>
              <a:spcAft>
                <a:spcPts val="0"/>
              </a:spcAft>
              <a:buNone/>
            </a:pPr>
            <a:r>
              <a:rPr lang="en"/>
              <a:t>There has been research into creating keys for algorithms such as RSA and others and sending this to the mobile device to use but this is an area that is still developing</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Development of mobile applications provides for many challenges and obstacles that are not commonly found in the development of applications for desktop computers</a:t>
            </a:r>
            <a:endParaRPr/>
          </a:p>
          <a:p>
            <a:pPr marL="0" lvl="0" indent="0" algn="l" rtl="0">
              <a:spcBef>
                <a:spcPts val="1200"/>
              </a:spcBef>
              <a:spcAft>
                <a:spcPts val="0"/>
              </a:spcAft>
              <a:buNone/>
            </a:pPr>
            <a:endParaRPr/>
          </a:p>
          <a:p>
            <a:pPr marL="0" lvl="0" indent="0" algn="l" rtl="0">
              <a:spcBef>
                <a:spcPts val="1200"/>
              </a:spcBef>
              <a:spcAft>
                <a:spcPts val="0"/>
              </a:spcAft>
              <a:buNone/>
            </a:pPr>
            <a:r>
              <a:rPr lang="en"/>
              <a:t>The challenges faced by developers are found in:</a:t>
            </a:r>
            <a:endParaRPr/>
          </a:p>
          <a:p>
            <a:pPr marL="0" lvl="0" indent="0" algn="l" rtl="0">
              <a:spcBef>
                <a:spcPts val="1200"/>
              </a:spcBef>
              <a:spcAft>
                <a:spcPts val="0"/>
              </a:spcAft>
              <a:buNone/>
            </a:pPr>
            <a:endParaRPr/>
          </a:p>
          <a:p>
            <a:pPr marL="457200" lvl="0" indent="-311150" algn="l" rtl="0">
              <a:spcBef>
                <a:spcPts val="1200"/>
              </a:spcBef>
              <a:spcAft>
                <a:spcPts val="0"/>
              </a:spcAft>
              <a:buSzPts val="1300"/>
              <a:buChar char="-"/>
            </a:pPr>
            <a:r>
              <a:rPr lang="en"/>
              <a:t>Heterogeneity of mobile devices</a:t>
            </a:r>
            <a:endParaRPr/>
          </a:p>
          <a:p>
            <a:pPr marL="457200" lvl="0" indent="-311150" algn="l" rtl="0">
              <a:spcBef>
                <a:spcPts val="0"/>
              </a:spcBef>
              <a:spcAft>
                <a:spcPts val="0"/>
              </a:spcAft>
              <a:buSzPts val="1300"/>
              <a:buChar char="-"/>
            </a:pPr>
            <a:r>
              <a:rPr lang="en"/>
              <a:t>Security</a:t>
            </a:r>
            <a:endParaRPr/>
          </a:p>
          <a:p>
            <a:pPr marL="457200" lvl="0" indent="-311150" algn="l" rtl="0">
              <a:spcBef>
                <a:spcPts val="0"/>
              </a:spcBef>
              <a:spcAft>
                <a:spcPts val="0"/>
              </a:spcAft>
              <a:buSzPts val="1300"/>
              <a:buChar char="-"/>
            </a:pPr>
            <a:r>
              <a:rPr lang="en"/>
              <a:t>Network</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 Mobile Devices</a:t>
            </a:r>
            <a:endParaRPr/>
          </a:p>
        </p:txBody>
      </p:sp>
      <p:sp>
        <p:nvSpPr>
          <p:cNvPr id="146" name="Google Shape;146;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Display/Screen Size</a:t>
            </a:r>
            <a:endParaRPr u="sng"/>
          </a:p>
          <a:p>
            <a:pPr marL="0" lvl="0" indent="0" algn="l" rtl="0">
              <a:spcBef>
                <a:spcPts val="1200"/>
              </a:spcBef>
              <a:spcAft>
                <a:spcPts val="0"/>
              </a:spcAft>
              <a:buNone/>
            </a:pPr>
            <a:r>
              <a:rPr lang="en"/>
              <a:t>Mobile devices come in many different screen sizes</a:t>
            </a:r>
            <a:endParaRPr/>
          </a:p>
          <a:p>
            <a:pPr marL="0" lvl="0" indent="0" algn="l" rtl="0">
              <a:spcBef>
                <a:spcPts val="1200"/>
              </a:spcBef>
              <a:spcAft>
                <a:spcPts val="0"/>
              </a:spcAft>
              <a:buNone/>
            </a:pPr>
            <a:r>
              <a:rPr lang="en"/>
              <a:t>Consider the differentiating screen sizes between smartphones and cell phones</a:t>
            </a:r>
            <a:endParaRPr/>
          </a:p>
          <a:p>
            <a:pPr marL="0" lvl="0" indent="0" algn="l" rtl="0">
              <a:spcBef>
                <a:spcPts val="1200"/>
              </a:spcBef>
              <a:spcAft>
                <a:spcPts val="0"/>
              </a:spcAft>
              <a:buNone/>
            </a:pPr>
            <a:r>
              <a:rPr lang="en"/>
              <a:t>Smartphones offer the user a generally larger and higher resolution display screen, contrasted to cell phones which generally provide lower resolution and smaller display size</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Memory</a:t>
            </a:r>
            <a:endParaRPr/>
          </a:p>
          <a:p>
            <a:pPr marL="0" lvl="0" indent="0" algn="l" rtl="0">
              <a:spcBef>
                <a:spcPts val="0"/>
              </a:spcBef>
              <a:spcAft>
                <a:spcPts val="0"/>
              </a:spcAft>
              <a:buNone/>
            </a:pPr>
            <a:endParaRPr/>
          </a:p>
        </p:txBody>
      </p:sp>
      <p:sp>
        <p:nvSpPr>
          <p:cNvPr id="152" name="Google Shape;152;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Just as screen size differs from device to device, the amount of available memory and differs from device to device</a:t>
            </a:r>
            <a:endParaRPr/>
          </a:p>
          <a:p>
            <a:pPr marL="0" lvl="0" indent="0" algn="l" rtl="0">
              <a:spcBef>
                <a:spcPts val="1200"/>
              </a:spcBef>
              <a:spcAft>
                <a:spcPts val="0"/>
              </a:spcAft>
              <a:buNone/>
            </a:pPr>
            <a:r>
              <a:rPr lang="en"/>
              <a:t>Developers must create applications which have a minimal memory footprint on the device while being of service to the user</a:t>
            </a:r>
            <a:endParaRPr/>
          </a:p>
          <a:p>
            <a:pPr marL="0" lvl="0" indent="0" algn="l" rtl="0">
              <a:spcBef>
                <a:spcPts val="1200"/>
              </a:spcBef>
              <a:spcAft>
                <a:spcPts val="0"/>
              </a:spcAft>
              <a:buNone/>
            </a:pPr>
            <a:r>
              <a:rPr lang="en"/>
              <a:t>Memory must also be carefully managed during the execution of any mobile application as it can potentially render the phone unusable until termination of the application</a:t>
            </a: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a:latin typeface="Lato"/>
                <a:ea typeface="Lato"/>
                <a:cs typeface="Lato"/>
                <a:sym typeface="Lato"/>
              </a:rPr>
              <a:t>Processing Power</a:t>
            </a:r>
            <a:endParaRPr/>
          </a:p>
        </p:txBody>
      </p:sp>
      <p:sp>
        <p:nvSpPr>
          <p:cNvPr id="158" name="Google Shape;158;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Another sign of the heterogeneity of mobile devices is the processing power</a:t>
            </a:r>
            <a:endParaRPr/>
          </a:p>
          <a:p>
            <a:pPr marL="0" lvl="0" indent="0" algn="l" rtl="0">
              <a:spcBef>
                <a:spcPts val="1200"/>
              </a:spcBef>
              <a:spcAft>
                <a:spcPts val="0"/>
              </a:spcAft>
              <a:buNone/>
            </a:pPr>
            <a:r>
              <a:rPr lang="en"/>
              <a:t>The CPUs differ from phone to phone and this must be taken into consideration by developers</a:t>
            </a:r>
            <a:endParaRPr/>
          </a:p>
          <a:p>
            <a:pPr marL="0" lvl="0" indent="0" algn="l" rtl="0">
              <a:spcBef>
                <a:spcPts val="1200"/>
              </a:spcBef>
              <a:spcAft>
                <a:spcPts val="0"/>
              </a:spcAft>
              <a:buNone/>
            </a:pPr>
            <a:r>
              <a:rPr lang="en"/>
              <a:t>Developers cannot create applications that require the user to wait an unreasonable amount of time for the service to load</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1187925" y="8151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300">
                <a:latin typeface="Lato"/>
                <a:ea typeface="Lato"/>
                <a:cs typeface="Lato"/>
                <a:sym typeface="Lato"/>
              </a:rPr>
              <a:t>Input Devices</a:t>
            </a:r>
            <a:endParaRPr sz="1300">
              <a:latin typeface="Lato"/>
              <a:ea typeface="Lato"/>
              <a:cs typeface="Lato"/>
              <a:sym typeface="Lato"/>
            </a:endParaRPr>
          </a:p>
          <a:p>
            <a:pPr marL="0" lvl="0" indent="0" algn="l" rtl="0">
              <a:lnSpc>
                <a:spcPct val="115000"/>
              </a:lnSpc>
              <a:spcBef>
                <a:spcPts val="1200"/>
              </a:spcBef>
              <a:spcAft>
                <a:spcPts val="1200"/>
              </a:spcAft>
              <a:buNone/>
            </a:pPr>
            <a:endParaRPr sz="1300">
              <a:latin typeface="Lato"/>
              <a:ea typeface="Lato"/>
              <a:cs typeface="Lato"/>
              <a:sym typeface="Lato"/>
            </a:endParaRPr>
          </a:p>
        </p:txBody>
      </p:sp>
      <p:sp>
        <p:nvSpPr>
          <p:cNvPr id="164" name="Google Shape;164;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The input devices on mobile devices range from full QWERTY keyboards to three letter button inputs</a:t>
            </a:r>
            <a:endParaRPr/>
          </a:p>
          <a:p>
            <a:pPr marL="0" lvl="0" indent="0" algn="l" rtl="0">
              <a:spcBef>
                <a:spcPts val="1200"/>
              </a:spcBef>
              <a:spcAft>
                <a:spcPts val="0"/>
              </a:spcAft>
              <a:buNone/>
            </a:pPr>
            <a:r>
              <a:rPr lang="en"/>
              <a:t>This means developers must take into account how much text is required by the user to input into their application and what kind of difficulties they may experience based on their device</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 Network</a:t>
            </a:r>
            <a:endParaRPr/>
          </a:p>
        </p:txBody>
      </p:sp>
      <p:sp>
        <p:nvSpPr>
          <p:cNvPr id="170" name="Google Shape;170;p1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Transmission Errors</a:t>
            </a:r>
            <a:endParaRPr/>
          </a:p>
          <a:p>
            <a:pPr marL="0" lvl="0" indent="0" algn="l" rtl="0">
              <a:spcBef>
                <a:spcPts val="1200"/>
              </a:spcBef>
              <a:spcAft>
                <a:spcPts val="0"/>
              </a:spcAft>
              <a:buNone/>
            </a:pPr>
            <a:r>
              <a:rPr lang="en"/>
              <a:t>When creating mobile applications that utilize network connections there is a variety of issues that can effect the application</a:t>
            </a:r>
            <a:endParaRPr/>
          </a:p>
          <a:p>
            <a:pPr marL="0" lvl="0" indent="0" algn="l" rtl="0">
              <a:spcBef>
                <a:spcPts val="1200"/>
              </a:spcBef>
              <a:spcAft>
                <a:spcPts val="0"/>
              </a:spcAft>
              <a:buNone/>
            </a:pPr>
            <a:r>
              <a:rPr lang="en"/>
              <a:t>Wireless networks are exposed to interference which can alter the message received by the client or the server then what was originally sent</a:t>
            </a:r>
            <a:endParaRPr/>
          </a:p>
          <a:p>
            <a:pPr marL="0" lvl="0" indent="0" algn="l" rtl="0">
              <a:spcBef>
                <a:spcPts val="1200"/>
              </a:spcBef>
              <a:spcAft>
                <a:spcPts val="0"/>
              </a:spcAft>
              <a:buNone/>
            </a:pPr>
            <a:r>
              <a:rPr lang="en"/>
              <a:t>Applications must take into account these potential problems especially in financially sensitive services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Message Latency</a:t>
            </a:r>
            <a:endParaRPr/>
          </a:p>
          <a:p>
            <a:pPr marL="0" lvl="0" indent="0" algn="l" rtl="0">
              <a:spcBef>
                <a:spcPts val="1200"/>
              </a:spcBef>
              <a:spcAft>
                <a:spcPts val="0"/>
              </a:spcAft>
              <a:buNone/>
            </a:pPr>
            <a:r>
              <a:rPr lang="en"/>
              <a:t>Messages that are to be sent to clients or servers can be delayed due to a variety of reasons such as overloaded network nodes or servers, dead or turned off cell phones, distance to travel</a:t>
            </a:r>
            <a:endParaRPr/>
          </a:p>
          <a:p>
            <a:pPr marL="0" lvl="0" indent="0" algn="l" rtl="0">
              <a:spcBef>
                <a:spcPts val="1200"/>
              </a:spcBef>
              <a:spcAft>
                <a:spcPts val="0"/>
              </a:spcAft>
              <a:buNone/>
            </a:pPr>
            <a:r>
              <a:rPr lang="en"/>
              <a:t>Applications must take this into account so as to avoid sending servers or clients stale information</a:t>
            </a: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1"/>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Bandwidth Usage</a:t>
            </a:r>
            <a:endParaRPr/>
          </a:p>
          <a:p>
            <a:pPr marL="0" lvl="0" indent="0" algn="l" rtl="0">
              <a:spcBef>
                <a:spcPts val="1200"/>
              </a:spcBef>
              <a:spcAft>
                <a:spcPts val="0"/>
              </a:spcAft>
              <a:buNone/>
            </a:pPr>
            <a:r>
              <a:rPr lang="en"/>
              <a:t>Wireless customers are forced to pay fees to access the wireless network and internet</a:t>
            </a:r>
            <a:endParaRPr/>
          </a:p>
          <a:p>
            <a:pPr marL="0" lvl="0" indent="0" algn="l" rtl="0">
              <a:spcBef>
                <a:spcPts val="1200"/>
              </a:spcBef>
              <a:spcAft>
                <a:spcPts val="0"/>
              </a:spcAft>
              <a:buNone/>
            </a:pPr>
            <a:r>
              <a:rPr lang="en"/>
              <a:t>While phones with WIFI capabilities allow for some users to have free connectivity at times it is important to keep messages to a minimum and compact</a:t>
            </a:r>
            <a:endParaRPr/>
          </a:p>
          <a:p>
            <a:pPr marL="0" lvl="0" indent="0" algn="l" rtl="0">
              <a:spcBef>
                <a:spcPts val="1200"/>
              </a:spcBef>
              <a:spcAft>
                <a:spcPts val="0"/>
              </a:spcAft>
              <a:buNone/>
            </a:pPr>
            <a:r>
              <a:rPr lang="en"/>
              <a:t>Applications that cost a lot to use will not be popular with many of the financially conscious users</a:t>
            </a: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On-screen Show (16:9)</PresentationFormat>
  <Paragraphs>75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Montserrat</vt:lpstr>
      <vt:lpstr>Lato</vt:lpstr>
      <vt:lpstr>Arial</vt:lpstr>
      <vt:lpstr>Focus</vt:lpstr>
      <vt:lpstr>Mobile Application Development Challenges</vt:lpstr>
      <vt:lpstr>PowerPoint Presentation</vt:lpstr>
      <vt:lpstr>Challenge: Mobile Devices</vt:lpstr>
      <vt:lpstr>Memory </vt:lpstr>
      <vt:lpstr>Processing Power</vt:lpstr>
      <vt:lpstr>Input Devices </vt:lpstr>
      <vt:lpstr>Challenge: Network</vt:lpstr>
      <vt:lpstr>PowerPoint Presentation</vt:lpstr>
      <vt:lpstr>PowerPoint Presentation</vt:lpstr>
      <vt:lpstr>Challenge: Security</vt:lpstr>
      <vt:lpstr>Solutions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Development Challenges</dc:title>
  <cp:lastModifiedBy>LENOVO</cp:lastModifiedBy>
  <cp:revision>1</cp:revision>
  <dcterms:modified xsi:type="dcterms:W3CDTF">2022-05-09T05:07:07Z</dcterms:modified>
</cp:coreProperties>
</file>