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/>
    <p:restoredTop sz="94640"/>
  </p:normalViewPr>
  <p:slideViewPr>
    <p:cSldViewPr snapToGrid="0" snapToObjects="1">
      <p:cViewPr varScale="1">
        <p:scale>
          <a:sx n="79" d="100"/>
          <a:sy n="79" d="100"/>
        </p:scale>
        <p:origin x="9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07FC-6401-044A-972C-8C7FADC9C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50150-81CA-4743-B173-B0BDFB51B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BC52-9058-2A48-BF4C-9AA2E83C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DD6F-186F-5F45-9F6D-31E0FBAB764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9BD33-BE9C-E346-BA02-D3577EF3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314B1-FFAA-AF4B-9B2E-94C800DB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0F4C-EE86-F54F-9B08-59DBC1CA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8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F595-4F2D-EF4F-9DDF-46278371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6D185-BB3C-0A41-82D5-320C9B192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28D1-1C4B-954D-ABE7-C9F00A9A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DD6F-186F-5F45-9F6D-31E0FBAB764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4437-F4E2-EF46-B24A-92E8D164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FC85-4708-0342-9803-7AC00394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0F4C-EE86-F54F-9B08-59DBC1CA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2C5C7-3ED6-9C4A-8709-F315E3945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26A7F-B098-9E46-ABD4-F09122019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0671-4651-5B48-8423-6D11A584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DD6F-186F-5F45-9F6D-31E0FBAB764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734A3-2784-BE4B-96C1-88B44CF3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3A6D-9FD8-CE40-97E5-AD0CCE6C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0F4C-EE86-F54F-9B08-59DBC1CA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2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13AF-71BF-FD48-844D-9DCC2A0B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2C1E-0D39-F140-8721-D7B5DC345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1FA38-5F9A-FD4A-BFC0-28671C3F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DD6F-186F-5F45-9F6D-31E0FBAB764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D080B-3FE8-7F4C-BAC8-99F07499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5411-1FF1-A441-9E74-5BB41405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0F4C-EE86-F54F-9B08-59DBC1CA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6B76-5B9C-7944-AB6D-FF625B00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66DB3-91D7-2943-BC3E-1511BCA9F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80DCC-9F62-3744-8C00-249C24AD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DD6F-186F-5F45-9F6D-31E0FBAB764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126F-CE48-C74E-8C25-ACD1D63E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3667-6924-3640-84E3-7C8D3120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0F4C-EE86-F54F-9B08-59DBC1CA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C231-27C9-344B-8A6A-21F09B34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D640-DA83-6846-B188-B9E7F5CBA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BF146-397E-A64D-B452-C33EFF65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94DE0-58FD-0445-83E0-D32F3D34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DD6F-186F-5F45-9F6D-31E0FBAB764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158BC-8397-094D-8459-1F5CFD07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32F8B-BB9E-F446-A122-B1A45673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0F4C-EE86-F54F-9B08-59DBC1CA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C5D9-A477-D247-BEAE-9B01D0D3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E84F8-78F4-3B4A-BF08-01D5DCA23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72E08-F3A3-FD4E-95EE-067647A53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D9A90-0CCC-5541-BC49-A312233D0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5F064-F9C4-5647-9A47-B78CAB027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15EF9-AF90-364E-B4E2-B30CCFB6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DD6F-186F-5F45-9F6D-31E0FBAB764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25728-B1CF-6844-9412-8D33A103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3BAE0-DDA2-B34F-A630-4C4571CC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0F4C-EE86-F54F-9B08-59DBC1CA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9D78-5039-8346-A259-F627D67B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2C794-74FB-FB40-802E-19B481F1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DD6F-186F-5F45-9F6D-31E0FBAB764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30D0F-052C-3744-8FD2-0A9108A4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FF9A0-80CC-9F44-BC9E-49D114A6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0F4C-EE86-F54F-9B08-59DBC1CA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2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75FFE-83B3-DF42-931E-FCFDB1B1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DD6F-186F-5F45-9F6D-31E0FBAB764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221CA-9B23-894A-B27A-7150704A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E8B70-E02F-3145-A073-827586BA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0F4C-EE86-F54F-9B08-59DBC1CA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D74D-FE9C-E148-8F60-A7757401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AD1B4-4E51-E941-AAF0-1FB544B3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73F97-86E8-9C48-A430-58B4FD59C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A0474-7049-5B44-8360-65D46704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DD6F-186F-5F45-9F6D-31E0FBAB764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D92E3-B573-CB45-A03E-5A42BB5F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F00BE-E458-C041-A1C6-BB0AA8A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0F4C-EE86-F54F-9B08-59DBC1CA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12EB-08C2-C14C-942D-B436DB87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2D6E4-6971-E74B-9359-676EA7115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B039B-371F-264E-9F6F-91C313AC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15B7D-A59F-E448-B8E0-46ACE829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DD6F-186F-5F45-9F6D-31E0FBAB764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80616-CC4A-664E-A070-0D71921E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5447-5872-B340-9020-BE147E3B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0F4C-EE86-F54F-9B08-59DBC1CA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7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45162-7453-C740-A10A-3D41DD61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6A5DF-D842-E54C-A877-3012AEAD5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2C88A-99C8-2A48-8864-A014F29CC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DD6F-186F-5F45-9F6D-31E0FBAB764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8594-2841-494C-9D62-D19E6B637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BB43-114A-8E4F-86B8-C5042FA1E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70F4C-EE86-F54F-9B08-59DBC1CA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FE03-E9C6-E749-A4D6-228EA3FA9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Monthly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014FB-5CD3-0848-8F74-EB11CB23D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Simulations portion by Alex</a:t>
            </a:r>
          </a:p>
        </p:txBody>
      </p:sp>
    </p:spTree>
    <p:extLst>
      <p:ext uri="{BB962C8B-B14F-4D97-AF65-F5344CB8AC3E}">
        <p14:creationId xmlns:p14="http://schemas.microsoft.com/office/powerpoint/2010/main" val="202042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923D-76D5-A142-8E51-4D4AD2D6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268"/>
            <a:ext cx="10515600" cy="1730438"/>
          </a:xfrm>
        </p:spPr>
        <p:txBody>
          <a:bodyPr>
            <a:normAutofit/>
          </a:bodyPr>
          <a:lstStyle/>
          <a:p>
            <a:r>
              <a:rPr lang="en-US" sz="3200" dirty="0"/>
              <a:t>Simulating effects of RX beam tilt and offset on mission signals (collaborating with AEI on this)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F6FF0C-DBF7-8A46-97F2-9914DD7D0E35}"/>
              </a:ext>
            </a:extLst>
          </p:cNvPr>
          <p:cNvGrpSpPr/>
          <p:nvPr/>
        </p:nvGrpSpPr>
        <p:grpSpPr>
          <a:xfrm>
            <a:off x="8454890" y="1590041"/>
            <a:ext cx="2703543" cy="2930966"/>
            <a:chOff x="8487512" y="1969710"/>
            <a:chExt cx="2703543" cy="293096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A94338-FD19-C14C-AD39-F85789706593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89" y="2718281"/>
              <a:ext cx="391402" cy="72065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46C827-0568-7049-8C4A-C0F6916D424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89" y="2716770"/>
              <a:ext cx="836048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9AC433-857F-3A49-9DB2-475BD53AC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5089" y="2004284"/>
              <a:ext cx="0" cy="71399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ECC300-7B99-D14D-A951-E515CD81581F}"/>
                </a:ext>
              </a:extLst>
            </p:cNvPr>
            <p:cNvSpPr txBox="1"/>
            <p:nvPr/>
          </p:nvSpPr>
          <p:spPr>
            <a:xfrm>
              <a:off x="9080969" y="3230339"/>
              <a:ext cx="355691" cy="172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599654-F1D1-684D-A0F3-B02331A50D6B}"/>
                </a:ext>
              </a:extLst>
            </p:cNvPr>
            <p:cNvSpPr txBox="1"/>
            <p:nvPr/>
          </p:nvSpPr>
          <p:spPr>
            <a:xfrm>
              <a:off x="9416220" y="2544682"/>
              <a:ext cx="355691" cy="172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1D4159-F8DF-8B49-AB82-8C1FEF45448B}"/>
                </a:ext>
              </a:extLst>
            </p:cNvPr>
            <p:cNvSpPr txBox="1"/>
            <p:nvPr/>
          </p:nvSpPr>
          <p:spPr>
            <a:xfrm>
              <a:off x="8487512" y="1969710"/>
              <a:ext cx="355691" cy="172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B35EDE5-A402-FC4F-9DA4-88BC6FFEE325}"/>
                </a:ext>
              </a:extLst>
            </p:cNvPr>
            <p:cNvGrpSpPr/>
            <p:nvPr/>
          </p:nvGrpSpPr>
          <p:grpSpPr>
            <a:xfrm>
              <a:off x="10361661" y="2241345"/>
              <a:ext cx="829394" cy="755287"/>
              <a:chOff x="9034098" y="3039240"/>
              <a:chExt cx="2260586" cy="1620981"/>
            </a:xfrm>
            <a:scene3d>
              <a:camera prst="orthographicFront">
                <a:rot lat="0" lon="3600000" rev="0"/>
              </a:camera>
              <a:lightRig rig="threePt" dir="t"/>
            </a:scene3d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05B258-ECC9-984D-A748-496DFAEC3879}"/>
                  </a:ext>
                </a:extLst>
              </p:cNvPr>
              <p:cNvSpPr/>
              <p:nvPr/>
            </p:nvSpPr>
            <p:spPr>
              <a:xfrm>
                <a:off x="9034098" y="3039240"/>
                <a:ext cx="1704110" cy="1620981"/>
              </a:xfrm>
              <a:prstGeom prst="rect">
                <a:avLst/>
              </a:prstGeom>
              <a:solidFill>
                <a:schemeClr val="accent1">
                  <a:alpha val="52000"/>
                </a:schemeClr>
              </a:solidFill>
              <a:ln>
                <a:solidFill>
                  <a:schemeClr val="accent1">
                    <a:shade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3CE509-480C-8F41-B054-5916C886C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85218" y="3964064"/>
                <a:ext cx="791228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E6B1C50-218E-5243-A23C-199C9833ED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5218" y="3307053"/>
                <a:ext cx="0" cy="664946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D697B5-1C56-6E4F-9506-90E73B1D401E}"/>
                  </a:ext>
                </a:extLst>
              </p:cNvPr>
              <p:cNvSpPr txBox="1"/>
              <p:nvPr/>
            </p:nvSpPr>
            <p:spPr>
              <a:xfrm>
                <a:off x="10325217" y="3994936"/>
                <a:ext cx="969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BB2A50-3D7A-3348-BE0C-0331A97FF187}"/>
                  </a:ext>
                </a:extLst>
              </p:cNvPr>
              <p:cNvSpPr txBox="1"/>
              <p:nvPr/>
            </p:nvSpPr>
            <p:spPr>
              <a:xfrm>
                <a:off x="9562246" y="3284137"/>
                <a:ext cx="969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D2C66C-572C-9F46-8172-578D1DB1631C}"/>
                </a:ext>
              </a:extLst>
            </p:cNvPr>
            <p:cNvCxnSpPr>
              <a:cxnSpLocks/>
            </p:cNvCxnSpPr>
            <p:nvPr/>
          </p:nvCxnSpPr>
          <p:spPr>
            <a:xfrm>
              <a:off x="8774581" y="2980949"/>
              <a:ext cx="576936" cy="0"/>
            </a:xfrm>
            <a:prstGeom prst="line">
              <a:avLst/>
            </a:prstGeom>
            <a:ln w="215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D0DF33-448D-9145-92E7-8BCAD4EDB679}"/>
                </a:ext>
              </a:extLst>
            </p:cNvPr>
            <p:cNvCxnSpPr>
              <a:cxnSpLocks/>
            </p:cNvCxnSpPr>
            <p:nvPr/>
          </p:nvCxnSpPr>
          <p:spPr>
            <a:xfrm>
              <a:off x="8636430" y="2717424"/>
              <a:ext cx="576936" cy="3228"/>
            </a:xfrm>
            <a:prstGeom prst="line">
              <a:avLst/>
            </a:prstGeom>
            <a:ln w="2159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544EDE-0341-0341-A647-3B45A67D4057}"/>
                </a:ext>
              </a:extLst>
            </p:cNvPr>
            <p:cNvCxnSpPr>
              <a:cxnSpLocks/>
            </p:cNvCxnSpPr>
            <p:nvPr/>
          </p:nvCxnSpPr>
          <p:spPr>
            <a:xfrm>
              <a:off x="8570414" y="2782643"/>
              <a:ext cx="150212" cy="2948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FAA36C35-E304-BC4A-9E7B-185FD1C09DF3}"/>
                </a:ext>
              </a:extLst>
            </p:cNvPr>
            <p:cNvSpPr/>
            <p:nvPr/>
          </p:nvSpPr>
          <p:spPr>
            <a:xfrm>
              <a:off x="8650108" y="2674156"/>
              <a:ext cx="55268" cy="6975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13FE8F5A-E141-E344-911E-574614B8957D}"/>
                </a:ext>
              </a:extLst>
            </p:cNvPr>
            <p:cNvSpPr/>
            <p:nvPr/>
          </p:nvSpPr>
          <p:spPr>
            <a:xfrm flipH="1">
              <a:off x="8778617" y="2943900"/>
              <a:ext cx="70058" cy="5532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28727C6-EEB7-0446-9AF2-96E3B1FCC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8617" y="2782643"/>
              <a:ext cx="572900" cy="198307"/>
            </a:xfrm>
            <a:prstGeom prst="line">
              <a:avLst/>
            </a:prstGeom>
            <a:ln w="215900">
              <a:solidFill>
                <a:srgbClr val="FF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3681693C-1972-6D43-83DD-82D6BAB133FC}"/>
                </a:ext>
              </a:extLst>
            </p:cNvPr>
            <p:cNvSpPr/>
            <p:nvPr/>
          </p:nvSpPr>
          <p:spPr>
            <a:xfrm rot="2073293">
              <a:off x="9114145" y="2763607"/>
              <a:ext cx="225797" cy="283173"/>
            </a:xfrm>
            <a:prstGeom prst="arc">
              <a:avLst>
                <a:gd name="adj1" fmla="val 15640642"/>
                <a:gd name="adj2" fmla="val 0"/>
              </a:avLst>
            </a:prstGeom>
            <a:ln w="317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80A607-F458-FE4B-BEC0-48C91825FD2F}"/>
                </a:ext>
              </a:extLst>
            </p:cNvPr>
            <p:cNvGrpSpPr/>
            <p:nvPr/>
          </p:nvGrpSpPr>
          <p:grpSpPr>
            <a:xfrm>
              <a:off x="8677742" y="3437085"/>
              <a:ext cx="2489413" cy="1463591"/>
              <a:chOff x="3228109" y="2466667"/>
              <a:chExt cx="8066575" cy="315323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E68446E-87DC-E945-8AF7-E5C69F2EF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4073236"/>
                <a:ext cx="1066800" cy="1546661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DC9C07E-56F0-A040-819D-76C1CE80E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4069992"/>
                <a:ext cx="2278722" cy="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8D3730B-73A7-D34C-9EE3-E41F4FA205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7600" y="2540870"/>
                <a:ext cx="0" cy="1532367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9F7022-296D-C641-B03C-1F630260CEFF}"/>
                  </a:ext>
                </a:extLst>
              </p:cNvPr>
              <p:cNvSpPr txBox="1"/>
              <p:nvPr/>
            </p:nvSpPr>
            <p:spPr>
              <a:xfrm>
                <a:off x="4845627" y="5172203"/>
                <a:ext cx="969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2363C0-7C97-6442-9EB8-3A04A34517B8}"/>
                  </a:ext>
                </a:extLst>
              </p:cNvPr>
              <p:cNvSpPr txBox="1"/>
              <p:nvPr/>
            </p:nvSpPr>
            <p:spPr>
              <a:xfrm>
                <a:off x="5759385" y="3700660"/>
                <a:ext cx="969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7D179A-C21B-EB4F-B799-620585857EC8}"/>
                  </a:ext>
                </a:extLst>
              </p:cNvPr>
              <p:cNvSpPr txBox="1"/>
              <p:nvPr/>
            </p:nvSpPr>
            <p:spPr>
              <a:xfrm>
                <a:off x="3228109" y="2466667"/>
                <a:ext cx="969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3990F0E-D7BD-6F4A-AE6E-FE034395952F}"/>
                  </a:ext>
                </a:extLst>
              </p:cNvPr>
              <p:cNvGrpSpPr/>
              <p:nvPr/>
            </p:nvGrpSpPr>
            <p:grpSpPr>
              <a:xfrm>
                <a:off x="9034098" y="3039240"/>
                <a:ext cx="2260586" cy="1620981"/>
                <a:chOff x="9034098" y="3039240"/>
                <a:chExt cx="2260586" cy="1620981"/>
              </a:xfrm>
              <a:scene3d>
                <a:camera prst="orthographicFront">
                  <a:rot lat="0" lon="3600000" rev="0"/>
                </a:camera>
                <a:lightRig rig="threePt" dir="t"/>
              </a:scene3d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F584C18-67E7-A14A-BBB7-CA5CABB52C13}"/>
                    </a:ext>
                  </a:extLst>
                </p:cNvPr>
                <p:cNvSpPr/>
                <p:nvPr/>
              </p:nvSpPr>
              <p:spPr>
                <a:xfrm>
                  <a:off x="9034098" y="3039240"/>
                  <a:ext cx="1704110" cy="1620981"/>
                </a:xfrm>
                <a:prstGeom prst="rect">
                  <a:avLst/>
                </a:prstGeom>
                <a:solidFill>
                  <a:schemeClr val="accent1">
                    <a:alpha val="52000"/>
                  </a:schemeClr>
                </a:solidFill>
                <a:ln>
                  <a:solidFill>
                    <a:schemeClr val="accent1">
                      <a:shade val="50000"/>
                      <a:alpha val="2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5D9EF45-38FD-FD42-98BB-B21BEB37CF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5218" y="3964064"/>
                  <a:ext cx="791228" cy="0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23FF2EF-2D08-F443-8BF4-782298F7A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85218" y="3307053"/>
                  <a:ext cx="0" cy="664946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BD23006-19F5-204E-8102-BB1D29A1FF99}"/>
                    </a:ext>
                  </a:extLst>
                </p:cNvPr>
                <p:cNvSpPr txBox="1"/>
                <p:nvPr/>
              </p:nvSpPr>
              <p:spPr>
                <a:xfrm>
                  <a:off x="10325217" y="3994936"/>
                  <a:ext cx="9694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82F4766-98BE-CC4C-96FC-779C7F77C5AE}"/>
                    </a:ext>
                  </a:extLst>
                </p:cNvPr>
                <p:cNvSpPr txBox="1"/>
                <p:nvPr/>
              </p:nvSpPr>
              <p:spPr>
                <a:xfrm>
                  <a:off x="9562246" y="3284137"/>
                  <a:ext cx="9694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B4A20D7-0A33-C241-BB15-A7BE21542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541" y="4636969"/>
                <a:ext cx="1572490" cy="0"/>
              </a:xfrm>
              <a:prstGeom prst="line">
                <a:avLst/>
              </a:prstGeom>
              <a:ln w="2159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625B7C2-2A93-3D4E-8879-06AA30453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3999" y="4051517"/>
                <a:ext cx="1572490" cy="6927"/>
              </a:xfrm>
              <a:prstGeom prst="line">
                <a:avLst/>
              </a:prstGeom>
              <a:ln w="2159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3AC93DD-DFAD-D947-9697-916F45812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4065" y="4211367"/>
                <a:ext cx="409416" cy="63270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5-Point Star 38">
                <a:extLst>
                  <a:ext uri="{FF2B5EF4-FFF2-40B4-BE49-F238E27FC236}">
                    <a16:creationId xmlns:a16="http://schemas.microsoft.com/office/drawing/2014/main" id="{FE28A460-D1D8-C740-9265-2ADE83D6B381}"/>
                  </a:ext>
                </a:extLst>
              </p:cNvPr>
              <p:cNvSpPr/>
              <p:nvPr/>
            </p:nvSpPr>
            <p:spPr>
              <a:xfrm>
                <a:off x="3671278" y="3978536"/>
                <a:ext cx="150639" cy="149703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5-Point Star 39">
                <a:extLst>
                  <a:ext uri="{FF2B5EF4-FFF2-40B4-BE49-F238E27FC236}">
                    <a16:creationId xmlns:a16="http://schemas.microsoft.com/office/drawing/2014/main" id="{075227F1-8112-6347-B3D6-48B2C274D3A9}"/>
                  </a:ext>
                </a:extLst>
              </p:cNvPr>
              <p:cNvSpPr/>
              <p:nvPr/>
            </p:nvSpPr>
            <p:spPr>
              <a:xfrm flipH="1">
                <a:off x="4021542" y="4557454"/>
                <a:ext cx="190948" cy="11873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8CBBA02-EB33-E042-A0D3-42D5BCE738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4030" y="3773449"/>
                <a:ext cx="1561489" cy="425602"/>
              </a:xfrm>
              <a:prstGeom prst="line">
                <a:avLst/>
              </a:prstGeom>
              <a:ln w="215900">
                <a:solidFill>
                  <a:srgbClr val="FF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0E113346-5024-2B40-AE3A-DDD4A35E1CED}"/>
                  </a:ext>
                </a:extLst>
              </p:cNvPr>
              <p:cNvSpPr/>
              <p:nvPr/>
            </p:nvSpPr>
            <p:spPr>
              <a:xfrm rot="4622651">
                <a:off x="3821078" y="3892799"/>
                <a:ext cx="615430" cy="888764"/>
              </a:xfrm>
              <a:prstGeom prst="arc">
                <a:avLst>
                  <a:gd name="adj1" fmla="val 15640642"/>
                  <a:gd name="adj2" fmla="val 0"/>
                </a:avLst>
              </a:prstGeom>
              <a:ln w="3175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25E70667-992E-A648-B494-E58A83F8F6F7}"/>
                  </a:ext>
                </a:extLst>
              </p:cNvPr>
              <p:cNvSpPr/>
              <p:nvPr/>
            </p:nvSpPr>
            <p:spPr>
              <a:xfrm flipH="1">
                <a:off x="4425726" y="4097668"/>
                <a:ext cx="190948" cy="11873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03A451F5-1E27-7D43-B8CF-990C8AD42911}"/>
                  </a:ext>
                </a:extLst>
              </p:cNvPr>
              <p:cNvSpPr/>
              <p:nvPr/>
            </p:nvSpPr>
            <p:spPr>
              <a:xfrm rot="4622651">
                <a:off x="4992385" y="3641739"/>
                <a:ext cx="752263" cy="975216"/>
              </a:xfrm>
              <a:prstGeom prst="arc">
                <a:avLst>
                  <a:gd name="adj1" fmla="val 15640642"/>
                  <a:gd name="adj2" fmla="val 0"/>
                </a:avLst>
              </a:prstGeom>
              <a:ln w="3175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0" name="Content Placeholder 5">
            <a:extLst>
              <a:ext uri="{FF2B5EF4-FFF2-40B4-BE49-F238E27FC236}">
                <a16:creationId xmlns:a16="http://schemas.microsoft.com/office/drawing/2014/main" id="{8823AF4B-CB68-DD49-829F-C18D645F0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71" y="1431690"/>
            <a:ext cx="6460004" cy="3431877"/>
          </a:xfr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470F402-C9CC-5043-9AF8-369E5D11E8DB}"/>
              </a:ext>
            </a:extLst>
          </p:cNvPr>
          <p:cNvSpPr txBox="1"/>
          <p:nvPr/>
        </p:nvSpPr>
        <p:spPr>
          <a:xfrm>
            <a:off x="0" y="1374697"/>
            <a:ext cx="20077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 (Length and DWS) converge at lower mode order</a:t>
            </a:r>
          </a:p>
          <a:p>
            <a:r>
              <a:rPr lang="en-US" dirty="0"/>
              <a:t>when lateral offset (movable aperture effect) couples with tilt</a:t>
            </a:r>
          </a:p>
          <a:p>
            <a:endParaRPr lang="en-US" dirty="0"/>
          </a:p>
          <a:p>
            <a:r>
              <a:rPr lang="en-US" dirty="0"/>
              <a:t>Prior examination with no offset led to oscillatory progression with mode order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A3480-F6D5-D441-A8FD-DCF443B6E67B}"/>
              </a:ext>
            </a:extLst>
          </p:cNvPr>
          <p:cNvSpPr txBox="1"/>
          <p:nvPr/>
        </p:nvSpPr>
        <p:spPr>
          <a:xfrm>
            <a:off x="29844" y="5307496"/>
            <a:ext cx="4566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AEI </a:t>
            </a:r>
            <a:r>
              <a:rPr lang="en-US" dirty="0" err="1"/>
              <a:t>ifoCAD</a:t>
            </a:r>
            <a:r>
              <a:rPr lang="en-US" dirty="0"/>
              <a:t> results: DWS Agree	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r>
              <a:rPr lang="en-US" dirty="0">
                <a:sym typeface="Wingdings" pitchFamily="2" charset="2"/>
              </a:rPr>
              <a:t>		LPS Disagree	</a:t>
            </a:r>
          </a:p>
          <a:p>
            <a:r>
              <a:rPr lang="en-US" dirty="0"/>
              <a:t> Problem: Using different definitions of beam orientation ----- FIXED------ upgraded programs for more general beam orientations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50A1F5-1496-EB48-A503-A0A29D157E4A}"/>
              </a:ext>
            </a:extLst>
          </p:cNvPr>
          <p:cNvGrpSpPr/>
          <p:nvPr/>
        </p:nvGrpSpPr>
        <p:grpSpPr>
          <a:xfrm>
            <a:off x="6798365" y="934015"/>
            <a:ext cx="5378822" cy="479404"/>
            <a:chOff x="1052945" y="1311625"/>
            <a:chExt cx="10090878" cy="39553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3464A5-94EF-6E46-A470-C685D8BFBF8D}"/>
                </a:ext>
              </a:extLst>
            </p:cNvPr>
            <p:cNvCxnSpPr/>
            <p:nvPr/>
          </p:nvCxnSpPr>
          <p:spPr>
            <a:xfrm>
              <a:off x="1052945" y="1496291"/>
              <a:ext cx="2175164" cy="0"/>
            </a:xfrm>
            <a:prstGeom prst="line">
              <a:avLst/>
            </a:prstGeom>
            <a:ln w="215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B285E-FE68-A648-B302-B233C9177D74}"/>
                </a:ext>
              </a:extLst>
            </p:cNvPr>
            <p:cNvCxnSpPr>
              <a:cxnSpLocks/>
            </p:cNvCxnSpPr>
            <p:nvPr/>
          </p:nvCxnSpPr>
          <p:spPr>
            <a:xfrm>
              <a:off x="5230090" y="1503218"/>
              <a:ext cx="2175164" cy="0"/>
            </a:xfrm>
            <a:prstGeom prst="line">
              <a:avLst/>
            </a:prstGeom>
            <a:ln w="2159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8A7618-17DE-D84D-B5A3-66F413703D2D}"/>
                </a:ext>
              </a:extLst>
            </p:cNvPr>
            <p:cNvSpPr txBox="1"/>
            <p:nvPr/>
          </p:nvSpPr>
          <p:spPr>
            <a:xfrm>
              <a:off x="3352800" y="13116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RX Beam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8463F9-272B-8D4E-AB98-F189EA59D07A}"/>
                </a:ext>
              </a:extLst>
            </p:cNvPr>
            <p:cNvSpPr txBox="1"/>
            <p:nvPr/>
          </p:nvSpPr>
          <p:spPr>
            <a:xfrm>
              <a:off x="7662498" y="1311625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 Beam</a:t>
              </a:r>
            </a:p>
          </p:txBody>
        </p:sp>
        <p:sp>
          <p:nvSpPr>
            <p:cNvPr id="59" name="5-Point Star 58">
              <a:extLst>
                <a:ext uri="{FF2B5EF4-FFF2-40B4-BE49-F238E27FC236}">
                  <a16:creationId xmlns:a16="http://schemas.microsoft.com/office/drawing/2014/main" id="{4CF741F7-DEA3-0740-A948-A61A13E5D29B}"/>
                </a:ext>
              </a:extLst>
            </p:cNvPr>
            <p:cNvSpPr/>
            <p:nvPr/>
          </p:nvSpPr>
          <p:spPr>
            <a:xfrm>
              <a:off x="9291343" y="1374430"/>
              <a:ext cx="270904" cy="23119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0052D4-C3C3-FF4D-BCF7-0B92F1A80579}"/>
                </a:ext>
              </a:extLst>
            </p:cNvPr>
            <p:cNvSpPr txBox="1"/>
            <p:nvPr/>
          </p:nvSpPr>
          <p:spPr>
            <a:xfrm>
              <a:off x="9772223" y="133783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Beam Waist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700A806-561C-B44B-B9F6-B8AFE951271C}"/>
              </a:ext>
            </a:extLst>
          </p:cNvPr>
          <p:cNvSpPr txBox="1"/>
          <p:nvPr/>
        </p:nvSpPr>
        <p:spPr>
          <a:xfrm rot="5400000">
            <a:off x="10431152" y="3433135"/>
            <a:ext cx="216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Setups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F4E56AD-BE9C-CF40-BE9D-ACF6EFED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633" y="4838853"/>
            <a:ext cx="2347407" cy="191208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B7AE446-9B65-4E4F-ACD8-A8EEA0967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88" y="4895846"/>
            <a:ext cx="2614097" cy="18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7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E350-FA6A-3441-8A7D-D1CC26E6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4138"/>
            <a:ext cx="10515600" cy="1325563"/>
          </a:xfrm>
        </p:spPr>
        <p:txBody>
          <a:bodyPr/>
          <a:lstStyle/>
          <a:p>
            <a:r>
              <a:rPr lang="en-US" dirty="0"/>
              <a:t>M2 Beam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0D3D-BF71-EE41-9433-9E93AE3A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7431"/>
            <a:ext cx="11125200" cy="4351338"/>
          </a:xfrm>
        </p:spPr>
        <p:txBody>
          <a:bodyPr/>
          <a:lstStyle/>
          <a:p>
            <a:r>
              <a:rPr lang="en-US" dirty="0"/>
              <a:t>Fundamentally non-gaussian</a:t>
            </a:r>
          </a:p>
          <a:p>
            <a:r>
              <a:rPr lang="en-US" dirty="0"/>
              <a:t>Best fit for gaussian beam, only 60 percent of power and not what we expect, graphic shows M2 beam 1000 </a:t>
            </a:r>
            <a:r>
              <a:rPr lang="en-US" dirty="0" err="1"/>
              <a:t>zR</a:t>
            </a:r>
            <a:r>
              <a:rPr lang="en-US" dirty="0"/>
              <a:t>, or about 8 mm from M2, best resembles a Gaussian beam with waist 1.5 times what we expect (or the beam at M2) and about -7zR behind were we expect it’s waist to be located</a:t>
            </a:r>
          </a:p>
          <a:p>
            <a:r>
              <a:rPr lang="en-US" dirty="0"/>
              <a:t>Still a poor fit</a:t>
            </a:r>
          </a:p>
          <a:p>
            <a:r>
              <a:rPr lang="en-US" dirty="0"/>
              <a:t>Working on recreating beam to </a:t>
            </a:r>
          </a:p>
          <a:p>
            <a:pPr marL="0" indent="0">
              <a:buNone/>
            </a:pPr>
            <a:r>
              <a:rPr lang="en-US" dirty="0"/>
              <a:t>		get true TX beam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F806A-2565-8A49-AD68-729A1F4D7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6" r="4444"/>
          <a:stretch/>
        </p:blipFill>
        <p:spPr>
          <a:xfrm>
            <a:off x="5994400" y="3213100"/>
            <a:ext cx="6197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FE03-E9C6-E749-A4D6-228EA3FA9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Monthly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014FB-5CD3-0848-8F74-EB11CB23D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Simulations portion by Paul E.</a:t>
            </a:r>
          </a:p>
        </p:txBody>
      </p:sp>
    </p:spTree>
    <p:extLst>
      <p:ext uri="{BB962C8B-B14F-4D97-AF65-F5344CB8AC3E}">
        <p14:creationId xmlns:p14="http://schemas.microsoft.com/office/powerpoint/2010/main" val="416148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E57418BB-9B8F-46F7-96EA-CF7630E4E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2600890"/>
            <a:ext cx="3705225" cy="279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B3C6C-505B-471A-B781-540FFDE82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"/>
          <a:stretch/>
        </p:blipFill>
        <p:spPr>
          <a:xfrm>
            <a:off x="1868469" y="1085071"/>
            <a:ext cx="8602318" cy="1352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C7E2C0-5271-4249-8444-3D0F2A21A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54" y="5578314"/>
            <a:ext cx="8914297" cy="784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BFB134D-9968-4432-A1BE-7DB71512E626}"/>
              </a:ext>
            </a:extLst>
          </p:cNvPr>
          <p:cNvSpPr txBox="1">
            <a:spLocks/>
          </p:cNvSpPr>
          <p:nvPr/>
        </p:nvSpPr>
        <p:spPr>
          <a:xfrm>
            <a:off x="1003881" y="-105417"/>
            <a:ext cx="10515600" cy="841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Generalized K</a:t>
            </a:r>
            <a:r>
              <a:rPr lang="en-US" b="1" baseline="30000" dirty="0"/>
              <a:t>th</a:t>
            </a:r>
            <a:r>
              <a:rPr lang="en-US" b="1" dirty="0"/>
              <a:t>-order Expansions of Laterally Offset Beams</a:t>
            </a:r>
          </a:p>
        </p:txBody>
      </p:sp>
    </p:spTree>
    <p:extLst>
      <p:ext uri="{BB962C8B-B14F-4D97-AF65-F5344CB8AC3E}">
        <p14:creationId xmlns:p14="http://schemas.microsoft.com/office/powerpoint/2010/main" val="209365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8CFB-C893-4114-B17B-28C80B2E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324" y="392188"/>
            <a:ext cx="6381569" cy="8411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/>
              <a:t>Visualizing Expansions : </a:t>
            </a:r>
            <a:r>
              <a:rPr lang="en-US" sz="2800" b="1" u="sng" dirty="0" err="1"/>
              <a:t>Tophat</a:t>
            </a:r>
            <a:r>
              <a:rPr lang="en-US" sz="2800" b="1" u="sng" dirty="0"/>
              <a:t> Intensity Plots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F732AF5-4C1E-49F8-B2A4-98D895848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0325" y="1399201"/>
            <a:ext cx="2422790" cy="53331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953E7C-D06C-4359-8452-1F8173B99FBA}"/>
              </a:ext>
            </a:extLst>
          </p:cNvPr>
          <p:cNvSpPr txBox="1"/>
          <p:nvPr/>
        </p:nvSpPr>
        <p:spPr>
          <a:xfrm>
            <a:off x="-57244" y="593765"/>
            <a:ext cx="46429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a set of mode coefficients </a:t>
            </a:r>
            <a:r>
              <a:rPr lang="en-US" sz="1600" dirty="0" err="1"/>
              <a:t>C</a:t>
            </a:r>
            <a:r>
              <a:rPr lang="en-US" sz="1600" baseline="-25000" dirty="0" err="1"/>
              <a:t>n,m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any shifted beam in the HG representation is redefined with a set of on-axis modes with updated coefficients for more rapid signal calculation on interference with a reference Gaussian beam at small misalignments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Uses generalized series expansions to any approximation order, </a:t>
            </a:r>
            <a:r>
              <a:rPr lang="en-US" sz="1600" i="1" dirty="0"/>
              <a:t>K</a:t>
            </a:r>
            <a:r>
              <a:rPr lang="en-US" sz="1600" dirty="0"/>
              <a:t>,</a:t>
            </a:r>
            <a:r>
              <a:rPr lang="en-US" sz="1600" i="1" dirty="0"/>
              <a:t> </a:t>
            </a:r>
            <a:r>
              <a:rPr lang="en-US" sz="1600" dirty="0"/>
              <a:t>in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Preliminary complete expansion time tests for various max HG mode order of an offset </a:t>
            </a:r>
            <a:r>
              <a:rPr lang="en-US" sz="1600" dirty="0" err="1"/>
              <a:t>tophat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Analyzing signals convergence with the exact formulation for combinations of approximation order and offset magnitude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951F823-AED3-4ECA-A0FE-B1D6962E4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4" y="3886974"/>
            <a:ext cx="4225679" cy="2896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8AF211C-396A-4548-BA4F-993E567CA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961" y="1374129"/>
            <a:ext cx="2318965" cy="5358214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F9FC9262-72AC-4908-82BE-3CFF2E5E8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4726" y="1541665"/>
            <a:ext cx="2343320" cy="519067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9916301-EF85-4A8C-86D3-DD5208DA7B9A}"/>
              </a:ext>
            </a:extLst>
          </p:cNvPr>
          <p:cNvSpPr txBox="1">
            <a:spLocks/>
          </p:cNvSpPr>
          <p:nvPr/>
        </p:nvSpPr>
        <p:spPr>
          <a:xfrm>
            <a:off x="1003881" y="-105417"/>
            <a:ext cx="10515600" cy="841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Generalized K</a:t>
            </a:r>
            <a:r>
              <a:rPr lang="en-US" b="1" baseline="30000" dirty="0"/>
              <a:t>th</a:t>
            </a:r>
            <a:r>
              <a:rPr lang="en-US" b="1" dirty="0"/>
              <a:t>-order Expansions of Laterally Offset Beams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5F7734-AC87-49CD-8A95-6BC504F7B05C}"/>
              </a:ext>
            </a:extLst>
          </p:cNvPr>
          <p:cNvSpPr/>
          <p:nvPr/>
        </p:nvSpPr>
        <p:spPr>
          <a:xfrm>
            <a:off x="4703073" y="636520"/>
            <a:ext cx="7308448" cy="6160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2B0303-B2BE-47C2-AB07-C30482DAC6EA}"/>
              </a:ext>
            </a:extLst>
          </p:cNvPr>
          <p:cNvSpPr txBox="1"/>
          <p:nvPr/>
        </p:nvSpPr>
        <p:spPr>
          <a:xfrm>
            <a:off x="5418413" y="994676"/>
            <a:ext cx="111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micron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75D114-F4FC-460D-9C03-D27BE8FB5C89}"/>
              </a:ext>
            </a:extLst>
          </p:cNvPr>
          <p:cNvSpPr txBox="1"/>
          <p:nvPr/>
        </p:nvSpPr>
        <p:spPr>
          <a:xfrm>
            <a:off x="7887608" y="994676"/>
            <a:ext cx="111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micron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D1CBF3-1F73-43E8-A15D-0E8B09331042}"/>
              </a:ext>
            </a:extLst>
          </p:cNvPr>
          <p:cNvSpPr txBox="1"/>
          <p:nvPr/>
        </p:nvSpPr>
        <p:spPr>
          <a:xfrm>
            <a:off x="9973563" y="994676"/>
            <a:ext cx="111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 micron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BDBEC-0C9D-4509-9A2A-6E4B12F9EC7C}"/>
              </a:ext>
            </a:extLst>
          </p:cNvPr>
          <p:cNvSpPr txBox="1"/>
          <p:nvPr/>
        </p:nvSpPr>
        <p:spPr>
          <a:xfrm>
            <a:off x="4649903" y="962042"/>
            <a:ext cx="75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Shift: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9774C-43A0-41AB-A5FC-67E17A5F6B8C}"/>
              </a:ext>
            </a:extLst>
          </p:cNvPr>
          <p:cNvSpPr txBox="1"/>
          <p:nvPr/>
        </p:nvSpPr>
        <p:spPr>
          <a:xfrm>
            <a:off x="4649902" y="1374129"/>
            <a:ext cx="8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577FC4-DE36-446D-8869-95363EB296E2}"/>
              </a:ext>
            </a:extLst>
          </p:cNvPr>
          <p:cNvCxnSpPr/>
          <p:nvPr/>
        </p:nvCxnSpPr>
        <p:spPr>
          <a:xfrm>
            <a:off x="4703073" y="1374129"/>
            <a:ext cx="7308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D7C17-76DB-4E2F-8D12-8045BA5F8D37}"/>
              </a:ext>
            </a:extLst>
          </p:cNvPr>
          <p:cNvCxnSpPr>
            <a:cxnSpLocks/>
          </p:cNvCxnSpPr>
          <p:nvPr/>
        </p:nvCxnSpPr>
        <p:spPr>
          <a:xfrm>
            <a:off x="4703073" y="1743461"/>
            <a:ext cx="7308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36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Monthly Update</vt:lpstr>
      <vt:lpstr>Simulating effects of RX beam tilt and offset on mission signals (collaborating with AEI on this)</vt:lpstr>
      <vt:lpstr>M2 Beam Spread</vt:lpstr>
      <vt:lpstr>Monthly Update</vt:lpstr>
      <vt:lpstr>PowerPoint Presentation</vt:lpstr>
      <vt:lpstr>Visualizing Expansions : Tophat Intensity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Update</dc:title>
  <dc:creator>Microsoft Office User</dc:creator>
  <cp:lastModifiedBy>Paul Edwards</cp:lastModifiedBy>
  <cp:revision>33</cp:revision>
  <dcterms:created xsi:type="dcterms:W3CDTF">2020-05-28T19:16:55Z</dcterms:created>
  <dcterms:modified xsi:type="dcterms:W3CDTF">2020-05-29T19:08:55Z</dcterms:modified>
</cp:coreProperties>
</file>