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437C-2D6E-4723-AF9F-78EA3E89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F06A9-4D95-44D3-8513-9ED2AA13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926D-725D-46D0-BEE6-6AC606FE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43AE-0377-4E2A-892E-AEFEF83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4149-C4D3-4B83-81F0-091D07D5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CBC7-8B28-45F2-9CE9-AAE778F2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34B6-C564-467A-8357-33773070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C36D-7582-40B0-8C87-6D89B3B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88AB-B6C0-4F1B-95D4-4F66E0A3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734F-434C-4368-9B1A-0113C4B9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3204E-3B97-47FF-B8C4-3B90037A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CE7F8-70ED-475D-9E42-281B1BBE6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D8E7-497E-4FB0-8791-92925B14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73E3-B3D9-4950-BBDD-6C728462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F0A0-EA60-4E74-A1DA-4B767441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6C55-D9E0-410B-AF95-AE735D43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8B0A-4BCF-4A1C-B1F9-120B0859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78C-EB69-4F71-AB77-76B92A1B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5398-931F-466C-B82A-0185159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268A-4FAA-43C3-9EAC-3C338D1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3630-94CE-48E7-9491-706BD404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3610-E686-44A3-95E7-DC9C2C86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715A-895D-4D2F-9185-87F37E3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2356-95AA-4E4B-B401-B54AFA11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60CD-35F7-4F91-8D63-8CCFEDD3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687B-5331-42BE-9192-C56E621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6D9-7A36-44C4-B65A-A96B24CB3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3DCA-299D-4A55-AE9A-8F91A7B7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6271-0297-4434-BCD4-666A05BE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38FD-92ED-4F59-A189-09F68646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9B32-4647-43B9-99E9-BCB4BEFB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81B2-1180-489A-AFA1-612AE7C3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E4B4-A583-4EB3-9B55-CDDCAD59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21-7E4B-4033-A826-5B0DDAA1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2BADA-09E5-467F-9AB0-FD2728C8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A289-5D34-4936-91E2-174C80AFB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4D3FE-3662-45C3-9C40-3922389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BF125-D5D0-4D03-86A5-0353A8D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A6CE3-855D-4834-B4BA-376404D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841-D66F-45FC-BAB3-4284178C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9A0D5-6D54-44CE-9E35-DEB6C554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2406-55F9-4625-9F45-2A34E32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D11F3-56C2-4F06-92CE-3412CBC1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91270-0451-4DF4-BC0A-DA843EF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E4A20-BABC-4C9B-BC55-8E152928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C889-1449-441C-967C-E6B1490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A3E3-BCF1-4E2A-8305-476DC4CE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E0F0-25F5-41B0-92A5-1B917EB4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9DA23-3988-4FB4-8D5B-204985F3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390A7-108F-47E5-BAE4-C043ED5F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3C7EE-4740-4921-976D-0C4EEE72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6FB9-B9E4-4154-A83E-4D3D15D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9C7-FEA3-43BF-9311-2AB8C215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5FD73-DF74-4780-A1EC-0F5AAE6C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B927-594D-4BAB-B47B-EF5A5CB03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99B4-C002-4B6F-8EBC-ABEF99A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4128-D916-41FF-B626-8B979072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192CF-CE1B-4CED-8CB1-675FDCF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C1D6F-AF51-49BD-B79A-EB75B553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5EB01-E844-4006-9808-B17B79A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8A70-B533-459F-8A04-4B782129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2D65-8725-4042-A254-2E678C3636E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2C9D-C274-4111-B0B6-82EE35674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1AC0-F040-44D8-9314-825C84F56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317-9603-41AA-A429-50DA0BE6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Tophat</a:t>
            </a:r>
            <a:r>
              <a:rPr lang="en-US" dirty="0"/>
              <a:t> </a:t>
            </a:r>
            <a:r>
              <a:rPr lang="en-US" b="1" cap="small" dirty="0"/>
              <a:t>1</a:t>
            </a:r>
            <a:r>
              <a:rPr lang="en-US" b="1" cap="small" baseline="30000" dirty="0"/>
              <a:t>st</a:t>
            </a:r>
            <a:r>
              <a:rPr lang="en-US" b="1" cap="small" dirty="0"/>
              <a:t> order </a:t>
            </a:r>
            <a:r>
              <a:rPr lang="en-US" b="1" cap="small" dirty="0" err="1"/>
              <a:t>shift</a:t>
            </a:r>
            <a:r>
              <a:rPr lang="en-US" dirty="0" err="1"/>
              <a:t>,tilt</a:t>
            </a:r>
            <a:r>
              <a:rPr lang="en-US" dirty="0"/>
              <a:t> </a:t>
            </a:r>
            <a:r>
              <a:rPr lang="en-US" b="1" dirty="0"/>
              <a:t>METHOD 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D4179-25AD-482D-A445-D87903ACD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41" b="71113"/>
          <a:stretch/>
        </p:blipFill>
        <p:spPr>
          <a:xfrm>
            <a:off x="679404" y="1366977"/>
            <a:ext cx="9483771" cy="14238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A5EC51-3DC8-4EB4-9A1E-1E0C3B7B7DBC}"/>
              </a:ext>
            </a:extLst>
          </p:cNvPr>
          <p:cNvSpPr/>
          <p:nvPr/>
        </p:nvSpPr>
        <p:spPr>
          <a:xfrm>
            <a:off x="2028825" y="1990726"/>
            <a:ext cx="4495800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30364-7F3F-4674-8192-65C45674ED49}"/>
              </a:ext>
            </a:extLst>
          </p:cNvPr>
          <p:cNvSpPr txBox="1"/>
          <p:nvPr/>
        </p:nvSpPr>
        <p:spPr>
          <a:xfrm>
            <a:off x="3038475" y="169068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Recovers HG00</a:t>
            </a:r>
          </a:p>
        </p:txBody>
      </p:sp>
    </p:spTree>
    <p:extLst>
      <p:ext uri="{BB962C8B-B14F-4D97-AF65-F5344CB8AC3E}">
        <p14:creationId xmlns:p14="http://schemas.microsoft.com/office/powerpoint/2010/main" val="137819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34D0474-F542-4C51-9827-2EE02A7A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4026920"/>
            <a:ext cx="3854945" cy="19141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E6FB6AC-E2D9-48B7-9C44-72BE575E8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1" y="487090"/>
            <a:ext cx="4197942" cy="264470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7CC8B1-065A-42C2-AEA7-9E1AB99F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58" y="1478327"/>
            <a:ext cx="6586039" cy="32765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D995EC-2CA7-4B7A-AA54-B9D63D5FB5C9}"/>
              </a:ext>
            </a:extLst>
          </p:cNvPr>
          <p:cNvSpPr/>
          <p:nvPr/>
        </p:nvSpPr>
        <p:spPr>
          <a:xfrm>
            <a:off x="5217280" y="613377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85736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2F9495-2D7C-4CF7-9DAC-E8EA7833CD81}"/>
              </a:ext>
            </a:extLst>
          </p:cNvPr>
          <p:cNvSpPr txBox="1"/>
          <p:nvPr/>
        </p:nvSpPr>
        <p:spPr>
          <a:xfrm>
            <a:off x="9668461" y="506298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~8 micron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2E2D1-A556-4ABD-AB46-63F05D9D3BC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-order shift(</a:t>
            </a:r>
            <a:r>
              <a:rPr lang="en-US" b="1" dirty="0"/>
              <a:t>shift= 10 micron</a:t>
            </a:r>
            <a:r>
              <a:rPr lang="en-US" dirty="0"/>
              <a:t>, tilt=0)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2FC001-2ABA-4F32-8C27-A977434E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" t="7924" r="23511"/>
          <a:stretch/>
        </p:blipFill>
        <p:spPr>
          <a:xfrm>
            <a:off x="6258977" y="875630"/>
            <a:ext cx="4528292" cy="598236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5B62440-FD9F-499C-8D06-272386225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9550" r="14869" b="6645"/>
          <a:stretch/>
        </p:blipFill>
        <p:spPr>
          <a:xfrm>
            <a:off x="649356" y="965683"/>
            <a:ext cx="5102085" cy="55013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9A10C-C170-468C-804F-3DA505678FFC}"/>
              </a:ext>
            </a:extLst>
          </p:cNvPr>
          <p:cNvCxnSpPr/>
          <p:nvPr/>
        </p:nvCxnSpPr>
        <p:spPr>
          <a:xfrm flipV="1">
            <a:off x="8714052" y="443512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A04FC5-B657-497C-8D82-02706E06AFF4}"/>
              </a:ext>
            </a:extLst>
          </p:cNvPr>
          <p:cNvSpPr/>
          <p:nvPr/>
        </p:nvSpPr>
        <p:spPr>
          <a:xfrm>
            <a:off x="965346" y="206272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9281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10618E-8622-48AD-B5B1-F22181A7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10023" r="22041" b="7879"/>
          <a:stretch/>
        </p:blipFill>
        <p:spPr>
          <a:xfrm>
            <a:off x="6680302" y="872051"/>
            <a:ext cx="4821377" cy="5630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-order shift(</a:t>
            </a:r>
            <a:r>
              <a:rPr lang="en-US" b="1" dirty="0"/>
              <a:t>shift= 10 micron</a:t>
            </a:r>
            <a:r>
              <a:rPr lang="en-US" dirty="0"/>
              <a:t>, tilt=0)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9208812" y="384313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10586695" y="502719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~8 micron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7AFE66D-1057-4F84-B009-EED867423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10657" r="11606" b="8447"/>
          <a:stretch/>
        </p:blipFill>
        <p:spPr>
          <a:xfrm>
            <a:off x="0" y="687385"/>
            <a:ext cx="6043982" cy="58923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5F822-B217-44F4-A998-4898DC96CF73}"/>
              </a:ext>
            </a:extLst>
          </p:cNvPr>
          <p:cNvSpPr/>
          <p:nvPr/>
        </p:nvSpPr>
        <p:spPr>
          <a:xfrm>
            <a:off x="685728" y="113509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157599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9C1A1-DB62-445C-9340-E9DC585D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2" y="1452130"/>
            <a:ext cx="5675238" cy="3647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00EB4-87FF-468F-929A-7741422D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5" y="1452130"/>
            <a:ext cx="5474788" cy="3647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B4060-CD00-41D9-8F19-4CB3A3518D2D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shift= 10 micron</a:t>
            </a:r>
            <a:r>
              <a:rPr lang="en-US" dirty="0"/>
              <a:t>, no gap)</a:t>
            </a:r>
          </a:p>
        </p:txBody>
      </p:sp>
    </p:spTree>
    <p:extLst>
      <p:ext uri="{BB962C8B-B14F-4D97-AF65-F5344CB8AC3E}">
        <p14:creationId xmlns:p14="http://schemas.microsoft.com/office/powerpoint/2010/main" val="369630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5609F-2804-44E3-9F82-337A35C5C953}"/>
              </a:ext>
            </a:extLst>
          </p:cNvPr>
          <p:cNvSpPr txBox="1"/>
          <p:nvPr/>
        </p:nvSpPr>
        <p:spPr>
          <a:xfrm>
            <a:off x="2557680" y="278296"/>
            <a:ext cx="81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-order shift(</a:t>
            </a:r>
            <a:r>
              <a:rPr lang="en-US" b="1" dirty="0"/>
              <a:t>shift= 10 micron</a:t>
            </a:r>
            <a:r>
              <a:rPr lang="en-US" dirty="0"/>
              <a:t>, gap = .4 mm, 2mm PD)</a:t>
            </a:r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6A63C1AB-BEC1-4E62-B874-7C8D3741D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8" y="1955409"/>
            <a:ext cx="5668969" cy="3776522"/>
          </a:xfrm>
          <a:prstGeom prst="rect">
            <a:avLst/>
          </a:prstGeom>
        </p:spPr>
      </p:pic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06B610-6ABB-446C-8C81-1C66D980E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9" y="1762560"/>
            <a:ext cx="5745769" cy="37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-order shift(</a:t>
            </a:r>
            <a:r>
              <a:rPr lang="en-US" b="1" dirty="0"/>
              <a:t>shift= 100 micron</a:t>
            </a:r>
            <a:r>
              <a:rPr lang="en-US" dirty="0"/>
              <a:t>, tilt=0)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9378289" y="549933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~30 micron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BECA2-5008-4BE6-8622-BB0448838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11144" r="23719" b="8066"/>
          <a:stretch/>
        </p:blipFill>
        <p:spPr>
          <a:xfrm>
            <a:off x="6294785" y="985404"/>
            <a:ext cx="4823790" cy="554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1AA63-55E3-4169-85B0-3A97AF80E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8065" r="12898" b="6494"/>
          <a:stretch/>
        </p:blipFill>
        <p:spPr>
          <a:xfrm>
            <a:off x="576665" y="825940"/>
            <a:ext cx="5486379" cy="58595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8873898" y="278296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0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05DD2-215E-459B-89EE-9BAF5AAA5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" r="23851"/>
          <a:stretch/>
        </p:blipFill>
        <p:spPr>
          <a:xfrm>
            <a:off x="5986669" y="1092036"/>
            <a:ext cx="4787347" cy="5765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-order shift(</a:t>
            </a:r>
            <a:r>
              <a:rPr lang="en-US" b="1" dirty="0"/>
              <a:t>shift= 50 micron</a:t>
            </a:r>
            <a:r>
              <a:rPr lang="en-US" dirty="0"/>
              <a:t>, tilt=0)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8680174" y="553125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8926561" y="783606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~25 micron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173E-8B96-47DC-BC5E-259F6E417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8064" r="13720" b="7973"/>
          <a:stretch/>
        </p:blipFill>
        <p:spPr>
          <a:xfrm>
            <a:off x="318057" y="831420"/>
            <a:ext cx="5483075" cy="57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10618E-8622-48AD-B5B1-F22181A7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10023" r="22041" b="7879"/>
          <a:stretch/>
        </p:blipFill>
        <p:spPr>
          <a:xfrm>
            <a:off x="6680302" y="872051"/>
            <a:ext cx="4821377" cy="5630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-order shift(</a:t>
            </a:r>
            <a:r>
              <a:rPr lang="en-US" b="1" dirty="0"/>
              <a:t>shift= 10 micron</a:t>
            </a:r>
            <a:r>
              <a:rPr lang="en-US" dirty="0"/>
              <a:t>, tilt=0)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9208812" y="384313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10586695" y="502719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~8 micron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7AFE66D-1057-4F84-B009-EED867423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10657" r="11606" b="8447"/>
          <a:stretch/>
        </p:blipFill>
        <p:spPr>
          <a:xfrm>
            <a:off x="0" y="687385"/>
            <a:ext cx="6043982" cy="58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EFA9A4-4087-4051-B727-6DA05F37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3820569"/>
            <a:ext cx="9838067" cy="2550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D6317-9603-41AA-A429-50DA0BE6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Tophat</a:t>
            </a:r>
            <a:r>
              <a:rPr lang="en-US" dirty="0"/>
              <a:t> </a:t>
            </a:r>
            <a:r>
              <a:rPr lang="en-US" b="1" cap="small" dirty="0"/>
              <a:t>2</a:t>
            </a:r>
            <a:r>
              <a:rPr lang="en-US" b="1" cap="small" baseline="30000" dirty="0"/>
              <a:t>nd-</a:t>
            </a:r>
            <a:r>
              <a:rPr lang="en-US" b="1" cap="small" dirty="0"/>
              <a:t>order shift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 tilt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A3EBF-BB0D-472B-A2FD-0826DC377BED}"/>
              </a:ext>
            </a:extLst>
          </p:cNvPr>
          <p:cNvSpPr/>
          <p:nvPr/>
        </p:nvSpPr>
        <p:spPr>
          <a:xfrm>
            <a:off x="7286624" y="3825720"/>
            <a:ext cx="4067175" cy="12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5D1B6-A0FA-47F6-95E4-9C53A3B48DE8}"/>
              </a:ext>
            </a:extLst>
          </p:cNvPr>
          <p:cNvSpPr txBox="1"/>
          <p:nvPr/>
        </p:nvSpPr>
        <p:spPr>
          <a:xfrm>
            <a:off x="9648825" y="416242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Recovers HG00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8479A-0721-4709-BA1D-9F9185649263}"/>
              </a:ext>
            </a:extLst>
          </p:cNvPr>
          <p:cNvSpPr txBox="1"/>
          <p:nvPr/>
        </p:nvSpPr>
        <p:spPr>
          <a:xfrm>
            <a:off x="5648324" y="5208831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for </a:t>
            </a:r>
            <a:r>
              <a:rPr lang="en-US" dirty="0" err="1"/>
              <a:t>n,m</a:t>
            </a:r>
            <a:r>
              <a:rPr lang="en-US" dirty="0"/>
              <a:t>=0,0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FF0E3-BDDA-40EA-A1DF-62D5CA315606}"/>
              </a:ext>
            </a:extLst>
          </p:cNvPr>
          <p:cNvSpPr/>
          <p:nvPr/>
        </p:nvSpPr>
        <p:spPr>
          <a:xfrm>
            <a:off x="7153275" y="5144976"/>
            <a:ext cx="4705350" cy="12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A2EB54-3317-43C9-935D-224AC65D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548"/>
            <a:ext cx="10151710" cy="19697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31D505-9516-4B9F-A343-20976A500F09}"/>
              </a:ext>
            </a:extLst>
          </p:cNvPr>
          <p:cNvSpPr txBox="1"/>
          <p:nvPr/>
        </p:nvSpPr>
        <p:spPr>
          <a:xfrm>
            <a:off x="5648324" y="588310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for </a:t>
            </a:r>
            <a:r>
              <a:rPr lang="en-US" dirty="0" err="1"/>
              <a:t>n,m</a:t>
            </a:r>
            <a:r>
              <a:rPr lang="en-US" dirty="0"/>
              <a:t>=1,0</a:t>
            </a:r>
          </a:p>
        </p:txBody>
      </p:sp>
    </p:spTree>
    <p:extLst>
      <p:ext uri="{BB962C8B-B14F-4D97-AF65-F5344CB8AC3E}">
        <p14:creationId xmlns:p14="http://schemas.microsoft.com/office/powerpoint/2010/main" val="2254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3A7014A-D9EB-4F17-A77A-1F636362E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7" t="8291" r="23593" b="7173"/>
          <a:stretch/>
        </p:blipFill>
        <p:spPr>
          <a:xfrm>
            <a:off x="7001782" y="1062276"/>
            <a:ext cx="4538749" cy="5613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2nd-order shift(shift=100 micron, tilt=0)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8259135" y="535969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~60 micron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8084154" y="276562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D6A6FD-E6D8-41F3-AAC9-D5F9E7052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7330" r="13661" b="7393"/>
          <a:stretch/>
        </p:blipFill>
        <p:spPr>
          <a:xfrm>
            <a:off x="947661" y="732950"/>
            <a:ext cx="5712304" cy="60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2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door, cage&#10;&#10;Description automatically generated">
            <a:extLst>
              <a:ext uri="{FF2B5EF4-FFF2-40B4-BE49-F238E27FC236}">
                <a16:creationId xmlns:a16="http://schemas.microsoft.com/office/drawing/2014/main" id="{2435DB16-45C7-4047-A5F8-98A07F07B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" t="6639" r="22253" b="5795"/>
          <a:stretch/>
        </p:blipFill>
        <p:spPr>
          <a:xfrm>
            <a:off x="6230468" y="1028589"/>
            <a:ext cx="4796387" cy="5892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-order shift</a:t>
            </a:r>
            <a:r>
              <a:rPr lang="en-US" b="1" dirty="0"/>
              <a:t>(shift= 50 micro</a:t>
            </a:r>
            <a:r>
              <a:rPr lang="en-US" dirty="0"/>
              <a:t>n, tilt=0)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7909999" y="843923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~47 micron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7735020" y="687385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FD30376-7BCF-4365-9B04-6BF78A485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" y="687385"/>
            <a:ext cx="6304876" cy="63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47AB7B3-6FDC-4954-B0ED-DABF4CBED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8656" r="9111" b="8118"/>
          <a:stretch/>
        </p:blipFill>
        <p:spPr>
          <a:xfrm>
            <a:off x="6334294" y="647628"/>
            <a:ext cx="5658245" cy="5707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1D35C-101B-4258-941A-6C97A143EAB6}"/>
              </a:ext>
            </a:extLst>
          </p:cNvPr>
          <p:cNvSpPr txBox="1"/>
          <p:nvPr/>
        </p:nvSpPr>
        <p:spPr>
          <a:xfrm>
            <a:off x="2557681" y="278296"/>
            <a:ext cx="6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</a:t>
            </a:r>
            <a:r>
              <a:rPr lang="en-US" dirty="0" err="1"/>
              <a:t>Tophat</a:t>
            </a:r>
            <a:r>
              <a:rPr lang="en-US" dirty="0"/>
              <a:t>, 2</a:t>
            </a:r>
            <a:r>
              <a:rPr lang="en-US" baseline="30000" dirty="0"/>
              <a:t>st</a:t>
            </a:r>
            <a:r>
              <a:rPr lang="en-US" dirty="0"/>
              <a:t>-order shift(shift= </a:t>
            </a:r>
            <a:r>
              <a:rPr lang="en-US" b="1" dirty="0"/>
              <a:t>10 micron</a:t>
            </a:r>
            <a:r>
              <a:rPr lang="en-US" dirty="0"/>
              <a:t>, tilt=0)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39B85-6875-420F-AB1E-C3AD85F5A490}"/>
              </a:ext>
            </a:extLst>
          </p:cNvPr>
          <p:cNvSpPr txBox="1"/>
          <p:nvPr/>
        </p:nvSpPr>
        <p:spPr>
          <a:xfrm>
            <a:off x="10503570" y="502719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 micron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A9822-EE4E-4556-9F7A-F9BD734328F9}"/>
              </a:ext>
            </a:extLst>
          </p:cNvPr>
          <p:cNvCxnSpPr/>
          <p:nvPr/>
        </p:nvCxnSpPr>
        <p:spPr>
          <a:xfrm flipV="1">
            <a:off x="8749172" y="276562"/>
            <a:ext cx="0" cy="6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A34E213-26DA-41B8-AEE8-C5C8EE5E6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8064" r="12576" b="8708"/>
          <a:stretch/>
        </p:blipFill>
        <p:spPr>
          <a:xfrm>
            <a:off x="448887" y="575171"/>
            <a:ext cx="5885407" cy="61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5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498ED-1C41-4125-8CA9-E21CC06B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06" y="964476"/>
            <a:ext cx="9885432" cy="52323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3FF118-BD63-4B90-983C-856263BB3064}"/>
              </a:ext>
            </a:extLst>
          </p:cNvPr>
          <p:cNvSpPr/>
          <p:nvPr/>
        </p:nvSpPr>
        <p:spPr>
          <a:xfrm>
            <a:off x="1157706" y="179984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METHOD 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71610-689D-4731-BDC5-E68C0CA40166}"/>
              </a:ext>
            </a:extLst>
          </p:cNvPr>
          <p:cNvSpPr/>
          <p:nvPr/>
        </p:nvSpPr>
        <p:spPr>
          <a:xfrm>
            <a:off x="1148862" y="466490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48899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215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Tophat 1st order shift,tilt METHOD 1</vt:lpstr>
      <vt:lpstr>PowerPoint Presentation</vt:lpstr>
      <vt:lpstr>PowerPoint Presentation</vt:lpstr>
      <vt:lpstr>PowerPoint Presentation</vt:lpstr>
      <vt:lpstr>Tophat 2nd-order shift, 1st tilt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Tophat 1st order shift,tilt</dc:title>
  <dc:creator>Paul Edwards</dc:creator>
  <cp:lastModifiedBy>Paul Edwards</cp:lastModifiedBy>
  <cp:revision>9</cp:revision>
  <dcterms:created xsi:type="dcterms:W3CDTF">2020-04-23T19:27:36Z</dcterms:created>
  <dcterms:modified xsi:type="dcterms:W3CDTF">2020-04-24T16:13:46Z</dcterms:modified>
</cp:coreProperties>
</file>